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57" r:id="rId4"/>
    <p:sldId id="258" r:id="rId5"/>
    <p:sldId id="260" r:id="rId6"/>
    <p:sldId id="261" r:id="rId7"/>
    <p:sldId id="268" r:id="rId8"/>
    <p:sldId id="269" r:id="rId9"/>
    <p:sldId id="270" r:id="rId10"/>
    <p:sldId id="262" r:id="rId11"/>
    <p:sldId id="263" r:id="rId12"/>
    <p:sldId id="271" r:id="rId13"/>
    <p:sldId id="272" r:id="rId14"/>
    <p:sldId id="273" r:id="rId15"/>
    <p:sldId id="277" r:id="rId16"/>
    <p:sldId id="264" r:id="rId17"/>
    <p:sldId id="276" r:id="rId18"/>
    <p:sldId id="274" r:id="rId19"/>
    <p:sldId id="275" r:id="rId20"/>
    <p:sldId id="265" r:id="rId21"/>
    <p:sldId id="266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CC"/>
    <a:srgbClr val="00FF00"/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65" autoAdjust="0"/>
    <p:restoredTop sz="94660"/>
  </p:normalViewPr>
  <p:slideViewPr>
    <p:cSldViewPr>
      <p:cViewPr varScale="1">
        <p:scale>
          <a:sx n="95" d="100"/>
          <a:sy n="95" d="100"/>
        </p:scale>
        <p:origin x="-2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9033F-E7EF-4E76-AA6E-5957A1BF4007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78EC-2D36-4F11-A91F-07CD67988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1EC19-2152-44F5-B68D-9CFFE9B9306B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76894-3F9F-4F80-BE90-684CE56E6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E0D24-EDD4-4036-AF25-1A99A094BCF7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927F3-3792-4A94-BD30-C5AC0E883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D3391-1A1A-4826-BAF7-5D6163F29612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6342-BFBA-4952-AFF2-A6A919140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586B9-12EB-428E-84E6-F5EB61A60E76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5268A-3508-46E2-B014-5BEB8E7F1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6259-4796-448B-B2B8-929DA6E142E4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7AA15-F5B9-4EDD-9F14-A2C4FEEA4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DDC04-D7D0-4206-A4A5-85E9D0AF8797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0590F-1748-46CB-9583-AE3EBD12E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8E091-DDE4-4A35-AF47-0FD3B7A00397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E474-D6CA-4229-AE36-12FEEA496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EE4C1-E27F-4162-A6A1-AB8810B713A8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B7AE-352C-4017-B1B3-2EF95B1A6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B445-BD85-41F8-AA91-2333742B9457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5CBDA-AC08-4696-8F4F-1F0CB1A3A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E652-3DDF-4962-A387-57BF4038EE64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170B0-A24D-4E76-A65A-7B6CC383B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535E88-57A4-4C04-8DCD-824ABB9BF9A1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15BC4D-024D-4185-B619-58ADCE0F0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sualrian.ru/" TargetMode="External"/><Relationship Id="rId13" Type="http://schemas.openxmlformats.org/officeDocument/2006/relationships/hyperlink" Target="http://ru.wikipedia.org/wiki/%CB%E8%E1%E5%F0%E0%EB%E8%E7%EC" TargetMode="External"/><Relationship Id="rId18" Type="http://schemas.openxmlformats.org/officeDocument/2006/relationships/hyperlink" Target="http://soul-image.ru/gosudarstvo" TargetMode="External"/><Relationship Id="rId3" Type="http://schemas.openxmlformats.org/officeDocument/2006/relationships/hyperlink" Target="//images.yandex.ru/yandsearch?text=%D1%80%D0%B8%D1%81%D1%83%D0%BD%D0%BA%D0%B8%20%D0%BA%D0%BE%D1%80%D0%BE%D0%BB%D0%B8%20%D0%B8%20%D0%BF%D1%80%D0%B5%D0%B7%D0%B8%D0%B4%D0%B5%D0%BD%D1%82%D1%8B&amp;lr=76&amp;noreask=1" TargetMode="External"/><Relationship Id="rId7" Type="http://schemas.openxmlformats.org/officeDocument/2006/relationships/hyperlink" Target="http://ru.wikipedia.org/wiki/%CA%EE%F0%EE%EB%FC_(%EA%E0%F0%F2%E0)" TargetMode="External"/><Relationship Id="rId12" Type="http://schemas.openxmlformats.org/officeDocument/2006/relationships/hyperlink" Target="//images.yandex.ru/yandsearch?text=%D1%80%D0%B8%D1%81%D1%83%D0%BD%D0%BA%D0%B8%20%D0%B4%D0%B5%D0%BC%D0%BE%D0%BA%D1%80%D0%B0%D1%82%D0%B8%D1%8F&amp;lr=76&amp;noreask=1" TargetMode="External"/><Relationship Id="rId17" Type="http://schemas.openxmlformats.org/officeDocument/2006/relationships/hyperlink" Target="http://soul-image.ru/" TargetMode="External"/><Relationship Id="rId2" Type="http://schemas.openxmlformats.org/officeDocument/2006/relationships/hyperlink" Target="//images.yandex.ru/?lr=76" TargetMode="External"/><Relationship Id="rId16" Type="http://schemas.openxmlformats.org/officeDocument/2006/relationships/hyperlink" Target="http://900igr.net/kartinki/istorija/Massovye-repressii/008-CHto-takoe-diktatur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" TargetMode="External"/><Relationship Id="rId11" Type="http://schemas.openxmlformats.org/officeDocument/2006/relationships/hyperlink" Target="http://prezident.1bb.ru/viewtopic.php?id=76" TargetMode="External"/><Relationship Id="rId5" Type="http://schemas.openxmlformats.org/officeDocument/2006/relationships/hyperlink" Target="http://vision7.ucoz.ru/publ/koroli_i_imperatory_francii/koroli_imperatory_i_prezidenty_francii/3-1-0-28" TargetMode="External"/><Relationship Id="rId15" Type="http://schemas.openxmlformats.org/officeDocument/2006/relationships/hyperlink" Target="http://900igr.net/" TargetMode="External"/><Relationship Id="rId10" Type="http://schemas.openxmlformats.org/officeDocument/2006/relationships/hyperlink" Target="http://prezident.1bb.ru/" TargetMode="External"/><Relationship Id="rId4" Type="http://schemas.openxmlformats.org/officeDocument/2006/relationships/hyperlink" Target="http://vision7.ucoz.ru/" TargetMode="External"/><Relationship Id="rId9" Type="http://schemas.openxmlformats.org/officeDocument/2006/relationships/hyperlink" Target="http://www.visualrian.ru/images/item/6" TargetMode="External"/><Relationship Id="rId14" Type="http://schemas.openxmlformats.org/officeDocument/2006/relationships/hyperlink" Target="//images.yandex.ru/yandsearch?text=%D1%80%D0%B8%D1%81%D1%83%D0%BD%D0%BA%D0%B8%20%D0%B4%D0%B8%D0%BA%D1%82%D0%B0%D1%82%D1%83%D1%80%D0%B0&amp;lr=76&amp;noreask=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071538" y="500042"/>
            <a:ext cx="7437013" cy="3231654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endParaRPr lang="ru-RU" sz="1200" b="1">
              <a:solidFill>
                <a:schemeClr val="tx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>
                <a:solidFill>
                  <a:srgbClr val="0000CC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Образовательная система «Школа 2100»</a:t>
            </a:r>
            <a:endParaRPr lang="ru-RU" sz="2000">
              <a:solidFill>
                <a:srgbClr val="0000CC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3200" b="1">
                <a:solidFill>
                  <a:srgbClr val="99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ОКРУЖАЮЩИЙ  МИР </a:t>
            </a:r>
            <a:r>
              <a:rPr lang="ru-RU" sz="2400" b="1">
                <a:solidFill>
                  <a:srgbClr val="99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4 класс</a:t>
            </a:r>
            <a:endParaRPr lang="ru-RU" sz="2400">
              <a:solidFill>
                <a:srgbClr val="990000"/>
              </a:solidFill>
              <a:latin typeface="Cambria" pitchFamily="18" charset="0"/>
              <a:cs typeface="Arial" charset="0"/>
            </a:endParaRPr>
          </a:p>
          <a:p>
            <a:pPr algn="ctr" eaLnBrk="0" hangingPunct="0"/>
            <a:r>
              <a:rPr lang="ru-RU" sz="3200" b="1">
                <a:solidFill>
                  <a:srgbClr val="990000"/>
                </a:solidFill>
                <a:latin typeface="Cambria" pitchFamily="18" charset="0"/>
                <a:cs typeface="Arial" charset="0"/>
              </a:rPr>
              <a:t>«Человек и человечество»</a:t>
            </a:r>
            <a:endParaRPr lang="ru-RU" sz="3200">
              <a:solidFill>
                <a:srgbClr val="990000"/>
              </a:solidFill>
              <a:latin typeface="Cambria" pitchFamily="18" charset="0"/>
              <a:cs typeface="Arial" charset="0"/>
            </a:endParaRPr>
          </a:p>
          <a:p>
            <a:pPr algn="ctr" eaLnBrk="0" hangingPunct="0"/>
            <a:r>
              <a:rPr lang="ru-RU" sz="2400" b="1">
                <a:solidFill>
                  <a:srgbClr val="990000"/>
                </a:solidFill>
                <a:latin typeface="Cambria" pitchFamily="18" charset="0"/>
                <a:cs typeface="Arial" charset="0"/>
              </a:rPr>
              <a:t>(направление  история и обществознание)</a:t>
            </a:r>
            <a:endParaRPr lang="ru-RU" sz="2400">
              <a:solidFill>
                <a:srgbClr val="990000"/>
              </a:solidFill>
              <a:latin typeface="Cambria" pitchFamily="18" charset="0"/>
              <a:cs typeface="Arial" charset="0"/>
            </a:endParaRPr>
          </a:p>
          <a:p>
            <a:pPr algn="ctr" eaLnBrk="0" hangingPunct="0"/>
            <a:r>
              <a:rPr lang="ru-RU" sz="3200" b="1">
                <a:solidFill>
                  <a:srgbClr val="0000CC"/>
                </a:solidFill>
                <a:latin typeface="Cambria" pitchFamily="18" charset="0"/>
                <a:cs typeface="Arial" charset="0"/>
              </a:rPr>
              <a:t>Тема: «Короли, президенты и граждане».</a:t>
            </a:r>
            <a:endParaRPr lang="ru-RU" sz="3200">
              <a:solidFill>
                <a:srgbClr val="0000CC"/>
              </a:solidFill>
              <a:latin typeface="Cambria" pitchFamily="18" charset="0"/>
              <a:cs typeface="Arial" charset="0"/>
            </a:endParaRPr>
          </a:p>
          <a:p>
            <a:pPr algn="ctr" eaLnBrk="0" hangingPunct="0"/>
            <a:r>
              <a:rPr lang="ru-RU" sz="2000">
                <a:solidFill>
                  <a:srgbClr val="990000"/>
                </a:solidFill>
                <a:latin typeface="Cambria" pitchFamily="18" charset="0"/>
                <a:cs typeface="Arial" charset="0"/>
              </a:rPr>
              <a:t>( по учебнику тема 15)</a:t>
            </a:r>
          </a:p>
        </p:txBody>
      </p:sp>
      <p:grpSp>
        <p:nvGrpSpPr>
          <p:cNvPr id="2053" name="Группа 5"/>
          <p:cNvGrpSpPr>
            <a:grpSpLocks/>
          </p:cNvGrpSpPr>
          <p:nvPr/>
        </p:nvGrpSpPr>
        <p:grpSpPr bwMode="auto">
          <a:xfrm>
            <a:off x="3500438" y="4357688"/>
            <a:ext cx="5286375" cy="1871662"/>
            <a:chOff x="3357554" y="4429132"/>
            <a:chExt cx="5286380" cy="1872340"/>
          </a:xfrm>
        </p:grpSpPr>
        <p:pic>
          <p:nvPicPr>
            <p:cNvPr id="48130" name="Picture 2" descr="F:\фото Васина Е.А\Васина Е.А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86644" y="4799613"/>
              <a:ext cx="1291599" cy="15018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Прямоугольник 4"/>
            <p:cNvSpPr/>
            <p:nvPr/>
          </p:nvSpPr>
          <p:spPr>
            <a:xfrm>
              <a:off x="3357554" y="4429132"/>
              <a:ext cx="5286380" cy="1846659"/>
            </a:xfrm>
            <a:prstGeom prst="rect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b="1" dirty="0">
                  <a:solidFill>
                    <a:srgbClr val="990000"/>
                  </a:solidFill>
                  <a:latin typeface="Cambria" pitchFamily="18" charset="0"/>
                </a:rPr>
                <a:t>Презентацию к уроку выполнила:</a:t>
              </a:r>
            </a:p>
            <a:p>
              <a:pPr eaLnBrk="0" hangingPunct="0">
                <a:defRPr/>
              </a:pPr>
              <a:r>
                <a:rPr lang="ru-RU" sz="2000" b="1" dirty="0">
                  <a:solidFill>
                    <a:srgbClr val="0000CC"/>
                  </a:solidFill>
                  <a:latin typeface="Cambria" pitchFamily="18" charset="0"/>
                </a:rPr>
                <a:t>учитель начальных классов</a:t>
              </a:r>
            </a:p>
            <a:p>
              <a:pPr eaLnBrk="0" hangingPunct="0">
                <a:defRPr/>
              </a:pPr>
              <a:r>
                <a:rPr lang="ru-RU" sz="2000" b="1" dirty="0">
                  <a:solidFill>
                    <a:srgbClr val="0000CC"/>
                  </a:solidFill>
                  <a:latin typeface="Cambria" pitchFamily="18" charset="0"/>
                </a:rPr>
                <a:t>Васина Елена Александровна,</a:t>
              </a:r>
            </a:p>
            <a:p>
              <a:pPr eaLnBrk="0" hangingPunct="0">
                <a:defRPr/>
              </a:pPr>
              <a:r>
                <a:rPr lang="ru-RU" b="1" dirty="0">
                  <a:solidFill>
                    <a:srgbClr val="990000"/>
                  </a:solidFill>
                  <a:latin typeface="Cambria" pitchFamily="18" charset="0"/>
                </a:rPr>
                <a:t>Хабаровский край,</a:t>
              </a:r>
            </a:p>
            <a:p>
              <a:pPr eaLnBrk="0" hangingPunct="0">
                <a:defRPr/>
              </a:pPr>
              <a:r>
                <a:rPr lang="ru-RU" b="1" dirty="0">
                  <a:solidFill>
                    <a:srgbClr val="990000"/>
                  </a:solidFill>
                  <a:latin typeface="Cambria" pitchFamily="18" charset="0"/>
                </a:rPr>
                <a:t>г.Хабаровск, МБОУ СОШ № 12 </a:t>
              </a:r>
            </a:p>
            <a:p>
              <a:pPr eaLnBrk="0" hangingPunct="0">
                <a:defRPr/>
              </a:pPr>
              <a:r>
                <a:rPr lang="ru-RU" b="1" dirty="0">
                  <a:solidFill>
                    <a:srgbClr val="990000"/>
                  </a:solidFill>
                  <a:latin typeface="Cambria" pitchFamily="18" charset="0"/>
                </a:rPr>
                <a:t> </a:t>
              </a:r>
            </a:p>
          </p:txBody>
        </p:sp>
      </p:grpSp>
      <p:pic>
        <p:nvPicPr>
          <p:cNvPr id="7" name="Picture 2" descr="F:\фото Васина Е.А\Васина Е.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643446"/>
            <a:ext cx="1291599" cy="1501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14313" y="142875"/>
            <a:ext cx="4357687" cy="1138238"/>
            <a:chOff x="214282" y="0"/>
            <a:chExt cx="4357718" cy="1137902"/>
          </a:xfrm>
        </p:grpSpPr>
        <p:sp>
          <p:nvSpPr>
            <p:cNvPr id="3" name="TextBox 2"/>
            <p:cNvSpPr txBox="1"/>
            <p:nvPr/>
          </p:nvSpPr>
          <p:spPr>
            <a:xfrm>
              <a:off x="857224" y="214250"/>
              <a:ext cx="3714776" cy="92365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C00000"/>
                  </a:solidFill>
                </a:rPr>
                <a:t>Почему   все  государства</a:t>
              </a:r>
              <a:br>
                <a:rPr lang="ru-RU" b="1" dirty="0">
                  <a:solidFill>
                    <a:srgbClr val="C00000"/>
                  </a:solidFill>
                </a:rPr>
              </a:br>
              <a:r>
                <a:rPr lang="ru-RU" b="1" dirty="0">
                  <a:solidFill>
                    <a:srgbClr val="C00000"/>
                  </a:solidFill>
                </a:rPr>
                <a:t>не  объединяются  в одно?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C00000"/>
                </a:solidFill>
              </a:endParaRPr>
            </a:p>
          </p:txBody>
        </p:sp>
        <p:pic>
          <p:nvPicPr>
            <p:cNvPr id="11270" name="Picture 2" descr="C:\Users\Тамара\AppData\Local\Microsoft\Windows\Temporary Internet Files\Content.IE5\UBDHDCLX\MC900434411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0"/>
              <a:ext cx="88246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1428750" y="1571625"/>
            <a:ext cx="5929313" cy="1446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0000CC"/>
                </a:solidFill>
              </a:rPr>
              <a:t>монархия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750" y="3357563"/>
            <a:ext cx="5929313" cy="14462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0000CC"/>
                </a:solidFill>
              </a:rPr>
              <a:t>республика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14313" y="142875"/>
            <a:ext cx="5143500" cy="857250"/>
            <a:chOff x="214282" y="0"/>
            <a:chExt cx="5143542" cy="857256"/>
          </a:xfrm>
        </p:grpSpPr>
        <p:sp>
          <p:nvSpPr>
            <p:cNvPr id="3" name="TextBox 2"/>
            <p:cNvSpPr txBox="1"/>
            <p:nvPr/>
          </p:nvSpPr>
          <p:spPr>
            <a:xfrm>
              <a:off x="1214415" y="214315"/>
              <a:ext cx="4143409" cy="36989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C00000"/>
                </a:solidFill>
              </a:endParaRPr>
            </a:p>
          </p:txBody>
        </p:sp>
        <p:pic>
          <p:nvPicPr>
            <p:cNvPr id="12298" name="Picture 2" descr="C:\Users\Тамара\AppData\Local\Microsoft\Windows\Temporary Internet Files\Content.IE5\UBDHDCLX\MC900434411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0"/>
              <a:ext cx="88246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500063" y="2714625"/>
            <a:ext cx="8143875" cy="923925"/>
            <a:chOff x="500034" y="2714620"/>
            <a:chExt cx="8143932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500034" y="2714620"/>
              <a:ext cx="3714776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solidFill>
                    <a:srgbClr val="0000CC"/>
                  </a:solidFill>
                </a:rPr>
                <a:t>монархия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29190" y="2714620"/>
              <a:ext cx="3714776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solidFill>
                    <a:srgbClr val="0000CC"/>
                  </a:solidFill>
                </a:rPr>
                <a:t>республика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7188" y="1285875"/>
            <a:ext cx="8501062" cy="1323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990000"/>
                </a:solidFill>
              </a:rPr>
              <a:t>В каждом государстве свои порядки, обычаи, традиции, культура</a:t>
            </a:r>
            <a:r>
              <a:rPr lang="ru-RU" sz="3200" b="1" dirty="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25" y="4143375"/>
            <a:ext cx="4071938" cy="923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</a:rPr>
              <a:t>демократия</a:t>
            </a:r>
          </a:p>
        </p:txBody>
      </p:sp>
      <p:sp>
        <p:nvSpPr>
          <p:cNvPr id="12294" name="Прямоугольник 10"/>
          <p:cNvSpPr>
            <a:spLocks noChangeArrowheads="1"/>
          </p:cNvSpPr>
          <p:nvPr/>
        </p:nvSpPr>
        <p:spPr bwMode="auto">
          <a:xfrm>
            <a:off x="1285875" y="2143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Почему   все  государства</a:t>
            </a:r>
            <a:br>
              <a:rPr lang="ru-RU" b="1">
                <a:solidFill>
                  <a:srgbClr val="C00000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>не  объединяются  в одно?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13" y="214313"/>
            <a:ext cx="5500687" cy="1108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FF0000"/>
                </a:solidFill>
              </a:rPr>
              <a:t>демократия</a:t>
            </a:r>
          </a:p>
        </p:txBody>
      </p:sp>
      <p:pic>
        <p:nvPicPr>
          <p:cNvPr id="3" name="Рисунок 2" descr="выборы1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42852"/>
            <a:ext cx="3214678" cy="36191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выбор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1214422"/>
            <a:ext cx="4071934" cy="26214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выборы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643570" y="3786166"/>
            <a:ext cx="3247178" cy="30718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0008w2xz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472" y="3214662"/>
            <a:ext cx="5437818" cy="364333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14313" y="142875"/>
            <a:ext cx="4357687" cy="1138238"/>
            <a:chOff x="214282" y="0"/>
            <a:chExt cx="4357718" cy="1137902"/>
          </a:xfrm>
        </p:grpSpPr>
        <p:sp>
          <p:nvSpPr>
            <p:cNvPr id="3" name="TextBox 2"/>
            <p:cNvSpPr txBox="1"/>
            <p:nvPr/>
          </p:nvSpPr>
          <p:spPr>
            <a:xfrm>
              <a:off x="857224" y="214250"/>
              <a:ext cx="3714776" cy="92365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C00000"/>
                  </a:solidFill>
                </a:rPr>
                <a:t>Почему   все  государства</a:t>
              </a:r>
              <a:br>
                <a:rPr lang="ru-RU" b="1" dirty="0">
                  <a:solidFill>
                    <a:srgbClr val="C00000"/>
                  </a:solidFill>
                </a:rPr>
              </a:br>
              <a:r>
                <a:rPr lang="ru-RU" b="1" dirty="0">
                  <a:solidFill>
                    <a:srgbClr val="C00000"/>
                  </a:solidFill>
                </a:rPr>
                <a:t>не  объединяются  в одно?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C00000"/>
                </a:solidFill>
              </a:endParaRPr>
            </a:p>
          </p:txBody>
        </p:sp>
        <p:pic>
          <p:nvPicPr>
            <p:cNvPr id="14346" name="Picture 2" descr="C:\Users\Тамара\AppData\Local\Microsoft\Windows\Temporary Internet Files\Content.IE5\UBDHDCLX\MC900434411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0"/>
              <a:ext cx="88246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214313" y="1143000"/>
            <a:ext cx="8501062" cy="1323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990000"/>
                </a:solidFill>
              </a:rPr>
              <a:t>В каждом государстве свои порядки, обычаи, традиции, культура</a:t>
            </a:r>
            <a:r>
              <a:rPr lang="ru-RU" sz="3200" b="1" dirty="0">
                <a:solidFill>
                  <a:srgbClr val="990000"/>
                </a:solidFill>
              </a:rPr>
              <a:t>.</a:t>
            </a:r>
          </a:p>
        </p:txBody>
      </p:sp>
      <p:grpSp>
        <p:nvGrpSpPr>
          <p:cNvPr id="4" name="Группа 5"/>
          <p:cNvGrpSpPr>
            <a:grpSpLocks/>
          </p:cNvGrpSpPr>
          <p:nvPr/>
        </p:nvGrpSpPr>
        <p:grpSpPr bwMode="auto">
          <a:xfrm>
            <a:off x="500063" y="2714625"/>
            <a:ext cx="8143875" cy="923925"/>
            <a:chOff x="500034" y="2714620"/>
            <a:chExt cx="8143932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500034" y="2714620"/>
              <a:ext cx="3714776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solidFill>
                    <a:srgbClr val="0000CC"/>
                  </a:solidFill>
                </a:rPr>
                <a:t>монархия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29190" y="2714620"/>
              <a:ext cx="3714776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solidFill>
                    <a:srgbClr val="0000CC"/>
                  </a:solidFill>
                </a:rPr>
                <a:t>республика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28688" y="3929063"/>
            <a:ext cx="4071937" cy="923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</a:rPr>
              <a:t>демократия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1813" y="5143500"/>
            <a:ext cx="4071937" cy="923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</a:rPr>
              <a:t>диктатура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14313"/>
            <a:ext cx="4071937" cy="923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</a:rPr>
              <a:t>диктатура</a:t>
            </a:r>
          </a:p>
        </p:txBody>
      </p:sp>
      <p:pic>
        <p:nvPicPr>
          <p:cNvPr id="3" name="Рисунок 2" descr="Фидель Кастр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29190" y="0"/>
            <a:ext cx="3894747" cy="235743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диктатур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20484" y="2500306"/>
            <a:ext cx="4323516" cy="40719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13-mai-150309-0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1142984"/>
            <a:ext cx="5157686" cy="350046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146" name="Picture 2" descr="C:\Users\Тамара\Documents\Короли, президенты и граждане\f03346ad8428f075f93734052f99408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4000500"/>
            <a:ext cx="4352925" cy="28575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14313" y="142875"/>
            <a:ext cx="4357687" cy="1138238"/>
            <a:chOff x="214282" y="0"/>
            <a:chExt cx="4357718" cy="1137902"/>
          </a:xfrm>
        </p:grpSpPr>
        <p:sp>
          <p:nvSpPr>
            <p:cNvPr id="3" name="TextBox 2"/>
            <p:cNvSpPr txBox="1"/>
            <p:nvPr/>
          </p:nvSpPr>
          <p:spPr>
            <a:xfrm>
              <a:off x="857224" y="214250"/>
              <a:ext cx="3714776" cy="92365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C00000"/>
                  </a:solidFill>
                </a:rPr>
                <a:t>Почему   все  государства</a:t>
              </a:r>
              <a:br>
                <a:rPr lang="ru-RU" b="1" dirty="0">
                  <a:solidFill>
                    <a:srgbClr val="C00000"/>
                  </a:solidFill>
                </a:rPr>
              </a:br>
              <a:r>
                <a:rPr lang="ru-RU" b="1" dirty="0">
                  <a:solidFill>
                    <a:srgbClr val="C00000"/>
                  </a:solidFill>
                </a:rPr>
                <a:t>не  объединяются  в одно?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C00000"/>
                </a:solidFill>
              </a:endParaRPr>
            </a:p>
          </p:txBody>
        </p:sp>
        <p:pic>
          <p:nvPicPr>
            <p:cNvPr id="16394" name="Picture 2" descr="C:\Users\Тамара\AppData\Local\Microsoft\Windows\Temporary Internet Files\Content.IE5\UBDHDCLX\MC900434411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0"/>
              <a:ext cx="88246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214313" y="1143000"/>
            <a:ext cx="8501062" cy="1323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990000"/>
                </a:solidFill>
              </a:rPr>
              <a:t>В каждом государстве свои порядки, обычаи, традиции, культура</a:t>
            </a:r>
            <a:r>
              <a:rPr lang="ru-RU" sz="3200" b="1" dirty="0">
                <a:solidFill>
                  <a:srgbClr val="990000"/>
                </a:solidFill>
              </a:rPr>
              <a:t>.</a:t>
            </a:r>
          </a:p>
        </p:txBody>
      </p:sp>
      <p:grpSp>
        <p:nvGrpSpPr>
          <p:cNvPr id="4" name="Группа 5"/>
          <p:cNvGrpSpPr>
            <a:grpSpLocks/>
          </p:cNvGrpSpPr>
          <p:nvPr/>
        </p:nvGrpSpPr>
        <p:grpSpPr bwMode="auto">
          <a:xfrm>
            <a:off x="500063" y="2714625"/>
            <a:ext cx="8143875" cy="923925"/>
            <a:chOff x="500034" y="2714620"/>
            <a:chExt cx="8143932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500034" y="2714620"/>
              <a:ext cx="3714776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solidFill>
                    <a:srgbClr val="0000CC"/>
                  </a:solidFill>
                </a:rPr>
                <a:t>монархия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29190" y="2714620"/>
              <a:ext cx="3714776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solidFill>
                    <a:srgbClr val="0000CC"/>
                  </a:solidFill>
                </a:rPr>
                <a:t>республика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28688" y="3929063"/>
            <a:ext cx="4071937" cy="923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</a:rPr>
              <a:t>демократия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1813" y="5143500"/>
            <a:ext cx="4071937" cy="923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</a:rPr>
              <a:t>диктатура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1"/>
          <p:cNvGrpSpPr>
            <a:grpSpLocks/>
          </p:cNvGrpSpPr>
          <p:nvPr/>
        </p:nvGrpSpPr>
        <p:grpSpPr bwMode="auto">
          <a:xfrm>
            <a:off x="642938" y="357188"/>
            <a:ext cx="7856537" cy="5857875"/>
            <a:chOff x="349420" y="-530169"/>
            <a:chExt cx="3714776" cy="1849860"/>
          </a:xfrm>
        </p:grpSpPr>
        <p:sp>
          <p:nvSpPr>
            <p:cNvPr id="3" name="TextBox 2"/>
            <p:cNvSpPr txBox="1"/>
            <p:nvPr/>
          </p:nvSpPr>
          <p:spPr>
            <a:xfrm>
              <a:off x="349420" y="-530169"/>
              <a:ext cx="3714776" cy="72891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solidFill>
                    <a:srgbClr val="C00000"/>
                  </a:solidFill>
                </a:rPr>
                <a:t>Почему   все  государства</a:t>
              </a:r>
              <a:br>
                <a:rPr lang="ru-RU" sz="4800" b="1" dirty="0">
                  <a:solidFill>
                    <a:srgbClr val="C00000"/>
                  </a:solidFill>
                </a:rPr>
              </a:br>
              <a:r>
                <a:rPr lang="ru-RU" sz="4800" b="1" dirty="0">
                  <a:solidFill>
                    <a:srgbClr val="C00000"/>
                  </a:solidFill>
                </a:rPr>
                <a:t>не  объединяются  в одно?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800" b="1" dirty="0">
                <a:solidFill>
                  <a:srgbClr val="C00000"/>
                </a:solidFill>
              </a:endParaRPr>
            </a:p>
          </p:txBody>
        </p:sp>
        <p:pic>
          <p:nvPicPr>
            <p:cNvPr id="17412" name="Picture 2" descr="C:\Users\Тамара\AppData\Local\Microsoft\Windows\Temporary Internet Files\Content.IE5\UBDHDCLX\MC900434411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61501" y="214290"/>
              <a:ext cx="1790380" cy="1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1"/>
          <p:cNvGrpSpPr>
            <a:grpSpLocks/>
          </p:cNvGrpSpPr>
          <p:nvPr/>
        </p:nvGrpSpPr>
        <p:grpSpPr bwMode="auto">
          <a:xfrm>
            <a:off x="214313" y="142875"/>
            <a:ext cx="7643812" cy="1979613"/>
            <a:chOff x="214282" y="0"/>
            <a:chExt cx="4357718" cy="1036658"/>
          </a:xfrm>
        </p:grpSpPr>
        <p:sp>
          <p:nvSpPr>
            <p:cNvPr id="3" name="TextBox 2"/>
            <p:cNvSpPr txBox="1"/>
            <p:nvPr/>
          </p:nvSpPr>
          <p:spPr>
            <a:xfrm>
              <a:off x="856853" y="214481"/>
              <a:ext cx="3715147" cy="82217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C00000"/>
                  </a:solidFill>
                </a:rPr>
                <a:t>Почему   все  государства</a:t>
              </a:r>
              <a:br>
                <a:rPr lang="ru-RU" sz="3200" b="1" dirty="0">
                  <a:solidFill>
                    <a:srgbClr val="C00000"/>
                  </a:solidFill>
                </a:rPr>
              </a:br>
              <a:r>
                <a:rPr lang="ru-RU" sz="3200" b="1" dirty="0">
                  <a:solidFill>
                    <a:srgbClr val="C00000"/>
                  </a:solidFill>
                </a:rPr>
                <a:t>не  объединяются  в одно?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C00000"/>
                  </a:solidFill>
                </a:rPr>
                <a:t> </a:t>
              </a:r>
            </a:p>
          </p:txBody>
        </p:sp>
        <p:pic>
          <p:nvPicPr>
            <p:cNvPr id="18437" name="Picture 2" descr="C:\Users\Тамара\AppData\Local\Microsoft\Windows\Temporary Internet Files\Content.IE5\UBDHDCLX\MC900434411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0"/>
              <a:ext cx="88246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714375" y="2143125"/>
            <a:ext cx="7786688" cy="4032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CC"/>
                </a:solidFill>
              </a:rPr>
              <a:t>Единое человечество состоит из граждан разных государств. В каждом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CC"/>
                </a:solidFill>
              </a:rPr>
              <a:t> государстве сложились свои формы и способы правления: монархия или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CC"/>
                </a:solidFill>
              </a:rPr>
              <a:t>республика, демократия или диктатура. Не все государства согласятся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CC"/>
                </a:solidFill>
              </a:rPr>
              <a:t>отказаться от своих порядков и принять чужие.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мара\Documents\Короли, президенты и граждане\мульт-корол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14290"/>
            <a:ext cx="3575242" cy="301440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1" name="Picture 3" descr="C:\Users\Тамара\Documents\Короли, президенты и граждане\Королева Елизавета 2 и король Саудовской Арави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57166"/>
            <a:ext cx="4048125" cy="5715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2" name="Picture 4" descr="C:\Users\Тамара\Documents\Короли, президенты и граждане\Его Величество король Мухаммед 6 и Королева Лейла-Сельм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3071786"/>
            <a:ext cx="4580098" cy="378621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5357813" y="5715000"/>
            <a:ext cx="3286125" cy="7699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CC"/>
                </a:solidFill>
              </a:rPr>
              <a:t>монархия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мара\Documents\Короли, президенты и граждане\bankgkok_riot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5715000" cy="3810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195" name="Picture 3" descr="C:\Users\Тамара\Documents\Короли, президенты и граждане\1462517_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3071810"/>
            <a:ext cx="5357805" cy="378619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196" name="Picture 4" descr="C:\Users\Тамара\Documents\Короли, президенты и граждане\1281588174_d4fd79354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357166"/>
            <a:ext cx="3570292" cy="264320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197" name="Picture 5" descr="C:\Users\Тамара\Documents\Короли, президенты и граждане\6594746_revolyuciya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857628"/>
            <a:ext cx="3643338" cy="264320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2214563" y="5857875"/>
            <a:ext cx="2928937" cy="7699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</a:rPr>
              <a:t>диктатура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071810"/>
            <a:ext cx="8350492" cy="92333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990000"/>
                </a:solidFill>
              </a:rPr>
              <a:t>«Человек  и человечество»</a:t>
            </a:r>
          </a:p>
        </p:txBody>
      </p:sp>
      <p:pic>
        <p:nvPicPr>
          <p:cNvPr id="1026" name="Picture 2" descr="C:\Users\Тамара\AppData\Local\Microsoft\Windows\Temporary Internet Files\Content.IE5\TSPI81TT\MP900409347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871" y="357166"/>
            <a:ext cx="3616435" cy="32760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7" name="Picture 3" descr="C:\Users\Тамара\AppData\Local\Microsoft\Windows\Temporary Internet Files\Content.IE5\QTCIU4VF\MP900401832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85728"/>
            <a:ext cx="4044316" cy="307183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8" name="Picture 4" descr="C:\Users\Тамара\AppData\Local\Microsoft\Windows\Temporary Internet Files\Content.IE5\UBDHDCLX\MP900400406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0"/>
            <a:ext cx="2225359" cy="335758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9" name="Picture 5" descr="C:\Users\Тамара\AppData\Local\Microsoft\Windows\Temporary Internet Files\Content.IE5\UBDHDCLX\MP900407501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8794" y="4143356"/>
            <a:ext cx="4073557" cy="271464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30" name="Picture 6" descr="C:\Users\Тамара\AppData\Local\Microsoft\Windows\Temporary Internet Files\Content.IE5\UBDHDCLX\MP900422587[1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3751963"/>
            <a:ext cx="2286016" cy="310603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2" name="Picture 8" descr="C:\Users\Тамара\AppData\Local\Microsoft\Windows\Temporary Internet Files\Content.IE5\QTCIU4VF\MP900401993[1]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32" y="4071942"/>
            <a:ext cx="3571868" cy="257176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cd392858b95a31-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9" y="0"/>
            <a:ext cx="8950082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14500" y="214313"/>
            <a:ext cx="5754688" cy="830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0000CC"/>
                </a:solidFill>
              </a:rPr>
              <a:t>Домашнее  задание.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625" y="1214438"/>
            <a:ext cx="844708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solidFill>
                  <a:srgbClr val="C00000"/>
                </a:solidFill>
                <a:latin typeface="Calibri" pitchFamily="34" charset="0"/>
              </a:rPr>
              <a:t>Обязательно для всех:</a:t>
            </a:r>
          </a:p>
          <a:p>
            <a:r>
              <a:rPr lang="ru-RU" sz="2800" b="1">
                <a:solidFill>
                  <a:srgbClr val="0000CC"/>
                </a:solidFill>
                <a:latin typeface="Calibri" pitchFamily="34" charset="0"/>
              </a:rPr>
              <a:t>ТПО по теме 15, № 1, 2, 3, 6.</a:t>
            </a:r>
          </a:p>
          <a:p>
            <a:endParaRPr lang="ru-RU" sz="2800" b="1">
              <a:solidFill>
                <a:srgbClr val="0000CC"/>
              </a:solidFill>
              <a:latin typeface="Calibri" pitchFamily="34" charset="0"/>
            </a:endParaRPr>
          </a:p>
          <a:p>
            <a:r>
              <a:rPr lang="ru-RU" sz="2800" i="1">
                <a:solidFill>
                  <a:srgbClr val="0000CC"/>
                </a:solidFill>
                <a:latin typeface="Calibri" pitchFamily="34" charset="0"/>
              </a:rPr>
              <a:t>Тему прочитать целиком по желанию</a:t>
            </a:r>
            <a:r>
              <a:rPr lang="ru-RU" sz="2800" b="1">
                <a:solidFill>
                  <a:srgbClr val="0000CC"/>
                </a:solidFill>
                <a:latin typeface="Calibri" pitchFamily="34" charset="0"/>
              </a:rPr>
              <a:t>.</a:t>
            </a:r>
          </a:p>
          <a:p>
            <a:endParaRPr lang="ru-RU" sz="2800" b="1">
              <a:solidFill>
                <a:srgbClr val="0000CC"/>
              </a:solidFill>
              <a:latin typeface="Calibri" pitchFamily="34" charset="0"/>
            </a:endParaRPr>
          </a:p>
          <a:p>
            <a:r>
              <a:rPr lang="ru-RU" sz="2800" b="1">
                <a:solidFill>
                  <a:srgbClr val="0000CC"/>
                </a:solidFill>
                <a:latin typeface="Calibri" pitchFamily="34" charset="0"/>
              </a:rPr>
              <a:t>Творческое задание.</a:t>
            </a:r>
          </a:p>
          <a:p>
            <a:r>
              <a:rPr lang="ru-RU" sz="2800">
                <a:latin typeface="Calibri" pitchFamily="34" charset="0"/>
              </a:rPr>
              <a:t>Придумать в виде схемы, как изобразить демократию</a:t>
            </a:r>
          </a:p>
          <a:p>
            <a:r>
              <a:rPr lang="ru-RU" sz="2800">
                <a:latin typeface="Calibri" pitchFamily="34" charset="0"/>
              </a:rPr>
              <a:t>и диктатуру. Предложить товарищам догадаться,</a:t>
            </a:r>
          </a:p>
          <a:p>
            <a:r>
              <a:rPr lang="ru-RU" sz="2800">
                <a:latin typeface="Calibri" pitchFamily="34" charset="0"/>
              </a:rPr>
              <a:t>на какой схеме что изображено.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0"/>
            <a:ext cx="8037512" cy="3446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Цифровые  и  электронные  ресурсы: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rgbClr val="990000"/>
                </a:solidFill>
              </a:rPr>
              <a:t>«Репетитор по истории Кирилла и </a:t>
            </a:r>
            <a:r>
              <a:rPr lang="ru-RU" sz="1400" dirty="0" err="1">
                <a:solidFill>
                  <a:srgbClr val="990000"/>
                </a:solidFill>
              </a:rPr>
              <a:t>Мефодия</a:t>
            </a:r>
            <a:r>
              <a:rPr lang="ru-RU" sz="1400" dirty="0">
                <a:solidFill>
                  <a:srgbClr val="990000"/>
                </a:solidFill>
              </a:rPr>
              <a:t> 2009 год»;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rgbClr val="990000"/>
                </a:solidFill>
              </a:rPr>
              <a:t> «Банк рефератов по истории 9-11 класс»;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rgbClr val="990000"/>
                </a:solidFill>
              </a:rPr>
              <a:t> </a:t>
            </a:r>
            <a:r>
              <a:rPr lang="en-US" sz="1400" dirty="0">
                <a:solidFill>
                  <a:srgbClr val="990000"/>
                </a:solidFill>
                <a:hlinkClick r:id="rId2" action="ppaction://hlinkfile"/>
              </a:rPr>
              <a:t>images.yandex.ru</a:t>
            </a:r>
            <a:r>
              <a:rPr lang="en-US" sz="1400" dirty="0">
                <a:solidFill>
                  <a:srgbClr val="990000"/>
                </a:solidFill>
              </a:rPr>
              <a:t>›</a:t>
            </a:r>
            <a:r>
              <a:rPr lang="ru-RU" sz="1400" dirty="0">
                <a:solidFill>
                  <a:srgbClr val="990000"/>
                </a:solidFill>
                <a:hlinkClick r:id="rId3" action="ppaction://hlinkfile"/>
              </a:rPr>
              <a:t>рисунки короли и президенты</a:t>
            </a:r>
            <a:r>
              <a:rPr lang="ru-RU" sz="1400" dirty="0">
                <a:solidFill>
                  <a:srgbClr val="990000"/>
                </a:solidFill>
              </a:rPr>
              <a:t>; 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rgbClr val="990000"/>
                </a:solidFill>
              </a:rPr>
              <a:t> </a:t>
            </a:r>
            <a:r>
              <a:rPr lang="en-US" sz="1400" dirty="0">
                <a:solidFill>
                  <a:srgbClr val="990000"/>
                </a:solidFill>
                <a:hlinkClick r:id="rId4"/>
              </a:rPr>
              <a:t>vision7.ucoz.ru</a:t>
            </a:r>
            <a:r>
              <a:rPr lang="en-US" sz="1400" dirty="0">
                <a:solidFill>
                  <a:srgbClr val="990000"/>
                </a:solidFill>
              </a:rPr>
              <a:t>›</a:t>
            </a:r>
            <a:r>
              <a:rPr lang="en-US" sz="1400" dirty="0">
                <a:solidFill>
                  <a:srgbClr val="990000"/>
                </a:solidFill>
                <a:hlinkClick r:id="rId5"/>
              </a:rPr>
              <a:t>publ/</a:t>
            </a:r>
            <a:r>
              <a:rPr lang="en-US" sz="1400" dirty="0" err="1">
                <a:solidFill>
                  <a:srgbClr val="990000"/>
                </a:solidFill>
                <a:hlinkClick r:id="rId5"/>
              </a:rPr>
              <a:t>koroli_i</a:t>
            </a:r>
            <a:r>
              <a:rPr lang="en-US" sz="1400" dirty="0">
                <a:solidFill>
                  <a:srgbClr val="990000"/>
                </a:solidFill>
                <a:hlinkClick r:id="rId5"/>
              </a:rPr>
              <a:t>…</a:t>
            </a:r>
            <a:r>
              <a:rPr lang="en-US" sz="1400" dirty="0" err="1">
                <a:solidFill>
                  <a:srgbClr val="990000"/>
                </a:solidFill>
                <a:hlinkClick r:id="rId5"/>
              </a:rPr>
              <a:t>koroli</a:t>
            </a:r>
            <a:r>
              <a:rPr lang="en-US" sz="1400" dirty="0">
                <a:solidFill>
                  <a:srgbClr val="990000"/>
                </a:solidFill>
                <a:hlinkClick r:id="rId5"/>
              </a:rPr>
              <a:t>…</a:t>
            </a:r>
            <a:r>
              <a:rPr lang="en-US" sz="1400" dirty="0" err="1">
                <a:solidFill>
                  <a:srgbClr val="990000"/>
                </a:solidFill>
                <a:hlinkClick r:id="rId5"/>
              </a:rPr>
              <a:t>i_prezidenty</a:t>
            </a:r>
            <a:r>
              <a:rPr lang="ru-RU" sz="1400" dirty="0">
                <a:solidFill>
                  <a:srgbClr val="990000"/>
                </a:solidFill>
              </a:rPr>
              <a:t>;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rgbClr val="990000"/>
                </a:solidFill>
                <a:hlinkClick r:id="rId6"/>
              </a:rPr>
              <a:t>  </a:t>
            </a:r>
            <a:r>
              <a:rPr lang="en-US" sz="1400" dirty="0" err="1">
                <a:solidFill>
                  <a:srgbClr val="990000"/>
                </a:solidFill>
                <a:hlinkClick r:id="rId6"/>
              </a:rPr>
              <a:t>ru.wikipedia.org</a:t>
            </a:r>
            <a:r>
              <a:rPr lang="en-US" sz="1400" dirty="0" err="1">
                <a:solidFill>
                  <a:srgbClr val="990000"/>
                </a:solidFill>
              </a:rPr>
              <a:t>›</a:t>
            </a:r>
            <a:r>
              <a:rPr lang="en-US" sz="1400" dirty="0" err="1">
                <a:solidFill>
                  <a:srgbClr val="990000"/>
                </a:solidFill>
                <a:hlinkClick r:id="rId7"/>
              </a:rPr>
              <a:t>wiki</a:t>
            </a:r>
            <a:r>
              <a:rPr lang="en-US" sz="1400" dirty="0">
                <a:solidFill>
                  <a:srgbClr val="990000"/>
                </a:solidFill>
                <a:hlinkClick r:id="rId7"/>
              </a:rPr>
              <a:t>/</a:t>
            </a:r>
            <a:r>
              <a:rPr lang="ru-RU" sz="1400" dirty="0" err="1">
                <a:solidFill>
                  <a:srgbClr val="990000"/>
                </a:solidFill>
                <a:hlinkClick r:id="rId7"/>
              </a:rPr>
              <a:t>Король_</a:t>
            </a:r>
            <a:r>
              <a:rPr lang="ru-RU" sz="1400" dirty="0">
                <a:solidFill>
                  <a:srgbClr val="990000"/>
                </a:solidFill>
                <a:hlinkClick r:id="rId7"/>
              </a:rPr>
              <a:t>(карта)</a:t>
            </a:r>
            <a:r>
              <a:rPr lang="ru-RU" sz="1400" dirty="0">
                <a:solidFill>
                  <a:srgbClr val="990000"/>
                </a:solidFill>
              </a:rPr>
              <a:t>;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rgbClr val="990000"/>
                </a:solidFill>
              </a:rPr>
              <a:t> </a:t>
            </a:r>
            <a:r>
              <a:rPr lang="en-US" sz="1400" dirty="0" err="1">
                <a:solidFill>
                  <a:srgbClr val="990000"/>
                </a:solidFill>
                <a:hlinkClick r:id="rId8"/>
              </a:rPr>
              <a:t>visualrian.ru</a:t>
            </a:r>
            <a:r>
              <a:rPr lang="en-US" sz="1400" dirty="0" err="1">
                <a:solidFill>
                  <a:srgbClr val="990000"/>
                </a:solidFill>
              </a:rPr>
              <a:t>›</a:t>
            </a:r>
            <a:r>
              <a:rPr lang="en-US" sz="1400" dirty="0" err="1">
                <a:solidFill>
                  <a:srgbClr val="990000"/>
                </a:solidFill>
                <a:hlinkClick r:id="rId9"/>
              </a:rPr>
              <a:t>images</a:t>
            </a:r>
            <a:r>
              <a:rPr lang="en-US" sz="1400" dirty="0">
                <a:solidFill>
                  <a:srgbClr val="990000"/>
                </a:solidFill>
                <a:hlinkClick r:id="rId9"/>
              </a:rPr>
              <a:t>/item/6</a:t>
            </a:r>
            <a:r>
              <a:rPr lang="ru-RU" sz="1400" dirty="0">
                <a:solidFill>
                  <a:srgbClr val="990000"/>
                </a:solidFill>
              </a:rPr>
              <a:t>;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rgbClr val="990000"/>
                </a:solidFill>
              </a:rPr>
              <a:t> </a:t>
            </a:r>
            <a:r>
              <a:rPr lang="en-US" sz="1400" dirty="0">
                <a:solidFill>
                  <a:srgbClr val="990000"/>
                </a:solidFill>
                <a:hlinkClick r:id="rId10"/>
              </a:rPr>
              <a:t>prezident.1bb.ru</a:t>
            </a:r>
            <a:r>
              <a:rPr lang="en-US" sz="1400" dirty="0">
                <a:solidFill>
                  <a:srgbClr val="990000"/>
                </a:solidFill>
              </a:rPr>
              <a:t>›</a:t>
            </a:r>
            <a:r>
              <a:rPr lang="en-US" sz="1400" dirty="0">
                <a:solidFill>
                  <a:srgbClr val="990000"/>
                </a:solidFill>
                <a:hlinkClick r:id="rId11"/>
              </a:rPr>
              <a:t>viewtopic.php?id=76</a:t>
            </a:r>
            <a:r>
              <a:rPr lang="ru-RU" sz="1400" dirty="0">
                <a:solidFill>
                  <a:srgbClr val="990000"/>
                </a:solidFill>
              </a:rPr>
              <a:t>;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rgbClr val="990000"/>
                </a:solidFill>
                <a:hlinkClick r:id="rId2" action="ppaction://hlinkfile"/>
              </a:rPr>
              <a:t> </a:t>
            </a:r>
            <a:r>
              <a:rPr lang="en-US" sz="1400" dirty="0">
                <a:solidFill>
                  <a:srgbClr val="990000"/>
                </a:solidFill>
                <a:hlinkClick r:id="rId2" action="ppaction://hlinkfile"/>
              </a:rPr>
              <a:t>images.yandex.ru</a:t>
            </a:r>
            <a:r>
              <a:rPr lang="en-US" sz="1400" dirty="0">
                <a:solidFill>
                  <a:srgbClr val="990000"/>
                </a:solidFill>
              </a:rPr>
              <a:t>›</a:t>
            </a:r>
            <a:r>
              <a:rPr lang="ru-RU" sz="1400" dirty="0">
                <a:solidFill>
                  <a:srgbClr val="990000"/>
                </a:solidFill>
                <a:hlinkClick r:id="rId12" action="ppaction://hlinkfile"/>
              </a:rPr>
              <a:t>рисунки демократия</a:t>
            </a:r>
            <a:r>
              <a:rPr lang="ru-RU" sz="1400" dirty="0">
                <a:solidFill>
                  <a:srgbClr val="990000"/>
                </a:solidFill>
              </a:rPr>
              <a:t> ;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rgbClr val="990000"/>
                </a:solidFill>
                <a:hlinkClick r:id="rId6"/>
              </a:rPr>
              <a:t> </a:t>
            </a:r>
            <a:r>
              <a:rPr lang="en-US" sz="1400" dirty="0" err="1">
                <a:solidFill>
                  <a:srgbClr val="990000"/>
                </a:solidFill>
                <a:hlinkClick r:id="rId6"/>
              </a:rPr>
              <a:t>ru.wikipedia.org</a:t>
            </a:r>
            <a:r>
              <a:rPr lang="en-US" sz="1400" dirty="0" err="1">
                <a:solidFill>
                  <a:srgbClr val="990000"/>
                </a:solidFill>
              </a:rPr>
              <a:t>›</a:t>
            </a:r>
            <a:r>
              <a:rPr lang="en-US" sz="1400" dirty="0" err="1">
                <a:solidFill>
                  <a:srgbClr val="990000"/>
                </a:solidFill>
                <a:hlinkClick r:id="rId13"/>
              </a:rPr>
              <a:t>wiki</a:t>
            </a:r>
            <a:r>
              <a:rPr lang="en-US" sz="1400" dirty="0">
                <a:solidFill>
                  <a:srgbClr val="990000"/>
                </a:solidFill>
                <a:hlinkClick r:id="rId13"/>
              </a:rPr>
              <a:t>/</a:t>
            </a:r>
            <a:r>
              <a:rPr lang="ru-RU" sz="1400" dirty="0">
                <a:solidFill>
                  <a:srgbClr val="990000"/>
                </a:solidFill>
                <a:hlinkClick r:id="rId13"/>
              </a:rPr>
              <a:t>Либерализм</a:t>
            </a:r>
            <a:r>
              <a:rPr lang="ru-RU" sz="1400" dirty="0">
                <a:solidFill>
                  <a:srgbClr val="990000"/>
                </a:solidFill>
              </a:rPr>
              <a:t>;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rgbClr val="990000"/>
                </a:solidFill>
              </a:rPr>
              <a:t>  </a:t>
            </a:r>
            <a:r>
              <a:rPr lang="en-US" sz="1400" dirty="0">
                <a:solidFill>
                  <a:srgbClr val="990000"/>
                </a:solidFill>
                <a:hlinkClick r:id="rId2" action="ppaction://hlinkfile"/>
              </a:rPr>
              <a:t>images.yandex.ru</a:t>
            </a:r>
            <a:r>
              <a:rPr lang="en-US" sz="1400" dirty="0">
                <a:solidFill>
                  <a:srgbClr val="990000"/>
                </a:solidFill>
              </a:rPr>
              <a:t>›</a:t>
            </a:r>
            <a:r>
              <a:rPr lang="ru-RU" sz="1400" dirty="0">
                <a:solidFill>
                  <a:srgbClr val="990000"/>
                </a:solidFill>
                <a:hlinkClick r:id="rId14" action="ppaction://hlinkfile"/>
              </a:rPr>
              <a:t>рисунки диктатура</a:t>
            </a:r>
            <a:r>
              <a:rPr lang="ru-RU" sz="1400" dirty="0">
                <a:solidFill>
                  <a:srgbClr val="990000"/>
                </a:solidFill>
              </a:rPr>
              <a:t> ;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rgbClr val="990000"/>
                </a:solidFill>
              </a:rPr>
              <a:t> </a:t>
            </a:r>
            <a:r>
              <a:rPr lang="en-US" sz="1400" dirty="0">
                <a:solidFill>
                  <a:srgbClr val="990000"/>
                </a:solidFill>
                <a:hlinkClick r:id="rId15"/>
              </a:rPr>
              <a:t>900igr.net</a:t>
            </a:r>
            <a:r>
              <a:rPr lang="en-US" sz="1400" dirty="0">
                <a:solidFill>
                  <a:srgbClr val="990000"/>
                </a:solidFill>
              </a:rPr>
              <a:t>›</a:t>
            </a:r>
            <a:r>
              <a:rPr lang="en-US" sz="1400" dirty="0">
                <a:solidFill>
                  <a:srgbClr val="990000"/>
                </a:solidFill>
                <a:hlinkClick r:id="rId16"/>
              </a:rPr>
              <a:t>kartinki/</a:t>
            </a:r>
            <a:r>
              <a:rPr lang="en-US" sz="1400" dirty="0" err="1">
                <a:solidFill>
                  <a:srgbClr val="990000"/>
                </a:solidFill>
                <a:hlinkClick r:id="rId16"/>
              </a:rPr>
              <a:t>istorija</a:t>
            </a:r>
            <a:r>
              <a:rPr lang="en-US" sz="1400" dirty="0">
                <a:solidFill>
                  <a:srgbClr val="990000"/>
                </a:solidFill>
                <a:hlinkClick r:id="rId16"/>
              </a:rPr>
              <a:t>…008…diktatura.html</a:t>
            </a:r>
            <a:r>
              <a:rPr lang="ru-RU" sz="1200" dirty="0">
                <a:solidFill>
                  <a:srgbClr val="990000"/>
                </a:solidFill>
              </a:rPr>
              <a:t>;</a:t>
            </a:r>
          </a:p>
          <a:p>
            <a:pPr>
              <a:buFontTx/>
              <a:buChar char="-"/>
              <a:defRPr/>
            </a:pPr>
            <a:r>
              <a:rPr lang="en-US" sz="1200" dirty="0">
                <a:solidFill>
                  <a:srgbClr val="990000"/>
                </a:solidFill>
                <a:hlinkClick r:id="rId17"/>
              </a:rPr>
              <a:t>soul-</a:t>
            </a:r>
            <a:r>
              <a:rPr lang="en-US" sz="1200" dirty="0" err="1">
                <a:solidFill>
                  <a:srgbClr val="990000"/>
                </a:solidFill>
                <a:hlinkClick r:id="rId17"/>
              </a:rPr>
              <a:t>image.ru</a:t>
            </a:r>
            <a:r>
              <a:rPr lang="en-US" sz="1200" dirty="0" err="1">
                <a:solidFill>
                  <a:srgbClr val="990000"/>
                </a:solidFill>
              </a:rPr>
              <a:t>›</a:t>
            </a:r>
            <a:r>
              <a:rPr lang="en-US" sz="1200" dirty="0" err="1">
                <a:solidFill>
                  <a:srgbClr val="990000"/>
                </a:solidFill>
                <a:hlinkClick r:id="rId18"/>
              </a:rPr>
              <a:t>gosudarstvo</a:t>
            </a:r>
            <a:r>
              <a:rPr lang="ru-RU" sz="1200" dirty="0">
                <a:solidFill>
                  <a:srgbClr val="990000"/>
                </a:solidFill>
              </a:rPr>
              <a:t>.</a:t>
            </a:r>
          </a:p>
          <a:p>
            <a:pPr>
              <a:buFontTx/>
              <a:buChar char="-"/>
              <a:defRPr/>
            </a:pPr>
            <a:endParaRPr lang="ru-RU" dirty="0"/>
          </a:p>
          <a:p>
            <a:pPr>
              <a:buFontTx/>
              <a:buChar char="-"/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313" y="3643313"/>
            <a:ext cx="8751887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Литература:</a:t>
            </a:r>
          </a:p>
          <a:p>
            <a:pPr>
              <a:defRPr/>
            </a:pPr>
            <a:r>
              <a:rPr lang="ru-RU" sz="1400" i="1" dirty="0"/>
              <a:t>1.Энциклопедия для детей.Т.5.История России и её ближайших соседей.Ч.2.От дворцовых переворотов до эпохи Великих реформ</a:t>
            </a:r>
            <a:r>
              <a:rPr lang="en-US" sz="1400" i="1" dirty="0"/>
              <a:t> /</a:t>
            </a:r>
            <a:r>
              <a:rPr lang="ru-RU" sz="1400" i="1" dirty="0"/>
              <a:t>Глав. ред. М.Д.Аксёнова.-М.:Аванта+,2003.-704 с.</a:t>
            </a:r>
          </a:p>
          <a:p>
            <a:pPr>
              <a:defRPr/>
            </a:pPr>
            <a:r>
              <a:rPr lang="ru-RU" sz="1400" i="1" dirty="0"/>
              <a:t>2.Энциклопедия для детей. Т.12.Россия: физическая и экономическая география.- 2-е изд., </a:t>
            </a:r>
            <a:r>
              <a:rPr lang="ru-RU" sz="1400" i="1" dirty="0" err="1"/>
              <a:t>испр</a:t>
            </a:r>
            <a:r>
              <a:rPr lang="ru-RU" sz="1400" i="1" dirty="0"/>
              <a:t>. </a:t>
            </a:r>
            <a:r>
              <a:rPr lang="en-US" sz="1400" i="1" dirty="0"/>
              <a:t>/</a:t>
            </a:r>
            <a:r>
              <a:rPr lang="ru-RU" sz="1400" i="1" dirty="0"/>
              <a:t>Глав . ред. М.Д.Аксёнова.-М.:Аванта+,2001.-704с.</a:t>
            </a:r>
          </a:p>
          <a:p>
            <a:pPr>
              <a:defRPr/>
            </a:pPr>
            <a:r>
              <a:rPr lang="ru-RU" sz="1400" i="1" dirty="0"/>
              <a:t>3. Энциклопедия для детей. Т.5История России и её ближайших соседей.Ч.3 </a:t>
            </a:r>
            <a:r>
              <a:rPr lang="en-US" sz="1400" i="1" dirty="0"/>
              <a:t>xx</a:t>
            </a:r>
            <a:r>
              <a:rPr lang="ru-RU" sz="1400" i="1" dirty="0"/>
              <a:t> век.-3-е изд., </a:t>
            </a:r>
            <a:r>
              <a:rPr lang="ru-RU" sz="1400" i="1" dirty="0" err="1"/>
              <a:t>перераб</a:t>
            </a:r>
            <a:r>
              <a:rPr lang="ru-RU" sz="1400" i="1" dirty="0"/>
              <a:t>. и </a:t>
            </a:r>
            <a:r>
              <a:rPr lang="ru-RU" sz="1400" i="1" dirty="0" err="1"/>
              <a:t>испр</a:t>
            </a:r>
            <a:r>
              <a:rPr lang="ru-RU" sz="1400" i="1" dirty="0"/>
              <a:t>..</a:t>
            </a:r>
            <a:r>
              <a:rPr lang="en-US" sz="1400" i="1" dirty="0"/>
              <a:t>/</a:t>
            </a:r>
            <a:r>
              <a:rPr lang="ru-RU" sz="1400" i="1" dirty="0"/>
              <a:t> Глав . ред. М.Д.Аксёнова.- М.:Аванта+,2003.-704 с.</a:t>
            </a:r>
          </a:p>
          <a:p>
            <a:pPr>
              <a:defRPr/>
            </a:pPr>
            <a:r>
              <a:rPr lang="ru-RU" sz="1400" i="1" dirty="0"/>
              <a:t>4.Островский .,Усенков Д.Ю. Как сделать презентация к уроку?</a:t>
            </a:r>
            <a:r>
              <a:rPr lang="en-US" sz="1400" i="1" dirty="0"/>
              <a:t>/</a:t>
            </a:r>
            <a:r>
              <a:rPr lang="ru-RU" sz="1400" i="1" dirty="0"/>
              <a:t>С.Л.Островский, Д.Ю.Усенков.- М.: Фестиваль педагогических идей «Открытый урок»,2011.-26 с.</a:t>
            </a:r>
          </a:p>
          <a:p>
            <a:pPr>
              <a:defRPr/>
            </a:pPr>
            <a:r>
              <a:rPr lang="ru-RU" sz="1400" i="1" dirty="0"/>
              <a:t>5. Человек и человечество.  4 класс,  Д.Д Данилов, А.А.Вахрушев.2010 год; методические рекомендации к уроку.</a:t>
            </a:r>
          </a:p>
          <a:p>
            <a:pPr>
              <a:defRPr/>
            </a:pPr>
            <a:endParaRPr lang="en-US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8" y="285750"/>
            <a:ext cx="7429500" cy="830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00CC"/>
                </a:solidFill>
              </a:rPr>
              <a:t>Что  такое  государство?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88" y="3357563"/>
            <a:ext cx="7429500" cy="8302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00CC"/>
                </a:solidFill>
              </a:rPr>
              <a:t>Гражданин государства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25" y="1428750"/>
            <a:ext cx="7072313" cy="101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</a:rPr>
              <a:t>Организация, которая управляет обществом в какой-либо стране. В государстве должны быть правительство, законы, службы порядка, армия.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563" y="4500563"/>
            <a:ext cx="7072312" cy="708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</a:rPr>
              <a:t>Человек, который пользуется защитой государства, имеет гражданские права и обязанности.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25" y="285750"/>
            <a:ext cx="6538913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CC"/>
                </a:solidFill>
              </a:rPr>
              <a:t>Человечество – одно общество.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500" y="1071563"/>
            <a:ext cx="4899025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CC"/>
                </a:solidFill>
              </a:rPr>
              <a:t>Все люди Земли живут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CC"/>
                </a:solidFill>
              </a:rPr>
              <a:t> в разных государствах.</a:t>
            </a: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357188" y="2571750"/>
            <a:ext cx="8259762" cy="4071938"/>
            <a:chOff x="357158" y="2571744"/>
            <a:chExt cx="8258825" cy="4071966"/>
          </a:xfrm>
        </p:grpSpPr>
        <p:sp>
          <p:nvSpPr>
            <p:cNvPr id="6" name="TextBox 5"/>
            <p:cNvSpPr txBox="1"/>
            <p:nvPr/>
          </p:nvSpPr>
          <p:spPr>
            <a:xfrm>
              <a:off x="357158" y="2571744"/>
              <a:ext cx="8258825" cy="1754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solidFill>
                    <a:srgbClr val="C00000"/>
                  </a:solidFill>
                </a:rPr>
                <a:t>Почему   все  государства</a:t>
              </a:r>
              <a:br>
                <a:rPr lang="ru-RU" sz="5400" b="1" dirty="0">
                  <a:solidFill>
                    <a:srgbClr val="C00000"/>
                  </a:solidFill>
                </a:rPr>
              </a:br>
              <a:r>
                <a:rPr lang="ru-RU" sz="5400" b="1" dirty="0">
                  <a:solidFill>
                    <a:srgbClr val="C00000"/>
                  </a:solidFill>
                </a:rPr>
                <a:t>не  объединяются  в одно?</a:t>
              </a:r>
            </a:p>
          </p:txBody>
        </p:sp>
        <p:pic>
          <p:nvPicPr>
            <p:cNvPr id="5126" name="Picture 2" descr="C:\Users\Тамара\AppData\Local\Microsoft\Windows\Temporary Internet Files\Content.IE5\UBDHDCLX\MC900434411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4214818"/>
              <a:ext cx="2500330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25" y="1857375"/>
            <a:ext cx="7072313" cy="2678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CC"/>
                </a:solidFill>
              </a:rPr>
              <a:t>-Огромным единым государством тяжело управлять;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CC"/>
                </a:solidFill>
              </a:rPr>
              <a:t>-в каждом государстве свои традиции, обычаи, культура, порядки;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CC"/>
                </a:solidFill>
              </a:rPr>
              <a:t>-то, что нравится  гражданам одного государства, может не понравиться гражданам другого государства.</a:t>
            </a: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428625" y="142875"/>
            <a:ext cx="8343900" cy="1928813"/>
            <a:chOff x="357158" y="214290"/>
            <a:chExt cx="8343538" cy="1928826"/>
          </a:xfrm>
        </p:grpSpPr>
        <p:sp>
          <p:nvSpPr>
            <p:cNvPr id="4" name="TextBox 3"/>
            <p:cNvSpPr txBox="1"/>
            <p:nvPr/>
          </p:nvSpPr>
          <p:spPr>
            <a:xfrm>
              <a:off x="357158" y="214290"/>
              <a:ext cx="5567121" cy="1754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solidFill>
                    <a:srgbClr val="C00000"/>
                  </a:solidFill>
                </a:rPr>
                <a:t>Почему   все  государства</a:t>
              </a:r>
              <a:br>
                <a:rPr lang="ru-RU" sz="3600" b="1" dirty="0">
                  <a:solidFill>
                    <a:srgbClr val="C00000"/>
                  </a:solidFill>
                </a:rPr>
              </a:br>
              <a:r>
                <a:rPr lang="ru-RU" sz="3600" b="1" dirty="0">
                  <a:solidFill>
                    <a:srgbClr val="C00000"/>
                  </a:solidFill>
                </a:rPr>
                <a:t>не  объединяются  в одно?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 b="1" dirty="0">
                <a:solidFill>
                  <a:srgbClr val="C00000"/>
                </a:solidFill>
              </a:endParaRPr>
            </a:p>
          </p:txBody>
        </p:sp>
        <p:pic>
          <p:nvPicPr>
            <p:cNvPr id="6151" name="Picture 2" descr="C:\Users\Тамара\AppData\Local\Microsoft\Windows\Temporary Internet Files\Content.IE5\UBDHDCLX\MC900434411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15140" y="214290"/>
              <a:ext cx="1985556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6" name="Picture 4" descr="C:\Users\Тамара\AppData\Local\Microsoft\Windows\Temporary Internet Files\Content.IE5\TSPI81TT\MP900438369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932691"/>
            <a:ext cx="4400536" cy="292530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079" name="Picture 7" descr="C:\Users\Тамара\AppData\Local\Microsoft\Windows\Temporary Internet Files\Content.IE5\QTCIU4VF\MP900424428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3929066"/>
            <a:ext cx="3981323" cy="292893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214313" y="142875"/>
            <a:ext cx="4357687" cy="1138238"/>
            <a:chOff x="214282" y="0"/>
            <a:chExt cx="4357718" cy="1137902"/>
          </a:xfrm>
        </p:grpSpPr>
        <p:sp>
          <p:nvSpPr>
            <p:cNvPr id="4" name="TextBox 3"/>
            <p:cNvSpPr txBox="1"/>
            <p:nvPr/>
          </p:nvSpPr>
          <p:spPr>
            <a:xfrm>
              <a:off x="857224" y="214250"/>
              <a:ext cx="3714776" cy="92365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C00000"/>
                  </a:solidFill>
                </a:rPr>
                <a:t>Почему   все  государства</a:t>
              </a:r>
              <a:br>
                <a:rPr lang="ru-RU" b="1" dirty="0">
                  <a:solidFill>
                    <a:srgbClr val="C00000"/>
                  </a:solidFill>
                </a:rPr>
              </a:br>
              <a:r>
                <a:rPr lang="ru-RU" b="1" dirty="0">
                  <a:solidFill>
                    <a:srgbClr val="C00000"/>
                  </a:solidFill>
                </a:rPr>
                <a:t>не  объединяются  в одно?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C00000"/>
                </a:solidFill>
              </a:endParaRPr>
            </a:p>
          </p:txBody>
        </p:sp>
        <p:pic>
          <p:nvPicPr>
            <p:cNvPr id="7177" name="Picture 2" descr="C:\Users\Тамара\AppData\Local\Microsoft\Windows\Temporary Internet Files\Content.IE5\UBDHDCLX\MC900434411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0"/>
              <a:ext cx="88246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357188" y="1143000"/>
            <a:ext cx="8131175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CC"/>
                </a:solidFill>
              </a:rPr>
              <a:t>«КОРОЛИ, ПРЕЗИДЕНТЫ И ГРАЖДАНЕ».</a:t>
            </a:r>
          </a:p>
        </p:txBody>
      </p:sp>
      <p:pic>
        <p:nvPicPr>
          <p:cNvPr id="10" name="Рисунок 9" descr="prince_charles_formal_portrai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5984" y="2928934"/>
            <a:ext cx="2786082" cy="35719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 descr="Putin-Bush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1714488"/>
            <a:ext cx="3716872" cy="292895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098" name="Picture 2" descr="C:\Users\Тамара\Documents\Короли, президенты и граждане\313056_mne-naplevat-chto-vyi-obo-mne-dumaet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2143116"/>
            <a:ext cx="2190765" cy="314327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Рисунок 7" descr="17428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4214818"/>
            <a:ext cx="2627306" cy="243964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uee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2762264" cy="38671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Король и его семь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929066"/>
            <a:ext cx="3298996" cy="27513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король Таиланд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57554" y="214290"/>
            <a:ext cx="2757608" cy="378619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монархи 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429388" y="214290"/>
            <a:ext cx="2428892" cy="36433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Сокровища монархов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72198" y="3286124"/>
            <a:ext cx="2747881" cy="37909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Король Иордании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571868" y="3643314"/>
            <a:ext cx="2609846" cy="34292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1000100" y="3286124"/>
            <a:ext cx="7072362" cy="58477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CC"/>
                </a:solidFill>
              </a:rPr>
              <a:t>Короли, королевы, императоры.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мволы монархиеской власт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1714488"/>
            <a:ext cx="7472402" cy="492922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500166" y="571480"/>
            <a:ext cx="5929354" cy="132343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00CC"/>
                </a:solidFill>
              </a:rPr>
              <a:t>символы королевской власти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бам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00430" y="214290"/>
            <a:ext cx="2885425" cy="33575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назырбаев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714752"/>
            <a:ext cx="4157050" cy="27738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122" name="Picture 2" descr="C:\Users\Тамара\Documents\Короли, президенты и граждане\dmitry_medved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3214710" cy="35719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3" name="Picture 3" descr="C:\Users\Тамара\Documents\Короли, президенты и граждане\bez_usov_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214290"/>
            <a:ext cx="2357454" cy="352425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5" name="Picture 5" descr="C:\Users\Тамара\Documents\Короли, президенты и граждане\Янукович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786190"/>
            <a:ext cx="3810000" cy="2667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2357422" y="3429000"/>
            <a:ext cx="4286280" cy="76944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CC"/>
                </a:solidFill>
              </a:rPr>
              <a:t>Президенты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431</TotalTime>
  <Words>559</Words>
  <Application>Microsoft Office PowerPoint</Application>
  <PresentationFormat>Экран (4:3)</PresentationFormat>
  <Paragraphs>92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Tata</cp:lastModifiedBy>
  <cp:revision>46</cp:revision>
  <dcterms:created xsi:type="dcterms:W3CDTF">2011-02-13T14:14:26Z</dcterms:created>
  <dcterms:modified xsi:type="dcterms:W3CDTF">2012-05-15T19:56:39Z</dcterms:modified>
</cp:coreProperties>
</file>