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FF"/>
    </p:penClr>
  </p:showPr>
  <p:clrMru>
    <a:srgbClr val="FFFFFF"/>
    <a:srgbClr val="000099"/>
    <a:srgbClr val="CCECFF"/>
    <a:srgbClr val="66FF66"/>
    <a:srgbClr val="33CCFF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7" autoAdjust="0"/>
    <p:restoredTop sz="94679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74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5756B-1849-42FC-AF68-1D1DAFFA299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E1662-3DDD-451D-BD23-8BAE0C5B2282}" type="slidenum">
              <a:rPr lang="ru-RU"/>
              <a:pPr/>
              <a:t>3</a:t>
            </a:fld>
            <a:endParaRPr 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656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56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656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6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6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6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6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657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657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8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659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659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9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0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661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661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1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62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6662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662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62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62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62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6662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662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662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662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663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332DEDF-007C-4537-AC4D-22B089AE32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08280-B082-44E2-B2DC-24D2AC7C06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81D8C-6FE9-4C0A-8435-310B608342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A07F8-6131-4A84-985D-4C8AA00FE0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36738-B366-4978-B279-1AFDCDF99A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5BEAD-3AA0-4C0A-8FE8-B5543F04E7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C8FE7-D331-4BDD-9BA5-F26C35A2E5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D72D0-2D48-4A8C-A0BC-BAF66FAFE6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3B8BB-3611-4F0C-B416-9F02B458CF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FE822-378A-4BD8-BFB2-DC05CA4B78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3793B-EE19-43E4-81DC-19AAE1DBE5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554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554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554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555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555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6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557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557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8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559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559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9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6559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559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60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60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60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6560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60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560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560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560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8471F77-77A2-4270-8C5E-7AEBE7D15E3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214282" y="785794"/>
            <a:ext cx="8640762" cy="397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ln w="952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"Упустишь минутку </a:t>
            </a:r>
            <a:r>
              <a:rPr lang="ru-RU" sz="4800" kern="10" dirty="0" smtClean="0">
                <a:ln w="952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– </a:t>
            </a:r>
            <a:endParaRPr lang="ru-RU" sz="4800" kern="10" dirty="0">
              <a:ln w="9525">
                <a:solidFill>
                  <a:srgbClr val="CCEC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  <a:latin typeface="Times New Roman"/>
              <a:cs typeface="Times New Roman"/>
            </a:endParaRPr>
          </a:p>
          <a:p>
            <a:pPr algn="ctr"/>
            <a:endParaRPr lang="ru-RU" sz="900" kern="10" dirty="0" smtClean="0">
              <a:ln w="9525">
                <a:solidFill>
                  <a:srgbClr val="CCEC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ru-RU" sz="4800" kern="10" dirty="0" smtClean="0">
                <a:ln w="952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потеряешь </a:t>
            </a:r>
            <a:r>
              <a:rPr lang="ru-RU" sz="4800" kern="10" dirty="0">
                <a:ln w="952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час."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0694" y="5143512"/>
            <a:ext cx="350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Попова Лидия Александровна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учитель начальных классов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высшая квалификационная категория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МОУ «СОШ 1» г. Горнозаводска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Пермский край,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Идентификатор: 243-619-330</a:t>
            </a:r>
            <a:endParaRPr lang="ru-RU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362950" cy="6175375"/>
          </a:xfrm>
        </p:spPr>
        <p:txBody>
          <a:bodyPr/>
          <a:lstStyle/>
          <a:p>
            <a:r>
              <a:rPr lang="ru-RU" sz="5400">
                <a:solidFill>
                  <a:srgbClr val="000099"/>
                </a:solidFill>
                <a:effectLst/>
              </a:rPr>
              <a:t>Меня хлопали лопатой</a:t>
            </a:r>
            <a:br>
              <a:rPr lang="ru-RU" sz="5400">
                <a:solidFill>
                  <a:srgbClr val="000099"/>
                </a:solidFill>
                <a:effectLst/>
              </a:rPr>
            </a:br>
            <a:r>
              <a:rPr lang="ru-RU" sz="5400">
                <a:solidFill>
                  <a:srgbClr val="000099"/>
                </a:solidFill>
                <a:effectLst/>
              </a:rPr>
              <a:t>Меня сделали горбатой</a:t>
            </a:r>
            <a:br>
              <a:rPr lang="ru-RU" sz="5400">
                <a:solidFill>
                  <a:srgbClr val="000099"/>
                </a:solidFill>
                <a:effectLst/>
              </a:rPr>
            </a:br>
            <a:r>
              <a:rPr lang="ru-RU" sz="5400">
                <a:solidFill>
                  <a:srgbClr val="000099"/>
                </a:solidFill>
                <a:effectLst/>
              </a:rPr>
              <a:t>Меня били,</a:t>
            </a:r>
            <a:br>
              <a:rPr lang="ru-RU" sz="5400">
                <a:solidFill>
                  <a:srgbClr val="000099"/>
                </a:solidFill>
                <a:effectLst/>
              </a:rPr>
            </a:br>
            <a:r>
              <a:rPr lang="ru-RU" sz="5400">
                <a:solidFill>
                  <a:srgbClr val="000099"/>
                </a:solidFill>
                <a:effectLst/>
              </a:rPr>
              <a:t>Колотили,</a:t>
            </a:r>
            <a:br>
              <a:rPr lang="ru-RU" sz="5400">
                <a:solidFill>
                  <a:srgbClr val="000099"/>
                </a:solidFill>
                <a:effectLst/>
              </a:rPr>
            </a:br>
            <a:r>
              <a:rPr lang="ru-RU" sz="5400">
                <a:solidFill>
                  <a:srgbClr val="000099"/>
                </a:solidFill>
                <a:effectLst/>
              </a:rPr>
              <a:t>Ледяной водой облили.</a:t>
            </a:r>
            <a:br>
              <a:rPr lang="ru-RU" sz="5400">
                <a:solidFill>
                  <a:srgbClr val="000099"/>
                </a:solidFill>
                <a:effectLst/>
              </a:rPr>
            </a:br>
            <a:r>
              <a:rPr lang="ru-RU" sz="5400">
                <a:solidFill>
                  <a:srgbClr val="CCECFF"/>
                </a:solidFill>
                <a:effectLst/>
              </a:rPr>
              <a:t>И скатились все потом</a:t>
            </a:r>
            <a:br>
              <a:rPr lang="ru-RU" sz="5400">
                <a:solidFill>
                  <a:srgbClr val="CCECFF"/>
                </a:solidFill>
                <a:effectLst/>
              </a:rPr>
            </a:br>
            <a:r>
              <a:rPr lang="ru-RU" sz="5400">
                <a:solidFill>
                  <a:srgbClr val="CCECFF"/>
                </a:solidFill>
                <a:effectLst/>
              </a:rPr>
              <a:t>С моего горба гуртом.</a:t>
            </a:r>
            <a:br>
              <a:rPr lang="ru-RU" sz="5400">
                <a:solidFill>
                  <a:srgbClr val="CCECFF"/>
                </a:solidFill>
                <a:effectLst/>
              </a:rPr>
            </a:br>
            <a:endParaRPr lang="ru-RU" sz="5400">
              <a:solidFill>
                <a:srgbClr val="CCECFF"/>
              </a:solidFill>
              <a:effectLst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348038" y="5805488"/>
            <a:ext cx="19700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>
                <a:solidFill>
                  <a:srgbClr val="CCECFF"/>
                </a:solidFill>
              </a:rPr>
              <a:t>Горка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404813"/>
            <a:ext cx="8229600" cy="57213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СГРЕ-БА-ЛИ       –    СГРЕБАЛИ</a:t>
            </a:r>
            <a:r>
              <a:rPr lang="ru-RU" sz="2400">
                <a:solidFill>
                  <a:srgbClr val="000099"/>
                </a:solidFill>
                <a:effectLst/>
              </a:rPr>
              <a:t> (Подберите слово, близкое по значению: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                                                        </a:t>
            </a:r>
            <a:endParaRPr lang="ru-RU" sz="2400" b="1">
              <a:solidFill>
                <a:srgbClr val="000099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СВА-ЛИ-ВА-ЛИ  -     СВАЛИВАЛИ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ТРУ-ДЯТ-СЯ       -     ТРУДЯТСЯ  </a:t>
            </a:r>
            <a:r>
              <a:rPr lang="ru-RU" sz="2400">
                <a:solidFill>
                  <a:srgbClr val="000099"/>
                </a:solidFill>
                <a:effectLst/>
              </a:rPr>
              <a:t>(Подберите слово с противоположным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                                                          </a:t>
            </a:r>
            <a:endParaRPr lang="ru-RU" sz="2400" b="1">
              <a:solidFill>
                <a:srgbClr val="000099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СКОЛЬЗ- КА-Я   -     СКОЛЬЗКАЯ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ВЗОБ-РАЛ- СЯ    -     ВЗОБРАЛСЯ</a:t>
            </a:r>
            <a:r>
              <a:rPr lang="ru-RU" sz="2400">
                <a:solidFill>
                  <a:srgbClr val="000099"/>
                </a:solidFill>
                <a:effectLst/>
              </a:rPr>
              <a:t> (Замените синонимом)</a:t>
            </a:r>
            <a:endParaRPr lang="ru-RU" sz="2400" b="1">
              <a:solidFill>
                <a:srgbClr val="000099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99"/>
                </a:solidFill>
                <a:effectLst/>
              </a:rPr>
              <a:t>ДВОР –НИЦ-КА-Я  -  ДВОРНИЦКАЯ</a:t>
            </a:r>
            <a:r>
              <a:rPr lang="ru-RU" sz="2400">
                <a:solidFill>
                  <a:srgbClr val="000099"/>
                </a:solidFill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effectLst/>
              </a:rPr>
              <a:t>                                                                 </a:t>
            </a:r>
            <a:endParaRPr lang="ru-RU" sz="2400" b="1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effectLst/>
              </a:rPr>
              <a:t>ОТ-ТОЛК-НУЛ-СЯ    - ОТТОЛКНУЛСЯ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effectLst/>
              </a:rPr>
              <a:t>ЧЕТ-ВЕ-РЕНЬ-КИ-   ЧЕТВЕРЕНЬКИ</a:t>
            </a:r>
            <a:r>
              <a:rPr lang="ru-RU" sz="2400">
                <a:effectLst/>
              </a:rPr>
              <a:t> (Как вы понимаете это слово?)</a:t>
            </a:r>
            <a:endParaRPr lang="ru-RU" sz="2400" b="1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effectLst/>
              </a:rPr>
              <a:t>НА-ПОР-ТИЛ      -     НАПОРТИЛ</a:t>
            </a:r>
            <a:r>
              <a:rPr lang="ru-RU" sz="2400">
                <a:effectLst/>
              </a:rPr>
              <a:t> (Подберите слово, близкое по значению: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effectLst/>
              </a:rPr>
              <a:t>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192838" cy="5976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Дружба</a:t>
            </a:r>
          </a:p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Зло</a:t>
            </a:r>
          </a:p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Трудолюбие </a:t>
            </a:r>
          </a:p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Радость</a:t>
            </a:r>
          </a:p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Лень</a:t>
            </a:r>
          </a:p>
          <a:p>
            <a:pPr algn="ctr"/>
            <a:r>
              <a:rPr lang="ru-RU" sz="3600" kern="10">
                <a:ln w="3175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Зависть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76250"/>
            <a:ext cx="8640763" cy="5456238"/>
          </a:xfrm>
        </p:spPr>
        <p:txBody>
          <a:bodyPr/>
          <a:lstStyle/>
          <a:p>
            <a:pPr algn="l"/>
            <a:r>
              <a:rPr lang="ru-RU" sz="5000">
                <a:solidFill>
                  <a:srgbClr val="000099"/>
                </a:solidFill>
                <a:effectLst/>
              </a:rPr>
              <a:t>Зимой мы можем       </a:t>
            </a:r>
            <a:br>
              <a:rPr lang="ru-RU" sz="5000">
                <a:solidFill>
                  <a:srgbClr val="000099"/>
                </a:solidFill>
                <a:effectLst/>
              </a:rPr>
            </a:br>
            <a:r>
              <a:rPr lang="ru-RU" sz="5000">
                <a:solidFill>
                  <a:srgbClr val="000099"/>
                </a:solidFill>
                <a:effectLst/>
              </a:rPr>
              <a:t>                          веселиться-</a:t>
            </a:r>
            <a:br>
              <a:rPr lang="ru-RU" sz="5000">
                <a:solidFill>
                  <a:srgbClr val="000099"/>
                </a:solidFill>
                <a:effectLst/>
              </a:rPr>
            </a:br>
            <a:r>
              <a:rPr lang="ru-RU" sz="5000">
                <a:solidFill>
                  <a:srgbClr val="000099"/>
                </a:solidFill>
                <a:effectLst/>
              </a:rPr>
              <a:t>На санках с горки   </a:t>
            </a:r>
            <a:br>
              <a:rPr lang="ru-RU" sz="5000">
                <a:solidFill>
                  <a:srgbClr val="000099"/>
                </a:solidFill>
                <a:effectLst/>
              </a:rPr>
            </a:br>
            <a:r>
              <a:rPr lang="ru-RU" sz="5000">
                <a:solidFill>
                  <a:srgbClr val="000099"/>
                </a:solidFill>
                <a:effectLst/>
              </a:rPr>
              <a:t>                          прокатиться</a:t>
            </a:r>
            <a:br>
              <a:rPr lang="ru-RU" sz="5000">
                <a:solidFill>
                  <a:srgbClr val="000099"/>
                </a:solidFill>
                <a:effectLst/>
              </a:rPr>
            </a:br>
            <a:r>
              <a:rPr lang="ru-RU" sz="5000">
                <a:solidFill>
                  <a:srgbClr val="000099"/>
                </a:solidFill>
                <a:effectLst/>
              </a:rPr>
              <a:t>Или на лыжах пробежаться,</a:t>
            </a:r>
            <a:br>
              <a:rPr lang="ru-RU" sz="5000">
                <a:solidFill>
                  <a:srgbClr val="000099"/>
                </a:solidFill>
                <a:effectLst/>
              </a:rPr>
            </a:br>
            <a:r>
              <a:rPr lang="ru-RU" sz="5000">
                <a:solidFill>
                  <a:srgbClr val="CCECFF"/>
                </a:solidFill>
                <a:effectLst/>
              </a:rPr>
              <a:t>Сыграть в хоккей и просто </a:t>
            </a:r>
            <a:br>
              <a:rPr lang="ru-RU" sz="5000">
                <a:solidFill>
                  <a:srgbClr val="CCECFF"/>
                </a:solidFill>
                <a:effectLst/>
              </a:rPr>
            </a:br>
            <a:r>
              <a:rPr lang="ru-RU" sz="5000">
                <a:solidFill>
                  <a:srgbClr val="CCECFF"/>
                </a:solidFill>
                <a:effectLst/>
              </a:rPr>
              <a:t>                            покататься.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WordArt 4"/>
          <p:cNvSpPr>
            <a:spLocks noChangeArrowheads="1" noChangeShapeType="1" noTextEdit="1"/>
          </p:cNvSpPr>
          <p:nvPr/>
        </p:nvSpPr>
        <p:spPr bwMode="auto">
          <a:xfrm>
            <a:off x="1547813" y="476250"/>
            <a:ext cx="5688012" cy="55451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Impact"/>
              </a:rPr>
              <a:t>Спасибо!!!</a:t>
            </a:r>
          </a:p>
          <a:p>
            <a:pPr algn="ctr"/>
            <a:r>
              <a:rPr lang="ru-RU" sz="3600" kern="10">
                <a:ln w="19050">
                  <a:solidFill>
                    <a:srgbClr val="CCEC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latin typeface="Impact"/>
              </a:rPr>
              <a:t>Молодцы!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5770562" cy="1139825"/>
          </a:xfrm>
        </p:spPr>
        <p:txBody>
          <a:bodyPr/>
          <a:lstStyle/>
          <a:p>
            <a:r>
              <a:rPr lang="ru-RU" sz="4000">
                <a:solidFill>
                  <a:srgbClr val="000099"/>
                </a:solidFill>
              </a:rPr>
              <a:t>Жизнь и творчество </a:t>
            </a:r>
            <a:br>
              <a:rPr lang="ru-RU" sz="4000">
                <a:solidFill>
                  <a:srgbClr val="000099"/>
                </a:solidFill>
              </a:rPr>
            </a:br>
            <a:r>
              <a:rPr lang="ru-RU" sz="4000">
                <a:solidFill>
                  <a:srgbClr val="000099"/>
                </a:solidFill>
              </a:rPr>
              <a:t>Николая Носова.</a:t>
            </a:r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2"/>
          <a:srcRect l="14462" r="3748"/>
          <a:stretch>
            <a:fillRect/>
          </a:stretch>
        </p:blipFill>
        <p:spPr bwMode="auto">
          <a:xfrm>
            <a:off x="4932363" y="836613"/>
            <a:ext cx="402907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2276475"/>
            <a:ext cx="8229600" cy="10461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  <a:effectLst/>
              </a:rPr>
              <a:t>Николай Николаевич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  <a:effectLst/>
              </a:rPr>
              <a:t>          Носов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  <a:effectLst/>
              </a:rPr>
              <a:t> родился 23 ноября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  <a:effectLst/>
              </a:rPr>
              <a:t>1908 года  в Киеве.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>
              <a:solidFill>
                <a:srgbClr val="000099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>
              <a:solidFill>
                <a:srgbClr val="000099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chemeClr val="tx2"/>
                </a:solidFill>
                <a:effectLst/>
              </a:rPr>
              <a:t>Ему сегодня бы исполнилось…..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4932363" cy="597693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Н. Носов начал писать в1938 году, в детском журнале «Мурзилка».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 Именно с коротких рассказов для детей началась творческая дорога Н.Носова. Потом появились повести: «Дневник Коли Синицына», «Веселая семейка», «Витя Малеев в школе и дома».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 Герои Н.Носова – не просто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000099"/>
                </a:solidFill>
                <a:effectLst/>
              </a:rPr>
              <a:t>    </a:t>
            </a:r>
            <a:r>
              <a:rPr lang="ru-RU" sz="2400">
                <a:solidFill>
                  <a:srgbClr val="CCECFF"/>
                </a:solidFill>
                <a:effectLst/>
              </a:rPr>
              <a:t>мальчики, а маленькие граждане своей страны.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solidFill>
                  <a:srgbClr val="CCECFF"/>
                </a:solidFill>
                <a:effectLst/>
              </a:rPr>
              <a:t>   Его мальчишки принципиальны, изобретательны, умны. 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6659563" y="115888"/>
            <a:ext cx="2376487" cy="2881312"/>
          </a:xfrm>
          <a:noFill/>
          <a:ln/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60350"/>
            <a:ext cx="216058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573463"/>
            <a:ext cx="2312987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573463"/>
            <a:ext cx="22320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229600" cy="2071688"/>
          </a:xfrm>
        </p:spPr>
        <p:txBody>
          <a:bodyPr/>
          <a:lstStyle/>
          <a:p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Самый первый рассказ Николая Носова – «Затейники» - был опубликован в 1938 году. В последующие годы он стал писать для всесоюзных детских изданий, таких как «Костер», «Мурзилка», «Пионерская правда». 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492375"/>
            <a:ext cx="338455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492375"/>
            <a:ext cx="3376613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836613"/>
            <a:ext cx="6875462" cy="2646362"/>
          </a:xfrm>
        </p:spPr>
        <p:txBody>
          <a:bodyPr/>
          <a:lstStyle/>
          <a:p>
            <a:pPr algn="l"/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«Мишкина каша» - в котором два друга пытаются сварить себе на ужин кашу, а та, пакость такая, лезет и лезет из кастрюли;</a:t>
            </a:r>
            <a:b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 «Телефон» - где Мишка и Коля покупают себе практически настоящие телефонные аппараты, а потом портят и ломают их, причем, исключительно из исследовательских целей – уж очень хотелось посмотреть, как они устроены; «Дневник Коли Синицына» - о школьниках,    </a:t>
            </a:r>
            <a:b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                       ставших </a:t>
            </a:r>
            <a:b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                       пчеловодами.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2160588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3429000"/>
            <a:ext cx="2609850" cy="3240088"/>
          </a:xfrm>
          <a:noFill/>
          <a:ln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213100"/>
            <a:ext cx="2816225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333375"/>
            <a:ext cx="5267325" cy="5689600"/>
          </a:xfrm>
        </p:spPr>
        <p:txBody>
          <a:bodyPr/>
          <a:lstStyle/>
          <a:p>
            <a:pPr algn="l"/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Повесть «Витя Малеев в школе и дома» называют одной из самых удачных в творчестве Носова. </a:t>
            </a:r>
            <a:b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И это неудивительно – ведь очень многие сюжеты Николай Носов не выдумывал, а брал из жизни, общаясь с сыном и его приятелями, подсматривая и находя повсюду: на улице, в </a:t>
            </a:r>
            <a:r>
              <a:rPr lang="ru-RU" sz="2800">
                <a:solidFill>
                  <a:srgbClr val="CCECFF"/>
                </a:solidFill>
                <a:effectLst/>
                <a:latin typeface="Times New Roman" pitchFamily="18" charset="0"/>
              </a:rPr>
              <a:t>гостях, в школах, куда его</a:t>
            </a:r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 </a:t>
            </a:r>
            <a:r>
              <a:rPr lang="ru-RU" sz="2800">
                <a:solidFill>
                  <a:srgbClr val="CCECFF"/>
                </a:solidFill>
                <a:effectLst/>
                <a:latin typeface="Times New Roman" pitchFamily="18" charset="0"/>
              </a:rPr>
              <a:t>приглашали на творческие встречи…</a:t>
            </a:r>
            <a:br>
              <a:rPr lang="ru-RU" sz="2800">
                <a:solidFill>
                  <a:srgbClr val="CCECFF"/>
                </a:solidFill>
                <a:effectLst/>
                <a:latin typeface="Times New Roman" pitchFamily="18" charset="0"/>
              </a:rPr>
            </a:br>
            <a:r>
              <a:rPr lang="ru-RU" sz="1200">
                <a:solidFill>
                  <a:srgbClr val="000099"/>
                </a:solidFill>
                <a:effectLst/>
                <a:latin typeface="Times New Roman" pitchFamily="18" charset="0"/>
              </a:rPr>
              <a:t/>
            </a:r>
            <a:br>
              <a:rPr lang="ru-RU" sz="12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endParaRPr lang="ru-RU" sz="1200">
              <a:solidFill>
                <a:srgbClr val="0000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 t="6868" b="8049"/>
          <a:stretch>
            <a:fillRect/>
          </a:stretch>
        </p:blipFill>
        <p:spPr>
          <a:xfrm>
            <a:off x="250825" y="981075"/>
            <a:ext cx="3395663" cy="4895850"/>
          </a:xfrm>
          <a:noFill/>
          <a:ln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549275"/>
            <a:ext cx="4175125" cy="2790825"/>
          </a:xfrm>
        </p:spPr>
        <p:txBody>
          <a:bodyPr/>
          <a:lstStyle/>
          <a:p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Одна из его книг называется «Фантазеры». Иногда это слово употребляют как обидное, укоряющее: «Эх ты, фантазер!». Кто такой фантазер? </a:t>
            </a:r>
            <a:b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  <a:t>    Это мечтатель, сердце которого наполнено смелыми и неожиданными замыслами.</a:t>
            </a:r>
            <a:br>
              <a:rPr lang="ru-RU" sz="24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endParaRPr lang="ru-RU" sz="2400">
              <a:solidFill>
                <a:srgbClr val="0000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2016125" cy="30845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3644900"/>
            <a:ext cx="2089150" cy="2808288"/>
          </a:xfrm>
          <a:noFill/>
          <a:ln>
            <a:solidFill>
              <a:srgbClr val="000099"/>
            </a:solidFill>
          </a:ln>
        </p:spPr>
      </p:pic>
      <p:pic>
        <p:nvPicPr>
          <p:cNvPr id="3789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644900"/>
            <a:ext cx="2760663" cy="29257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789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88913"/>
            <a:ext cx="2371725" cy="28797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789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3644900"/>
            <a:ext cx="2347913" cy="29527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32138" y="908050"/>
            <a:ext cx="5545137" cy="2430463"/>
          </a:xfrm>
        </p:spPr>
        <p:txBody>
          <a:bodyPr/>
          <a:lstStyle/>
          <a:p>
            <a:pPr algn="l"/>
            <a:r>
              <a:rPr lang="ru-RU" sz="4000">
                <a:solidFill>
                  <a:srgbClr val="000099"/>
                </a:solidFill>
                <a:effectLst/>
                <a:latin typeface="Times New Roman" pitchFamily="18" charset="0"/>
              </a:rPr>
              <a:t>Сказочная трилогия о Незнайке – второй этап творчества Николая Носова.</a:t>
            </a:r>
            <a:br>
              <a:rPr lang="ru-RU" sz="40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endParaRPr lang="ru-RU" sz="4000">
              <a:solidFill>
                <a:srgbClr val="0000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2640012" cy="35083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500438"/>
            <a:ext cx="2395538" cy="315753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500438"/>
            <a:ext cx="2378075" cy="31464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500438"/>
            <a:ext cx="2281237" cy="309403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333375"/>
            <a:ext cx="5543550" cy="4032250"/>
          </a:xfrm>
        </p:spPr>
        <p:txBody>
          <a:bodyPr/>
          <a:lstStyle/>
          <a:p>
            <a:pPr algn="l"/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Третий этап – автобиографические повести: «Тайна на дне колодца» – так называется повесть, которую он написал о себе самом, своем детстве и взрослении, о тайне, которую многие годы хранил колодец, </a:t>
            </a:r>
            <a:b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из которого семья </a:t>
            </a:r>
            <a:b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  <a:t>Носовых брала воду.</a:t>
            </a:r>
            <a:br>
              <a:rPr lang="ru-RU" sz="2800">
                <a:solidFill>
                  <a:srgbClr val="000099"/>
                </a:solidFill>
                <a:effectLst/>
                <a:latin typeface="Times New Roman" pitchFamily="18" charset="0"/>
              </a:rPr>
            </a:br>
            <a:endParaRPr lang="ru-RU" sz="2800">
              <a:solidFill>
                <a:srgbClr val="0000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2987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2781300"/>
            <a:ext cx="2301875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122</TotalTime>
  <Words>368</Words>
  <Application>Microsoft Office PowerPoint</Application>
  <PresentationFormat>Экран (4:3)</PresentationFormat>
  <Paragraphs>54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Wingdings</vt:lpstr>
      <vt:lpstr>Times New Roman</vt:lpstr>
      <vt:lpstr>Круги</vt:lpstr>
      <vt:lpstr>Слайд 1</vt:lpstr>
      <vt:lpstr>Жизнь и творчество  Николая Носова.</vt:lpstr>
      <vt:lpstr>Слайд 3</vt:lpstr>
      <vt:lpstr>Самый первый рассказ Николая Носова – «Затейники» - был опубликован в 1938 году. В последующие годы он стал писать для всесоюзных детских изданий, таких как «Костер», «Мурзилка», «Пионерская правда». </vt:lpstr>
      <vt:lpstr>«Мишкина каша» - в котором два друга пытаются сварить себе на ужин кашу, а та, пакость такая, лезет и лезет из кастрюли;  «Телефон» - где Мишка и Коля покупают себе практически настоящие телефонные аппараты, а потом портят и ломают их, причем, исключительно из исследовательских целей – уж очень хотелось посмотреть, как они устроены; «Дневник Коли Синицына» - о школьниках,                            ставших                         пчеловодами.</vt:lpstr>
      <vt:lpstr>Повесть «Витя Малеев в школе и дома» называют одной из самых удачных в творчестве Носова.  И это неудивительно – ведь очень многие сюжеты Николай Носов не выдумывал, а брал из жизни, общаясь с сыном и его приятелями, подсматривая и находя повсюду: на улице, в гостях, в школах, куда его приглашали на творческие встречи…  </vt:lpstr>
      <vt:lpstr>Одна из его книг называется «Фантазеры». Иногда это слово употребляют как обидное, укоряющее: «Эх ты, фантазер!». Кто такой фантазер?      Это мечтатель, сердце которого наполнено смелыми и неожиданными замыслами. </vt:lpstr>
      <vt:lpstr>Сказочная трилогия о Незнайке – второй этап творчества Николая Носова. </vt:lpstr>
      <vt:lpstr>Третий этап – автобиографические повести: «Тайна на дне колодца» – так называется повесть, которую он написал о себе самом, своем детстве и взрослении, о тайне, которую многие годы хранил колодец,  из которого семья  Носовых брала воду. </vt:lpstr>
      <vt:lpstr>Меня хлопали лопатой Меня сделали горбатой Меня били, Колотили, Ледяной водой облили. И скатились все потом С моего горба гуртом. </vt:lpstr>
      <vt:lpstr>Слайд 11</vt:lpstr>
      <vt:lpstr>Слайд 12</vt:lpstr>
      <vt:lpstr>Зимой мы можем                                  веселиться- На санках с горки                              прокатиться Или на лыжах пробежаться, Сыграть в хоккей и просто                              покататься.</vt:lpstr>
      <vt:lpstr>Слайд 14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Леночка</cp:lastModifiedBy>
  <cp:revision>7</cp:revision>
  <dcterms:created xsi:type="dcterms:W3CDTF">2011-02-26T09:44:26Z</dcterms:created>
  <dcterms:modified xsi:type="dcterms:W3CDTF">2012-01-22T07:57:50Z</dcterms:modified>
</cp:coreProperties>
</file>