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64" r:id="rId2"/>
    <p:sldId id="261" r:id="rId3"/>
    <p:sldId id="262" r:id="rId4"/>
    <p:sldId id="284" r:id="rId5"/>
    <p:sldId id="285" r:id="rId6"/>
    <p:sldId id="286" r:id="rId7"/>
    <p:sldId id="287" r:id="rId8"/>
    <p:sldId id="265" r:id="rId9"/>
    <p:sldId id="266" r:id="rId10"/>
    <p:sldId id="283" r:id="rId11"/>
    <p:sldId id="267" r:id="rId12"/>
    <p:sldId id="268" r:id="rId13"/>
    <p:sldId id="269" r:id="rId14"/>
    <p:sldId id="263" r:id="rId15"/>
    <p:sldId id="288" r:id="rId16"/>
    <p:sldId id="271" r:id="rId17"/>
    <p:sldId id="258" r:id="rId18"/>
    <p:sldId id="259" r:id="rId19"/>
    <p:sldId id="260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80" r:id="rId28"/>
    <p:sldId id="279" r:id="rId29"/>
    <p:sldId id="281" r:id="rId30"/>
    <p:sldId id="282" r:id="rId31"/>
  </p:sldIdLst>
  <p:sldSz cx="9144000" cy="6858000" type="screen4x3"/>
  <p:notesSz cx="7099300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33CC"/>
    <a:srgbClr val="33CC33"/>
    <a:srgbClr val="99FF99"/>
    <a:srgbClr val="800080"/>
    <a:srgbClr val="CC99FF"/>
    <a:srgbClr val="66FFCC"/>
    <a:srgbClr val="FFFF00"/>
    <a:srgbClr val="FFFF99"/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 autoAdjust="0"/>
    <p:restoredTop sz="80488" autoAdjust="0"/>
  </p:normalViewPr>
  <p:slideViewPr>
    <p:cSldViewPr>
      <p:cViewPr varScale="1">
        <p:scale>
          <a:sx n="88" d="100"/>
          <a:sy n="88" d="100"/>
        </p:scale>
        <p:origin x="-3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-2550" y="-90"/>
      </p:cViewPr>
      <p:guideLst>
        <p:guide orient="horz" pos="3224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4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5.wmf"/><Relationship Id="rId1" Type="http://schemas.openxmlformats.org/officeDocument/2006/relationships/image" Target="../media/image17.wmf"/><Relationship Id="rId4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A47AA46-0D98-4A62-AA2C-5CA97F6C44F9}" type="datetimeFigureOut">
              <a:rPr lang="ru-RU" smtClean="0"/>
              <a:pPr/>
              <a:t>15.05.2012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33201067-15CD-4FAE-B73E-A7E5A01A2B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2348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Ученики под руководством учителя повторяют деление отрезка пополам с помощью масштабной линейки.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01067-15CD-4FAE-B73E-A7E5A01A2BF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8896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Учитель</a:t>
            </a:r>
            <a:r>
              <a:rPr lang="ru-RU" baseline="0" dirty="0" smtClean="0"/>
              <a:t> на примере показывает построение высот в тупоугольном треугольнике. Ученики выполняют построение высот в тупоугольном треугольнике в своих рабочих тетрадях. </a:t>
            </a:r>
          </a:p>
          <a:p>
            <a:r>
              <a:rPr lang="ru-RU" baseline="0" dirty="0" smtClean="0"/>
              <a:t>Учитель обращает внимание учеников на то, что точка пересечения высот в тупоугольном треугольнике лежит вне треугольника.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01067-15CD-4FAE-B73E-A7E5A01A2BF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987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Учитель читает</a:t>
            </a:r>
            <a:r>
              <a:rPr lang="ru-RU" baseline="0" dirty="0" smtClean="0"/>
              <a:t> стихи и дает определение медианы треугольника, которое ученики записывают в свои рабочие тетради. Вместе с учениками учитель  разбирает алгоритм построения медианы треугольника.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01067-15CD-4FAE-B73E-A7E5A01A2BFF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8204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примере учитель</a:t>
            </a:r>
            <a:r>
              <a:rPr lang="ru-RU" baseline="0" dirty="0" smtClean="0"/>
              <a:t> показывает построение медианы в треугольнике в соответствии с алгоритмом представленным на слайде 13.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01067-15CD-4FAE-B73E-A7E5A01A2BF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9775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примере учитель</a:t>
            </a:r>
            <a:r>
              <a:rPr lang="ru-RU" baseline="0" dirty="0" smtClean="0"/>
              <a:t> показывает построение медиан в треугольнике. Ученики выполняют построения в своих рабочих тетрадях.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01067-15CD-4FAE-B73E-A7E5A01A2BFF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65619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r>
              <a:rPr lang="ru-RU" dirty="0" smtClean="0"/>
              <a:t>Учитель читает</a:t>
            </a:r>
            <a:r>
              <a:rPr lang="ru-RU" baseline="0" dirty="0" smtClean="0"/>
              <a:t> стихи и дает определение биссектрисы треугольника, которое ученики записывают в свои рабочие тетради. Вместе с учениками учитель  разбирает алгоритм построения биссектрисы треугольника, повторяют определение биссектрисы угла.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01067-15CD-4FAE-B73E-A7E5A01A2BFF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21305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r>
              <a:rPr lang="ru-RU" dirty="0" smtClean="0"/>
              <a:t>Слайды 17-19: на примере учитель</a:t>
            </a:r>
            <a:r>
              <a:rPr lang="ru-RU" baseline="0" dirty="0" smtClean="0"/>
              <a:t> показывает построение биссектрисы в треугольнике в соответствии с алгоритмом представленным на слайде 16.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01067-15CD-4FAE-B73E-A7E5A01A2BFF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64160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r>
              <a:rPr lang="ru-RU" dirty="0" smtClean="0"/>
              <a:t>Слайды 17-19: на примере учитель</a:t>
            </a:r>
            <a:r>
              <a:rPr lang="ru-RU" baseline="0" dirty="0" smtClean="0"/>
              <a:t> показывает построение биссектрисы в треугольнике в соответствии с алгоритмом представленным на слайде 16.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01067-15CD-4FAE-B73E-A7E5A01A2BFF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66232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r>
              <a:rPr lang="ru-RU" dirty="0" smtClean="0"/>
              <a:t>Слайды 17-19: на примере учитель</a:t>
            </a:r>
            <a:r>
              <a:rPr lang="ru-RU" baseline="0" dirty="0" smtClean="0"/>
              <a:t> показывает построение биссектрисы в треугольнике в соответствии с алгоритмом представленным на слайде 16.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01067-15CD-4FAE-B73E-A7E5A01A2BFF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50768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r>
              <a:rPr lang="ru-RU" dirty="0" smtClean="0"/>
              <a:t>На примере учитель</a:t>
            </a:r>
            <a:r>
              <a:rPr lang="ru-RU" baseline="0" dirty="0" smtClean="0"/>
              <a:t> показывает построение биссектрис в треугольнике в соответствии с алгоритмом представленным на слайде 16.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01067-15CD-4FAE-B73E-A7E5A01A2BFF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14236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r>
              <a:rPr lang="ru-RU" dirty="0" smtClean="0"/>
              <a:t>Учитель читает</a:t>
            </a:r>
            <a:r>
              <a:rPr lang="ru-RU" baseline="0" dirty="0" smtClean="0"/>
              <a:t> стихи и вместе с учениками разбирает свойства медиан треугольника , которое ученики записывают в свои рабочие тетради: слайды 21-24.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01067-15CD-4FAE-B73E-A7E5A01A2BFF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9833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r>
              <a:rPr lang="ru-RU" dirty="0" smtClean="0"/>
              <a:t>Ученики под руководством учителя повторяют алгоритм деление отрезка пополам при помощи циркуля. Выполняют построение в своих рабочих тетрадях.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01067-15CD-4FAE-B73E-A7E5A01A2BF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03210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r>
              <a:rPr lang="ru-RU" dirty="0" smtClean="0"/>
              <a:t>Учитель </a:t>
            </a:r>
            <a:r>
              <a:rPr lang="ru-RU" baseline="0" dirty="0" smtClean="0"/>
              <a:t>вместе с учениками разбирает свойства медиан треугольника , которое ученики записывают в свои рабочие тетради: слайды 21-24.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01067-15CD-4FAE-B73E-A7E5A01A2BFF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17094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r>
              <a:rPr lang="ru-RU" dirty="0" smtClean="0"/>
              <a:t>Учитель </a:t>
            </a:r>
            <a:r>
              <a:rPr lang="ru-RU" baseline="0" dirty="0" smtClean="0"/>
              <a:t>вместе с учениками разбирает свойства медиан треугольника , которое ученики записывают в свои рабочие тетради: слайды 21-24.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01067-15CD-4FAE-B73E-A7E5A01A2BFF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59394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r>
              <a:rPr lang="ru-RU" dirty="0" smtClean="0"/>
              <a:t>Учитель </a:t>
            </a:r>
            <a:r>
              <a:rPr lang="ru-RU" baseline="0" dirty="0" smtClean="0"/>
              <a:t>вместе с учениками разбирает свойства медиан треугольника , которое ученики записывают в свои рабочие тетради: слайды 21-24.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01067-15CD-4FAE-B73E-A7E5A01A2BFF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80746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r>
              <a:rPr lang="ru-RU" dirty="0" smtClean="0"/>
              <a:t>Учитель </a:t>
            </a:r>
            <a:r>
              <a:rPr lang="ru-RU" baseline="0" dirty="0" smtClean="0"/>
              <a:t>вместе с учениками разбирает свойства биссектрис треугольника , которое ученики записывают в свои рабочие тетради.  Слайды 25-26.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01067-15CD-4FAE-B73E-A7E5A01A2BFF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87514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r>
              <a:rPr lang="ru-RU" dirty="0" smtClean="0"/>
              <a:t>Учитель </a:t>
            </a:r>
            <a:r>
              <a:rPr lang="ru-RU" baseline="0" dirty="0" smtClean="0"/>
              <a:t>вместе с учениками разбирает свойства биссектрис треугольника , которое ученики записывают в свои рабочие тетради.  Слайды 25-26.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01067-15CD-4FAE-B73E-A7E5A01A2BFF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87540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dirty="0" smtClean="0"/>
              <a:t>Учитель раздает ученикам </a:t>
            </a:r>
            <a:r>
              <a:rPr lang="ru-RU" smtClean="0"/>
              <a:t>листы с заданиями </a:t>
            </a:r>
            <a:r>
              <a:rPr lang="ru-RU" dirty="0" smtClean="0"/>
              <a:t>самостоятельной работы. Ученики вписывают на лист с заданием свою фамилию и приступают к выполнению заданий самостоятельной работы.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01067-15CD-4FAE-B73E-A7E5A01A2BFF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26049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Учитель вместе</a:t>
            </a:r>
            <a:r>
              <a:rPr lang="ru-RU" baseline="0" dirty="0" smtClean="0"/>
              <a:t> с учениками подводит итоги урока. Ученики отвечают на вопросы учителя.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01067-15CD-4FAE-B73E-A7E5A01A2BFF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68573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Ученики записывают в дневник домашнее задание</a:t>
            </a:r>
            <a:r>
              <a:rPr lang="ru-RU" baseline="0" dirty="0" smtClean="0"/>
              <a:t>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01067-15CD-4FAE-B73E-A7E5A01A2BFF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68573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dirty="0" smtClean="0"/>
              <a:t>Окончание урока.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01067-15CD-4FAE-B73E-A7E5A01A2BFF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2604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r>
              <a:rPr lang="ru-RU" dirty="0" smtClean="0"/>
              <a:t>Ученики под руководством учителя повторяют построение биссектрисы угла. Выполняют построение в своих рабочих тетрадях. Слайды 4-6.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01067-15CD-4FAE-B73E-A7E5A01A2BFF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9476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r>
              <a:rPr lang="ru-RU" dirty="0" smtClean="0"/>
              <a:t>Ученики под руководством учителя повторяют построение биссектрисы угла. Выполняют построение в своих рабочих тетрадях. Слайды 4-6.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01067-15CD-4FAE-B73E-A7E5A01A2BFF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3845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r>
              <a:rPr lang="ru-RU" dirty="0" smtClean="0"/>
              <a:t>Ученики под руководством учителя повторяют построение биссектрисы угла. Выполняют построение в своих рабочих тетрадях. Слайды 4-6.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01067-15CD-4FAE-B73E-A7E5A01A2BFF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1208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Учитель объявляет тему урока, ученики записываю тему урока в свих рабочих тетрадях, учитель читает стихи.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01067-15CD-4FAE-B73E-A7E5A01A2BF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8472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Учитель дает определение высоты треугольника, ученики записывают определение свои</a:t>
            </a:r>
            <a:r>
              <a:rPr lang="ru-RU" baseline="0" dirty="0" smtClean="0"/>
              <a:t> </a:t>
            </a:r>
            <a:r>
              <a:rPr lang="ru-RU" dirty="0" smtClean="0"/>
              <a:t> рабочие тетради.</a:t>
            </a:r>
          </a:p>
          <a:p>
            <a:r>
              <a:rPr lang="ru-RU" dirty="0" smtClean="0"/>
              <a:t>Далее разбирают алгоритм построения высот в треугольнике. Повторяют определение</a:t>
            </a:r>
            <a:r>
              <a:rPr lang="ru-RU" baseline="0" dirty="0" smtClean="0"/>
              <a:t> перпендикуляра.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01067-15CD-4FAE-B73E-A7E5A01A2BF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9875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Учитель</a:t>
            </a:r>
            <a:r>
              <a:rPr lang="ru-RU" baseline="0" dirty="0" smtClean="0"/>
              <a:t> на примере показывает построение высоты в остроугольном треугольнике.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01067-15CD-4FAE-B73E-A7E5A01A2BFF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9208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r>
              <a:rPr lang="ru-RU" dirty="0" smtClean="0"/>
              <a:t>Учитель</a:t>
            </a:r>
            <a:r>
              <a:rPr lang="ru-RU" baseline="0" dirty="0" smtClean="0"/>
              <a:t> на примере показывает построение высот в остроугольном треугольнике. Ученики выполняют построение высот в остроугольном треугольнике в своих рабочих тетрадях в соответствии с алгоритмом представленным на слайде 9 и примером построения на слайде 10.</a:t>
            </a:r>
          </a:p>
          <a:p>
            <a:r>
              <a:rPr lang="ru-RU" baseline="0" dirty="0" smtClean="0"/>
              <a:t>Построение высот в прямоугольном треугольнике разбирают на представленном чертеже.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01067-15CD-4FAE-B73E-A7E5A01A2BFF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2423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F6B5-F1C8-474B-AE00-D91FEFC8F410}" type="datetime1">
              <a:rPr lang="ru-RU" smtClean="0"/>
              <a:pPr/>
              <a:t>15.05.2012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B872-A7C3-47ED-9786-AC019E619DCF}" type="datetime1">
              <a:rPr lang="ru-RU" smtClean="0"/>
              <a:pPr/>
              <a:t>15.05.2012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97464-FE6B-4BF1-BDAC-C63C9330FC44}" type="datetime1">
              <a:rPr lang="ru-RU" smtClean="0"/>
              <a:pPr/>
              <a:t>15.05.2012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8BA5-2CCE-448C-9696-66FB0B41FAD4}" type="datetime1">
              <a:rPr lang="ru-RU" smtClean="0"/>
              <a:pPr/>
              <a:t>15.05.2012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30BC-D504-4B59-BAC1-4C51BD911607}" type="datetime1">
              <a:rPr lang="ru-RU" smtClean="0"/>
              <a:pPr/>
              <a:t>15.05.2012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15B1B-9F3D-42AD-9A14-FD0BA87E8355}" type="datetime1">
              <a:rPr lang="ru-RU" smtClean="0"/>
              <a:pPr/>
              <a:t>15.05.2012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21192-0361-437C-B26D-66EBD7BB1C50}" type="datetime1">
              <a:rPr lang="ru-RU" smtClean="0"/>
              <a:pPr/>
              <a:t>15.05.2012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51E27-1FC2-4686-A181-20736B452E60}" type="datetime1">
              <a:rPr lang="ru-RU" smtClean="0"/>
              <a:pPr/>
              <a:t>15.05.2012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A5A7-D9DB-47DB-A9E8-761F9BB3CD18}" type="datetime1">
              <a:rPr lang="ru-RU" smtClean="0"/>
              <a:pPr/>
              <a:t>15.05.2012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AF57-EF40-4621-B653-A0B724C4CAAE}" type="datetime1">
              <a:rPr lang="ru-RU" smtClean="0"/>
              <a:pPr/>
              <a:t>15.05.2012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7E3A9-EE62-4CA8-8AA5-DB4C4734EAAE}" type="datetime1">
              <a:rPr lang="ru-RU" smtClean="0"/>
              <a:pPr/>
              <a:t>15.05.2012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3E116-571D-4720-9F39-05FE2DC266B4}" type="datetime1">
              <a:rPr lang="ru-RU" smtClean="0"/>
              <a:pPr/>
              <a:t>15.05.2012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3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3.bin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9.jpeg"/><Relationship Id="rId4" Type="http://schemas.openxmlformats.org/officeDocument/2006/relationships/oleObject" Target="../embeddings/oleObject14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15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microsoft.com/office/2007/relationships/hdphoto" Target="../media/hdphoto5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26396" y="32617"/>
            <a:ext cx="9144000" cy="6900246"/>
            <a:chOff x="26396" y="32617"/>
            <a:chExt cx="9144000" cy="6900246"/>
          </a:xfrm>
        </p:grpSpPr>
        <p:pic>
          <p:nvPicPr>
            <p:cNvPr id="2" name="Picture 2" descr="D:\Документы Оля\Курсы\Вероятность и статистика  Мои работы 2008-2009\Итоговая работа\фон 5.png"/>
            <p:cNvPicPr>
              <a:picLocks noChangeAspect="1" noChangeArrowheads="1"/>
            </p:cNvPicPr>
            <p:nvPr/>
          </p:nvPicPr>
          <p:blipFill>
            <a:blip r:embed="rId2"/>
            <a:srcRect l="14723"/>
            <a:stretch>
              <a:fillRect/>
            </a:stretch>
          </p:blipFill>
          <p:spPr bwMode="auto">
            <a:xfrm>
              <a:off x="26396" y="32617"/>
              <a:ext cx="9144000" cy="6900246"/>
            </a:xfrm>
            <a:prstGeom prst="rect">
              <a:avLst/>
            </a:prstGeom>
            <a:noFill/>
          </p:spPr>
        </p:pic>
        <p:sp>
          <p:nvSpPr>
            <p:cNvPr id="3" name="Прямоугольник 2"/>
            <p:cNvSpPr/>
            <p:nvPr/>
          </p:nvSpPr>
          <p:spPr>
            <a:xfrm>
              <a:off x="312369" y="161023"/>
              <a:ext cx="3785011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31550" cmpd="sng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chemeClr val="tx2">
                      <a:lumMod val="20000"/>
                      <a:lumOff val="80000"/>
                    </a:schemeClr>
                  </a:solidFill>
                  <a:effectLst>
                    <a:outerShdw blurRad="41275" dist="12700" dir="12000000" algn="tl" rotWithShape="0">
                      <a:srgbClr val="000000">
                        <a:alpha val="40000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Медианы</a:t>
              </a:r>
              <a:r>
                <a:rPr lang="ru-RU" sz="4400" b="1" cap="none" spc="0" dirty="0" smtClean="0">
                  <a:ln w="31550" cmpd="sng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chemeClr val="tx2">
                      <a:lumMod val="20000"/>
                      <a:lumOff val="80000"/>
                    </a:schemeClr>
                  </a:solidFill>
                  <a:effectLst>
                    <a:outerShdw blurRad="41275" dist="12700" dir="12000000" algn="tl" rotWithShape="0">
                      <a:srgbClr val="000000">
                        <a:alpha val="40000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,</a:t>
              </a:r>
              <a:endParaRPr lang="ru-RU" sz="6000" b="1" cap="none" spc="0" dirty="0">
                <a:ln w="3155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1336827" y="1802949"/>
              <a:ext cx="3877985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31550" cmpd="sng">
                    <a:solidFill>
                      <a:srgbClr val="FF0000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41275" dist="12700" dir="12000000" algn="tl" rotWithShape="0">
                      <a:srgbClr val="000000">
                        <a:alpha val="40000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и высоты</a:t>
              </a: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536145" y="966426"/>
              <a:ext cx="5262979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31550" cmpd="sng">
                    <a:solidFill>
                      <a:srgbClr val="00B050"/>
                    </a:solidFill>
                    <a:prstDash val="solid"/>
                  </a:ln>
                  <a:solidFill>
                    <a:schemeClr val="accent3">
                      <a:lumMod val="40000"/>
                      <a:lumOff val="60000"/>
                    </a:schemeClr>
                  </a:solidFill>
                  <a:effectLst>
                    <a:outerShdw blurRad="41275" dist="12700" dir="12000000" algn="tl" rotWithShape="0">
                      <a:srgbClr val="000000">
                        <a:alpha val="40000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биссектрисы</a:t>
              </a:r>
              <a:endParaRPr lang="ru-RU" sz="6000" b="1" cap="none" spc="0" dirty="0">
                <a:ln w="31550" cmpd="sng">
                  <a:solidFill>
                    <a:srgbClr val="00B050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005287" y="2624177"/>
              <a:ext cx="572464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31550" cmpd="sng">
                    <a:solidFill>
                      <a:srgbClr val="660033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41275" dist="12700" dir="12000000" algn="tl" rotWithShape="0">
                      <a:srgbClr val="000000">
                        <a:alpha val="40000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треугольника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680512" y="5145242"/>
              <a:ext cx="387157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400" b="1" i="1" dirty="0" smtClean="0">
                  <a:solidFill>
                    <a:schemeClr val="accent4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Учитель  математики </a:t>
              </a:r>
            </a:p>
            <a:p>
              <a:pPr algn="ctr"/>
              <a:r>
                <a:rPr lang="ru-RU" sz="2400" b="1" i="1" dirty="0" smtClean="0">
                  <a:solidFill>
                    <a:schemeClr val="accent4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ГБОУ СОШ №277 </a:t>
              </a:r>
            </a:p>
            <a:p>
              <a:pPr algn="ctr"/>
              <a:r>
                <a:rPr lang="ru-RU" sz="2400" b="1" i="1" dirty="0" smtClean="0">
                  <a:solidFill>
                    <a:schemeClr val="accent4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г.</a:t>
              </a:r>
              <a:r>
                <a:rPr lang="ru-RU" sz="900" b="1" i="1" dirty="0" smtClean="0">
                  <a:solidFill>
                    <a:schemeClr val="accent4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ru-RU" sz="2400" b="1" i="1" dirty="0" smtClean="0">
                  <a:solidFill>
                    <a:schemeClr val="accent4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Санкт-Петербург</a:t>
              </a:r>
            </a:p>
            <a:p>
              <a:pPr algn="ctr"/>
              <a:r>
                <a:rPr lang="ru-RU" sz="2400" b="1" i="1" dirty="0" smtClean="0">
                  <a:solidFill>
                    <a:schemeClr val="accent4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Маяк О.Л.</a:t>
              </a:r>
              <a:endParaRPr lang="ru-RU" sz="2400" i="1" dirty="0">
                <a:solidFill>
                  <a:schemeClr val="accent4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pic>
          <p:nvPicPr>
            <p:cNvPr id="20483" name="Picture 3" descr="H:\Работа 1\Школа Клипарт PNG\18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3338"/>
            <a:stretch/>
          </p:blipFill>
          <p:spPr bwMode="auto">
            <a:xfrm>
              <a:off x="401549" y="4656400"/>
              <a:ext cx="1817763" cy="1956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4" name="Picture 4" descr="H:\Работа 1\Школа Клипарт PNG\noviy_risunok__54_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5790" y="403520"/>
              <a:ext cx="1776767" cy="1522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1239665" y="3847507"/>
              <a:ext cx="610936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dirty="0" smtClean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Перпендикуляр  к  прямой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94409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14281" y="357793"/>
            <a:ext cx="9102299" cy="6583793"/>
            <a:chOff x="-14281" y="357793"/>
            <a:chExt cx="9102299" cy="6583793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772110" y="357793"/>
              <a:ext cx="390523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dirty="0" smtClean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Построение </a:t>
              </a:r>
            </a:p>
          </p:txBody>
        </p:sp>
        <p:pic>
          <p:nvPicPr>
            <p:cNvPr id="4" name="Picture 2" descr="D:\Документы Оля\Работа 1\Школа Клипарт\pencils.gi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14281" y="5336210"/>
              <a:ext cx="1043494" cy="1605376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5" name="Прямоугольник 4"/>
            <p:cNvSpPr/>
            <p:nvPr/>
          </p:nvSpPr>
          <p:spPr>
            <a:xfrm>
              <a:off x="2448510" y="891193"/>
              <a:ext cx="255230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dirty="0" smtClean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высоты </a:t>
              </a:r>
              <a:endParaRPr lang="ru-RU" sz="440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3743910" y="1424593"/>
              <a:ext cx="424346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dirty="0" smtClean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треугольника</a:t>
              </a:r>
              <a:endParaRPr lang="ru-RU" sz="440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4800" y="2209800"/>
              <a:ext cx="3505200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2400" b="1" i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Треугольник АВС:</a:t>
              </a:r>
            </a:p>
            <a:p>
              <a:endParaRPr lang="ru-RU" sz="2000" b="1" i="1" dirty="0" smtClean="0">
                <a:latin typeface="Courier New" pitchFamily="49" charset="0"/>
                <a:cs typeface="Courier New" pitchFamily="49" charset="0"/>
              </a:endParaRPr>
            </a:p>
            <a:p>
              <a:endParaRPr lang="ru-RU" sz="2000" b="1" i="1" dirty="0" smtClean="0">
                <a:latin typeface="Courier New" pitchFamily="49" charset="0"/>
                <a:cs typeface="Courier New" pitchFamily="49" charset="0"/>
              </a:endParaRPr>
            </a:p>
          </p:txBody>
        </p:sp>
        <p:graphicFrame>
          <p:nvGraphicFramePr>
            <p:cNvPr id="39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4214633314"/>
                </p:ext>
              </p:extLst>
            </p:nvPr>
          </p:nvGraphicFramePr>
          <p:xfrm>
            <a:off x="5436096" y="3933912"/>
            <a:ext cx="1600201" cy="484676"/>
          </p:xfrm>
          <a:graphic>
            <a:graphicData uri="http://schemas.openxmlformats.org/presentationml/2006/ole">
              <p:oleObj spid="_x0000_s7259" name="Формула" r:id="rId5" imgW="660113" imgH="177723" progId="Equation.3">
                <p:embed/>
              </p:oleObj>
            </a:graphicData>
          </a:graphic>
        </p:graphicFrame>
        <p:graphicFrame>
          <p:nvGraphicFramePr>
            <p:cNvPr id="13" name="Объект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181019963"/>
                </p:ext>
              </p:extLst>
            </p:nvPr>
          </p:nvGraphicFramePr>
          <p:xfrm>
            <a:off x="4368777" y="4521993"/>
            <a:ext cx="4294187" cy="557213"/>
          </p:xfrm>
          <a:graphic>
            <a:graphicData uri="http://schemas.openxmlformats.org/presentationml/2006/ole">
              <p:oleObj spid="_x0000_s7260" name="Формула" r:id="rId6" imgW="1498320" imgH="203040" progId="Equation.3">
                <p:embed/>
              </p:oleObj>
            </a:graphicData>
          </a:graphic>
        </p:graphicFrame>
        <p:sp>
          <p:nvSpPr>
            <p:cNvPr id="14" name="Прямоугольник 13"/>
            <p:cNvSpPr/>
            <p:nvPr/>
          </p:nvSpPr>
          <p:spPr>
            <a:xfrm>
              <a:off x="304800" y="2743200"/>
              <a:ext cx="69342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ВН – высота треугольника АВС. </a:t>
              </a:r>
            </a:p>
            <a:p>
              <a:r>
                <a:rPr lang="ru-RU" sz="24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(</a:t>
              </a:r>
              <a:r>
                <a:rPr lang="ru-RU" sz="2400" b="1" i="1" baseline="30000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.</a:t>
              </a:r>
              <a:r>
                <a:rPr lang="ru-RU" sz="24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)Н – основания высот.</a:t>
              </a:r>
            </a:p>
          </p:txBody>
        </p:sp>
        <p:grpSp>
          <p:nvGrpSpPr>
            <p:cNvPr id="57" name="Группа 56"/>
            <p:cNvGrpSpPr/>
            <p:nvPr/>
          </p:nvGrpSpPr>
          <p:grpSpPr>
            <a:xfrm>
              <a:off x="1251043" y="3808479"/>
              <a:ext cx="3598604" cy="2828330"/>
              <a:chOff x="1862827" y="3195935"/>
              <a:chExt cx="3598604" cy="2828330"/>
            </a:xfrm>
          </p:grpSpPr>
          <p:grpSp>
            <p:nvGrpSpPr>
              <p:cNvPr id="17" name="Группа 36"/>
              <p:cNvGrpSpPr/>
              <p:nvPr/>
            </p:nvGrpSpPr>
            <p:grpSpPr>
              <a:xfrm>
                <a:off x="1862827" y="3195935"/>
                <a:ext cx="3598604" cy="2828330"/>
                <a:chOff x="338827" y="1062335"/>
                <a:chExt cx="3598604" cy="2828330"/>
              </a:xfrm>
            </p:grpSpPr>
            <p:sp>
              <p:nvSpPr>
                <p:cNvPr id="19" name="Равнобедренный треугольник 4"/>
                <p:cNvSpPr/>
                <p:nvPr/>
              </p:nvSpPr>
              <p:spPr>
                <a:xfrm>
                  <a:off x="609600" y="1295400"/>
                  <a:ext cx="2971800" cy="2133600"/>
                </a:xfrm>
                <a:prstGeom prst="triangle">
                  <a:avLst>
                    <a:gd name="adj" fmla="val 74266"/>
                  </a:avLst>
                </a:prstGeom>
                <a:no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cxnSp>
              <p:nvCxnSpPr>
                <p:cNvPr id="21" name="Прямая соединительная линия 20"/>
                <p:cNvCxnSpPr/>
                <p:nvPr/>
              </p:nvCxnSpPr>
              <p:spPr>
                <a:xfrm rot="5400000" flipH="1">
                  <a:off x="1749837" y="2362200"/>
                  <a:ext cx="2133600" cy="158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Прямоугольник 21"/>
                <p:cNvSpPr/>
                <p:nvPr/>
              </p:nvSpPr>
              <p:spPr>
                <a:xfrm>
                  <a:off x="2819400" y="3200400"/>
                  <a:ext cx="204108" cy="192354"/>
                </a:xfrm>
                <a:prstGeom prst="rect">
                  <a:avLst/>
                </a:prstGeom>
                <a:noFill/>
                <a:ln w="952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338827" y="2946679"/>
                  <a:ext cx="36901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400" b="1" i="1" dirty="0" smtClean="0">
                      <a:latin typeface="Courier New" pitchFamily="49" charset="0"/>
                      <a:cs typeface="Courier New" pitchFamily="49" charset="0"/>
                    </a:rPr>
                    <a:t>А</a:t>
                  </a:r>
                  <a:endParaRPr lang="ru-RU" sz="2400" b="1" i="1" dirty="0">
                    <a:latin typeface="Courier New" pitchFamily="49" charset="0"/>
                    <a:cs typeface="Courier New" pitchFamily="49" charset="0"/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3568419" y="2994421"/>
                  <a:ext cx="36901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400" b="1" i="1" dirty="0" smtClean="0">
                      <a:latin typeface="Courier New" pitchFamily="49" charset="0"/>
                      <a:cs typeface="Courier New" pitchFamily="49" charset="0"/>
                    </a:rPr>
                    <a:t>С</a:t>
                  </a:r>
                  <a:endParaRPr lang="ru-RU" sz="2400" b="1" i="1" dirty="0">
                    <a:latin typeface="Courier New" pitchFamily="49" charset="0"/>
                    <a:cs typeface="Courier New" pitchFamily="49" charset="0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2297988" y="1062335"/>
                  <a:ext cx="36901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400" b="1" i="1" dirty="0" smtClean="0">
                      <a:latin typeface="Courier New" pitchFamily="49" charset="0"/>
                      <a:cs typeface="Courier New" pitchFamily="49" charset="0"/>
                    </a:rPr>
                    <a:t>В</a:t>
                  </a:r>
                  <a:endParaRPr lang="ru-RU" sz="2400" b="1" i="1" dirty="0">
                    <a:latin typeface="Courier New" pitchFamily="49" charset="0"/>
                    <a:cs typeface="Courier New" pitchFamily="49" charset="0"/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3276600" y="2133600"/>
                  <a:ext cx="18473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ru-RU" sz="2400" b="1" i="1" dirty="0">
                    <a:latin typeface="Courier New" pitchFamily="49" charset="0"/>
                    <a:cs typeface="Courier New" pitchFamily="49" charset="0"/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2667000" y="3429000"/>
                  <a:ext cx="36901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400" b="1" i="1" dirty="0" smtClean="0">
                      <a:latin typeface="Courier New" pitchFamily="49" charset="0"/>
                      <a:cs typeface="Courier New" pitchFamily="49" charset="0"/>
                    </a:rPr>
                    <a:t>Н</a:t>
                  </a:r>
                  <a:endParaRPr lang="ru-RU" sz="2400" b="1" i="1" dirty="0">
                    <a:latin typeface="Courier New" pitchFamily="49" charset="0"/>
                    <a:cs typeface="Courier New" pitchFamily="49" charset="0"/>
                  </a:endParaRPr>
                </a:p>
              </p:txBody>
            </p:sp>
          </p:grpSp>
          <p:pic>
            <p:nvPicPr>
              <p:cNvPr id="3093" name="Picture 21" descr="D:\Документы Оля\Работа 1\Школа Клипарт\Треугольник 5копия.jp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133600" y="3657600"/>
                <a:ext cx="2914650" cy="1905000"/>
              </a:xfrm>
              <a:prstGeom prst="rect">
                <a:avLst/>
              </a:prstGeom>
              <a:noFill/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8534661" y="6175144"/>
              <a:ext cx="5533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i="1" dirty="0" smtClean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10</a:t>
              </a:r>
              <a:endParaRPr lang="ru-RU" sz="2400" b="1" i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6767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371600" y="1981200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latin typeface="Courier New" pitchFamily="49" charset="0"/>
                <a:cs typeface="Courier New" pitchFamily="49" charset="0"/>
              </a:rPr>
              <a:t>К</a:t>
            </a:r>
            <a:endParaRPr lang="ru-RU" sz="2400" b="1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3657600" y="5334000"/>
            <a:ext cx="388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FD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; 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DT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и 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D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Н –высоты </a:t>
            </a:r>
            <a:endParaRPr lang="en-US" sz="2400" b="1" i="1" dirty="0" smtClean="0">
              <a:solidFill>
                <a:schemeClr val="tx2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треугольника АВС.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0" y="88639"/>
            <a:ext cx="9088018" cy="6548170"/>
            <a:chOff x="0" y="88639"/>
            <a:chExt cx="9088018" cy="6548170"/>
          </a:xfrm>
        </p:grpSpPr>
        <p:grpSp>
          <p:nvGrpSpPr>
            <p:cNvPr id="64" name="Группа 63"/>
            <p:cNvGrpSpPr/>
            <p:nvPr/>
          </p:nvGrpSpPr>
          <p:grpSpPr>
            <a:xfrm>
              <a:off x="0" y="1143000"/>
              <a:ext cx="7924800" cy="4881265"/>
              <a:chOff x="0" y="914400"/>
              <a:chExt cx="7924800" cy="4881265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3429000" y="995065"/>
                <a:ext cx="3505200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ru-RU" sz="2400" b="1" i="1" dirty="0" smtClean="0">
                    <a:solidFill>
                      <a:srgbClr val="C00000"/>
                    </a:solidFill>
                    <a:latin typeface="Courier New" pitchFamily="49" charset="0"/>
                    <a:cs typeface="Courier New" pitchFamily="49" charset="0"/>
                  </a:rPr>
                  <a:t>Треугольник АВС:</a:t>
                </a:r>
              </a:p>
              <a:p>
                <a:endParaRPr lang="ru-RU" sz="2000" b="1" i="1" dirty="0" smtClean="0">
                  <a:latin typeface="Courier New" pitchFamily="49" charset="0"/>
                  <a:cs typeface="Courier New" pitchFamily="49" charset="0"/>
                </a:endParaRPr>
              </a:p>
              <a:p>
                <a:endParaRPr lang="ru-RU" sz="2000" b="1" i="1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  <p:grpSp>
            <p:nvGrpSpPr>
              <p:cNvPr id="36" name="Группа 35"/>
              <p:cNvGrpSpPr/>
              <p:nvPr/>
            </p:nvGrpSpPr>
            <p:grpSpPr>
              <a:xfrm>
                <a:off x="3581400" y="1371600"/>
                <a:ext cx="3124200" cy="936225"/>
                <a:chOff x="4114800" y="1978425"/>
                <a:chExt cx="3124200" cy="936225"/>
              </a:xfrm>
            </p:grpSpPr>
            <p:graphicFrame>
              <p:nvGraphicFramePr>
                <p:cNvPr id="31" name="Объект 30"/>
                <p:cNvGraphicFramePr>
                  <a:graphicFrameLocks noChangeAspect="1"/>
                </p:cNvGraphicFramePr>
                <p:nvPr/>
              </p:nvGraphicFramePr>
              <p:xfrm>
                <a:off x="4114800" y="1981200"/>
                <a:ext cx="1295400" cy="400050"/>
              </p:xfrm>
              <a:graphic>
                <a:graphicData uri="http://schemas.openxmlformats.org/presentationml/2006/ole">
                  <p:oleObj spid="_x0000_s2402" name="Формула" r:id="rId4" imgW="647419" imgH="177723" progId="Equation.3">
                    <p:embed/>
                  </p:oleObj>
                </a:graphicData>
              </a:graphic>
            </p:graphicFrame>
            <p:graphicFrame>
              <p:nvGraphicFramePr>
                <p:cNvPr id="3075" name="Object 3"/>
                <p:cNvGraphicFramePr>
                  <a:graphicFrameLocks noChangeAspect="1"/>
                </p:cNvGraphicFramePr>
                <p:nvPr/>
              </p:nvGraphicFramePr>
              <p:xfrm>
                <a:off x="5867399" y="1978425"/>
                <a:ext cx="1371601" cy="399600"/>
              </p:xfrm>
              <a:graphic>
                <a:graphicData uri="http://schemas.openxmlformats.org/presentationml/2006/ole">
                  <p:oleObj spid="_x0000_s2403" name="Формула" r:id="rId5" imgW="685502" imgH="177723" progId="Equation.3">
                    <p:embed/>
                  </p:oleObj>
                </a:graphicData>
              </a:graphic>
            </p:graphicFrame>
            <p:graphicFrame>
              <p:nvGraphicFramePr>
                <p:cNvPr id="3076" name="Object 4"/>
                <p:cNvGraphicFramePr>
                  <a:graphicFrameLocks noChangeAspect="1"/>
                </p:cNvGraphicFramePr>
                <p:nvPr/>
              </p:nvGraphicFramePr>
              <p:xfrm>
                <a:off x="4178300" y="2514600"/>
                <a:ext cx="1320800" cy="400050"/>
              </p:xfrm>
              <a:graphic>
                <a:graphicData uri="http://schemas.openxmlformats.org/presentationml/2006/ole">
                  <p:oleObj spid="_x0000_s2404" name="Формула" r:id="rId6" imgW="660113" imgH="177723" progId="Equation.3">
                    <p:embed/>
                  </p:oleObj>
                </a:graphicData>
              </a:graphic>
            </p:graphicFrame>
          </p:grpSp>
          <p:grpSp>
            <p:nvGrpSpPr>
              <p:cNvPr id="57" name="Группа 56"/>
              <p:cNvGrpSpPr/>
              <p:nvPr/>
            </p:nvGrpSpPr>
            <p:grpSpPr>
              <a:xfrm>
                <a:off x="381000" y="3657600"/>
                <a:ext cx="3188412" cy="2138065"/>
                <a:chOff x="1371600" y="3886200"/>
                <a:chExt cx="3188412" cy="2138065"/>
              </a:xfrm>
            </p:grpSpPr>
            <p:sp>
              <p:nvSpPr>
                <p:cNvPr id="38" name="Равнобедренный треугольник 37"/>
                <p:cNvSpPr/>
                <p:nvPr/>
              </p:nvSpPr>
              <p:spPr>
                <a:xfrm>
                  <a:off x="1752600" y="4038600"/>
                  <a:ext cx="2362200" cy="1676400"/>
                </a:xfrm>
                <a:prstGeom prst="triangle">
                  <a:avLst>
                    <a:gd name="adj" fmla="val 100000"/>
                  </a:avLst>
                </a:prstGeom>
                <a:no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9" name="Прямоугольник 38"/>
                <p:cNvSpPr/>
                <p:nvPr/>
              </p:nvSpPr>
              <p:spPr>
                <a:xfrm>
                  <a:off x="3886200" y="5486400"/>
                  <a:ext cx="201489" cy="209143"/>
                </a:xfrm>
                <a:prstGeom prst="rect">
                  <a:avLst/>
                </a:prstGeom>
                <a:noFill/>
                <a:ln w="952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42" name="Прямоугольник 41"/>
                <p:cNvSpPr/>
                <p:nvPr/>
              </p:nvSpPr>
              <p:spPr>
                <a:xfrm rot="3325074">
                  <a:off x="3291068" y="4611936"/>
                  <a:ext cx="199664" cy="140012"/>
                </a:xfrm>
                <a:prstGeom prst="rect">
                  <a:avLst/>
                </a:prstGeom>
                <a:noFill/>
                <a:ln w="952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1371600" y="5562600"/>
                  <a:ext cx="36901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i="1" dirty="0" smtClean="0">
                      <a:latin typeface="Courier New" pitchFamily="49" charset="0"/>
                      <a:cs typeface="Courier New" pitchFamily="49" charset="0"/>
                    </a:rPr>
                    <a:t>F</a:t>
                  </a:r>
                  <a:endParaRPr lang="ru-RU" sz="2400" b="1" i="1" dirty="0">
                    <a:latin typeface="Courier New" pitchFamily="49" charset="0"/>
                    <a:cs typeface="Courier New" pitchFamily="49" charset="0"/>
                  </a:endParaRP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4114800" y="5562600"/>
                  <a:ext cx="36901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i="1" dirty="0" smtClean="0">
                      <a:latin typeface="Courier New" pitchFamily="49" charset="0"/>
                      <a:cs typeface="Courier New" pitchFamily="49" charset="0"/>
                    </a:rPr>
                    <a:t>D</a:t>
                  </a:r>
                  <a:endParaRPr lang="ru-RU" sz="2400" b="1" i="1" dirty="0">
                    <a:latin typeface="Courier New" pitchFamily="49" charset="0"/>
                    <a:cs typeface="Courier New" pitchFamily="49" charset="0"/>
                  </a:endParaRP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4191000" y="3886200"/>
                  <a:ext cx="36901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i="1" dirty="0" smtClean="0">
                      <a:latin typeface="Courier New" pitchFamily="49" charset="0"/>
                      <a:cs typeface="Courier New" pitchFamily="49" charset="0"/>
                    </a:rPr>
                    <a:t>T</a:t>
                  </a:r>
                  <a:endParaRPr lang="ru-RU" sz="2400" b="1" i="1" dirty="0">
                    <a:latin typeface="Courier New" pitchFamily="49" charset="0"/>
                    <a:cs typeface="Courier New" pitchFamily="49" charset="0"/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2971800" y="4267200"/>
                  <a:ext cx="36901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400" b="1" i="1" dirty="0" smtClean="0">
                      <a:latin typeface="Courier New" pitchFamily="49" charset="0"/>
                      <a:cs typeface="Courier New" pitchFamily="49" charset="0"/>
                    </a:rPr>
                    <a:t>Н</a:t>
                  </a:r>
                  <a:endParaRPr lang="ru-RU" sz="2400" b="1" i="1" dirty="0">
                    <a:latin typeface="Courier New" pitchFamily="49" charset="0"/>
                    <a:cs typeface="Courier New" pitchFamily="49" charset="0"/>
                  </a:endParaRPr>
                </a:p>
              </p:txBody>
            </p:sp>
            <p:cxnSp>
              <p:nvCxnSpPr>
                <p:cNvPr id="49" name="Прямая соединительная линия 48"/>
                <p:cNvCxnSpPr/>
                <p:nvPr/>
              </p:nvCxnSpPr>
              <p:spPr>
                <a:xfrm rot="16200000" flipV="1">
                  <a:off x="3162300" y="4762500"/>
                  <a:ext cx="1066800" cy="83820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" name="Группа 62"/>
              <p:cNvGrpSpPr/>
              <p:nvPr/>
            </p:nvGrpSpPr>
            <p:grpSpPr>
              <a:xfrm>
                <a:off x="0" y="914400"/>
                <a:ext cx="3721812" cy="2976265"/>
                <a:chOff x="0" y="914400"/>
                <a:chExt cx="3721812" cy="2976265"/>
              </a:xfrm>
            </p:grpSpPr>
            <p:cxnSp>
              <p:nvCxnSpPr>
                <p:cNvPr id="7" name="Прямая соединительная линия 6"/>
                <p:cNvCxnSpPr>
                  <a:stCxn id="5" idx="2"/>
                </p:cNvCxnSpPr>
                <p:nvPr/>
              </p:nvCxnSpPr>
              <p:spPr>
                <a:xfrm rot="5400000" flipH="1" flipV="1">
                  <a:off x="1219200" y="1676400"/>
                  <a:ext cx="914400" cy="259080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Прямая соединительная линия 18"/>
                <p:cNvCxnSpPr>
                  <a:stCxn id="5" idx="4"/>
                </p:cNvCxnSpPr>
                <p:nvPr/>
              </p:nvCxnSpPr>
              <p:spPr>
                <a:xfrm rot="5400000" flipH="1">
                  <a:off x="1905000" y="1981200"/>
                  <a:ext cx="1447800" cy="144780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7" name="Группа 36"/>
                <p:cNvGrpSpPr/>
                <p:nvPr/>
              </p:nvGrpSpPr>
              <p:grpSpPr>
                <a:xfrm>
                  <a:off x="0" y="914400"/>
                  <a:ext cx="3721812" cy="2976265"/>
                  <a:chOff x="228600" y="914400"/>
                  <a:chExt cx="3721812" cy="2976265"/>
                </a:xfrm>
              </p:grpSpPr>
              <p:sp>
                <p:nvSpPr>
                  <p:cNvPr id="5" name="Равнобедренный треугольник 4"/>
                  <p:cNvSpPr/>
                  <p:nvPr/>
                </p:nvSpPr>
                <p:spPr>
                  <a:xfrm>
                    <a:off x="609600" y="1295400"/>
                    <a:ext cx="2971800" cy="2133600"/>
                  </a:xfrm>
                  <a:prstGeom prst="triangle">
                    <a:avLst>
                      <a:gd name="adj" fmla="val 74266"/>
                    </a:avLst>
                  </a:prstGeom>
                  <a:no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sp>
                <p:nvSpPr>
                  <p:cNvPr id="13" name="Прямоугольник 12"/>
                  <p:cNvSpPr/>
                  <p:nvPr/>
                </p:nvSpPr>
                <p:spPr>
                  <a:xfrm rot="4157082">
                    <a:off x="3090433" y="2537932"/>
                    <a:ext cx="175595" cy="181938"/>
                  </a:xfrm>
                  <a:prstGeom prst="rect">
                    <a:avLst/>
                  </a:prstGeom>
                  <a:noFill/>
                  <a:ln w="9525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cxnSp>
                <p:nvCxnSpPr>
                  <p:cNvPr id="14" name="Прямая соединительная линия 13"/>
                  <p:cNvCxnSpPr>
                    <a:stCxn id="5" idx="3"/>
                    <a:endCxn id="5" idx="0"/>
                  </p:cNvCxnSpPr>
                  <p:nvPr/>
                </p:nvCxnSpPr>
                <p:spPr>
                  <a:xfrm rot="5400000" flipH="1">
                    <a:off x="1749837" y="2362200"/>
                    <a:ext cx="2133600" cy="1588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Прямоугольник 16"/>
                  <p:cNvSpPr/>
                  <p:nvPr/>
                </p:nvSpPr>
                <p:spPr>
                  <a:xfrm>
                    <a:off x="2590800" y="3200400"/>
                    <a:ext cx="204108" cy="192354"/>
                  </a:xfrm>
                  <a:prstGeom prst="rect">
                    <a:avLst/>
                  </a:prstGeom>
                  <a:noFill/>
                  <a:ln w="9525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sp>
                <p:nvSpPr>
                  <p:cNvPr id="18" name="Прямоугольник 17"/>
                  <p:cNvSpPr/>
                  <p:nvPr/>
                </p:nvSpPr>
                <p:spPr>
                  <a:xfrm rot="2760439">
                    <a:off x="2031878" y="2024385"/>
                    <a:ext cx="212790" cy="218429"/>
                  </a:xfrm>
                  <a:prstGeom prst="rect">
                    <a:avLst/>
                  </a:prstGeom>
                  <a:noFill/>
                  <a:ln w="9525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228600" y="3048000"/>
                    <a:ext cx="36901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ru-RU" sz="2400" b="1" i="1" dirty="0" smtClean="0">
                        <a:latin typeface="Courier New" pitchFamily="49" charset="0"/>
                        <a:cs typeface="Courier New" pitchFamily="49" charset="0"/>
                      </a:rPr>
                      <a:t>А</a:t>
                    </a:r>
                    <a:endParaRPr lang="ru-RU" sz="2400" b="1" i="1" dirty="0">
                      <a:latin typeface="Courier New" pitchFamily="49" charset="0"/>
                      <a:cs typeface="Courier New" pitchFamily="49" charset="0"/>
                    </a:endParaRPr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3581400" y="3048000"/>
                    <a:ext cx="36901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ru-RU" sz="2400" b="1" i="1" dirty="0" smtClean="0">
                        <a:latin typeface="Courier New" pitchFamily="49" charset="0"/>
                        <a:cs typeface="Courier New" pitchFamily="49" charset="0"/>
                      </a:rPr>
                      <a:t>С</a:t>
                    </a:r>
                    <a:endParaRPr lang="ru-RU" sz="2400" b="1" i="1" dirty="0">
                      <a:latin typeface="Courier New" pitchFamily="49" charset="0"/>
                      <a:cs typeface="Courier New" pitchFamily="49" charset="0"/>
                    </a:endParaRPr>
                  </a:p>
                </p:txBody>
              </p: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2819400" y="914400"/>
                    <a:ext cx="36901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ru-RU" sz="2400" b="1" i="1" dirty="0" smtClean="0">
                        <a:latin typeface="Courier New" pitchFamily="49" charset="0"/>
                        <a:cs typeface="Courier New" pitchFamily="49" charset="0"/>
                      </a:rPr>
                      <a:t>В</a:t>
                    </a:r>
                    <a:endParaRPr lang="ru-RU" sz="2400" b="1" i="1" dirty="0">
                      <a:latin typeface="Courier New" pitchFamily="49" charset="0"/>
                      <a:cs typeface="Courier New" pitchFamily="49" charset="0"/>
                    </a:endParaRPr>
                  </a:p>
                </p:txBody>
              </p:sp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3276600" y="2133600"/>
                    <a:ext cx="36901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ru-RU" sz="2400" b="1" i="1" dirty="0" smtClean="0">
                        <a:latin typeface="Courier New" pitchFamily="49" charset="0"/>
                        <a:cs typeface="Courier New" pitchFamily="49" charset="0"/>
                      </a:rPr>
                      <a:t>М</a:t>
                    </a:r>
                    <a:endParaRPr lang="ru-RU" sz="2400" b="1" i="1" dirty="0">
                      <a:latin typeface="Courier New" pitchFamily="49" charset="0"/>
                      <a:cs typeface="Courier New" pitchFamily="49" charset="0"/>
                    </a:endParaRPr>
                  </a:p>
                </p:txBody>
              </p:sp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2667000" y="3429000"/>
                    <a:ext cx="36901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ru-RU" sz="2400" b="1" i="1" dirty="0" smtClean="0">
                        <a:latin typeface="Courier New" pitchFamily="49" charset="0"/>
                        <a:cs typeface="Courier New" pitchFamily="49" charset="0"/>
                      </a:rPr>
                      <a:t>Н</a:t>
                    </a:r>
                    <a:endParaRPr lang="ru-RU" sz="2400" b="1" i="1" dirty="0">
                      <a:latin typeface="Courier New" pitchFamily="49" charset="0"/>
                      <a:cs typeface="Courier New" pitchFamily="49" charset="0"/>
                    </a:endParaRPr>
                  </a:p>
                </p:txBody>
              </p:sp>
            </p:grpSp>
            <p:sp>
              <p:nvSpPr>
                <p:cNvPr id="58" name="TextBox 57"/>
                <p:cNvSpPr txBox="1"/>
                <p:nvPr/>
              </p:nvSpPr>
              <p:spPr>
                <a:xfrm>
                  <a:off x="2286000" y="2667000"/>
                  <a:ext cx="36901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400" b="1" i="1" dirty="0" smtClean="0">
                      <a:latin typeface="Courier New" pitchFamily="49" charset="0"/>
                      <a:cs typeface="Courier New" pitchFamily="49" charset="0"/>
                    </a:rPr>
                    <a:t>О</a:t>
                  </a:r>
                  <a:endParaRPr lang="ru-RU" sz="2400" b="1" i="1" dirty="0">
                    <a:latin typeface="Courier New" pitchFamily="49" charset="0"/>
                    <a:cs typeface="Courier New" pitchFamily="49" charset="0"/>
                  </a:endParaRPr>
                </a:p>
              </p:txBody>
            </p:sp>
          </p:grpSp>
          <p:sp>
            <p:nvSpPr>
              <p:cNvPr id="59" name="TextBox 58"/>
              <p:cNvSpPr txBox="1"/>
              <p:nvPr/>
            </p:nvSpPr>
            <p:spPr>
              <a:xfrm>
                <a:off x="3352800" y="4216420"/>
                <a:ext cx="3955504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ru-RU" sz="2400" b="1" i="1" dirty="0" smtClean="0">
                    <a:solidFill>
                      <a:srgbClr val="C00000"/>
                    </a:solidFill>
                    <a:latin typeface="Courier New" pitchFamily="49" charset="0"/>
                    <a:cs typeface="Courier New" pitchFamily="49" charset="0"/>
                  </a:rPr>
                  <a:t>Прямоугольный</a:t>
                </a:r>
                <a:r>
                  <a:rPr lang="ru-RU" sz="1200" b="1" i="1" dirty="0" smtClean="0">
                    <a:solidFill>
                      <a:srgbClr val="C00000"/>
                    </a:solidFill>
                    <a:latin typeface="Courier New" pitchFamily="49" charset="0"/>
                    <a:cs typeface="Courier New" pitchFamily="49" charset="0"/>
                  </a:rPr>
                  <a:t>  </a:t>
                </a:r>
                <a:r>
                  <a:rPr lang="el-GR" sz="2400" b="1" i="1" dirty="0" smtClean="0">
                    <a:solidFill>
                      <a:srgbClr val="C00000"/>
                    </a:solidFill>
                    <a:latin typeface="Courier New" pitchFamily="49" charset="0"/>
                    <a:cs typeface="Courier New" pitchFamily="49" charset="0"/>
                  </a:rPr>
                  <a:t>Δ</a:t>
                </a:r>
                <a:r>
                  <a:rPr lang="ru-RU" b="1" i="1" dirty="0" smtClean="0">
                    <a:solidFill>
                      <a:srgbClr val="C00000"/>
                    </a:solidFill>
                    <a:latin typeface="Courier New" pitchFamily="49" charset="0"/>
                    <a:cs typeface="Courier New" pitchFamily="49" charset="0"/>
                  </a:rPr>
                  <a:t> </a:t>
                </a:r>
                <a:r>
                  <a:rPr lang="en-US" sz="2400" b="1" i="1" dirty="0" smtClean="0">
                    <a:solidFill>
                      <a:srgbClr val="C00000"/>
                    </a:solidFill>
                    <a:latin typeface="Courier New" pitchFamily="49" charset="0"/>
                    <a:cs typeface="Courier New" pitchFamily="49" charset="0"/>
                  </a:rPr>
                  <a:t>FTD</a:t>
                </a:r>
                <a:r>
                  <a:rPr lang="ru-RU" sz="2400" b="1" i="1" dirty="0" smtClean="0">
                    <a:solidFill>
                      <a:srgbClr val="C00000"/>
                    </a:solidFill>
                    <a:latin typeface="Courier New" pitchFamily="49" charset="0"/>
                    <a:cs typeface="Courier New" pitchFamily="49" charset="0"/>
                  </a:rPr>
                  <a:t>:</a:t>
                </a:r>
                <a:endParaRPr lang="ru-RU" sz="20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endParaRPr>
              </a:p>
            </p:txBody>
          </p:sp>
          <p:graphicFrame>
            <p:nvGraphicFramePr>
              <p:cNvPr id="60" name="Объект 5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xmlns="" val="1947096603"/>
                  </p:ext>
                </p:extLst>
              </p:nvPr>
            </p:nvGraphicFramePr>
            <p:xfrm>
              <a:off x="3750566" y="4648200"/>
              <a:ext cx="1447800" cy="426720"/>
            </p:xfrm>
            <a:graphic>
              <a:graphicData uri="http://schemas.openxmlformats.org/presentationml/2006/ole">
                <p:oleObj spid="_x0000_s2405" name="Формула" r:id="rId7" imgW="660113" imgH="203112" progId="Equation.3">
                  <p:embed/>
                </p:oleObj>
              </a:graphicData>
            </a:graphic>
          </p:graphicFrame>
          <p:sp>
            <p:nvSpPr>
              <p:cNvPr id="62" name="Прямоугольник 61"/>
              <p:cNvSpPr/>
              <p:nvPr/>
            </p:nvSpPr>
            <p:spPr>
              <a:xfrm>
                <a:off x="3657600" y="2286000"/>
                <a:ext cx="426720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000" b="1" i="1" dirty="0" smtClean="0">
                    <a:solidFill>
                      <a:schemeClr val="tx2">
                        <a:lumMod val="50000"/>
                      </a:schemeClr>
                    </a:solidFill>
                    <a:latin typeface="Courier New" pitchFamily="49" charset="0"/>
                    <a:cs typeface="Courier New" pitchFamily="49" charset="0"/>
                  </a:rPr>
                  <a:t>КС; АМ и ВН – высоты треугольника АВС.</a:t>
                </a:r>
              </a:p>
              <a:p>
                <a:r>
                  <a:rPr lang="ru-RU" sz="2000" b="1" i="1" dirty="0" smtClean="0">
                    <a:solidFill>
                      <a:schemeClr val="tx2">
                        <a:lumMod val="50000"/>
                      </a:schemeClr>
                    </a:solidFill>
                    <a:latin typeface="Courier New" pitchFamily="49" charset="0"/>
                    <a:cs typeface="Courier New" pitchFamily="49" charset="0"/>
                  </a:rPr>
                  <a:t>(</a:t>
                </a:r>
                <a:r>
                  <a:rPr lang="ru-RU" sz="2000" b="1" i="1" baseline="30000" dirty="0" smtClean="0">
                    <a:solidFill>
                      <a:schemeClr val="tx2">
                        <a:lumMod val="50000"/>
                      </a:schemeClr>
                    </a:solidFill>
                    <a:latin typeface="Courier New" pitchFamily="49" charset="0"/>
                    <a:cs typeface="Courier New" pitchFamily="49" charset="0"/>
                  </a:rPr>
                  <a:t>.</a:t>
                </a:r>
                <a:r>
                  <a:rPr lang="ru-RU" sz="2000" b="1" i="1" dirty="0" smtClean="0">
                    <a:solidFill>
                      <a:schemeClr val="tx2">
                        <a:lumMod val="50000"/>
                      </a:schemeClr>
                    </a:solidFill>
                    <a:latin typeface="Courier New" pitchFamily="49" charset="0"/>
                    <a:cs typeface="Courier New" pitchFamily="49" charset="0"/>
                  </a:rPr>
                  <a:t>)Н; М и К – основания высот.</a:t>
                </a:r>
              </a:p>
              <a:p>
                <a:r>
                  <a:rPr lang="ru-RU" sz="2000" b="1" i="1" dirty="0" smtClean="0">
                    <a:solidFill>
                      <a:schemeClr val="tx2">
                        <a:lumMod val="50000"/>
                      </a:schemeClr>
                    </a:solidFill>
                    <a:latin typeface="Courier New" pitchFamily="49" charset="0"/>
                    <a:cs typeface="Courier New" pitchFamily="49" charset="0"/>
                  </a:rPr>
                  <a:t>(</a:t>
                </a:r>
                <a:r>
                  <a:rPr lang="ru-RU" sz="2000" b="1" i="1" baseline="30000" dirty="0" smtClean="0">
                    <a:solidFill>
                      <a:schemeClr val="tx2">
                        <a:lumMod val="50000"/>
                      </a:schemeClr>
                    </a:solidFill>
                    <a:latin typeface="Courier New" pitchFamily="49" charset="0"/>
                    <a:cs typeface="Courier New" pitchFamily="49" charset="0"/>
                  </a:rPr>
                  <a:t>.</a:t>
                </a:r>
                <a:r>
                  <a:rPr lang="ru-RU" sz="2000" b="1" i="1" dirty="0" smtClean="0">
                    <a:solidFill>
                      <a:schemeClr val="tx2">
                        <a:lumMod val="50000"/>
                      </a:schemeClr>
                    </a:solidFill>
                    <a:latin typeface="Courier New" pitchFamily="49" charset="0"/>
                    <a:cs typeface="Courier New" pitchFamily="49" charset="0"/>
                  </a:rPr>
                  <a:t>)О – точка пересечения высот треугольника. </a:t>
                </a:r>
              </a:p>
            </p:txBody>
          </p:sp>
        </p:grpSp>
        <p:sp>
          <p:nvSpPr>
            <p:cNvPr id="40" name="Прямоугольник 39"/>
            <p:cNvSpPr/>
            <p:nvPr/>
          </p:nvSpPr>
          <p:spPr>
            <a:xfrm>
              <a:off x="0" y="6172200"/>
              <a:ext cx="85344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(</a:t>
              </a:r>
              <a:r>
                <a:rPr lang="ru-RU" sz="2400" b="1" i="1" baseline="30000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.</a:t>
              </a:r>
              <a:r>
                <a:rPr lang="ru-RU" sz="24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)</a:t>
              </a:r>
              <a:r>
                <a:rPr lang="en-US" sz="24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D</a:t>
              </a:r>
              <a:r>
                <a:rPr lang="ru-RU" sz="14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ru-RU" sz="24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–</a:t>
              </a:r>
              <a:r>
                <a:rPr lang="ru-RU" sz="14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ru-RU" sz="24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точка пересечения высот треугольника. 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534661" y="6175144"/>
              <a:ext cx="5533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i="1" dirty="0" smtClean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11</a:t>
              </a:r>
              <a:endParaRPr lang="ru-RU" sz="2400" b="1" i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82561" y="88639"/>
              <a:ext cx="8477457" cy="1226127"/>
              <a:chOff x="-280471" y="86150"/>
              <a:chExt cx="8477457" cy="1226127"/>
            </a:xfrm>
          </p:grpSpPr>
          <p:sp>
            <p:nvSpPr>
              <p:cNvPr id="48" name="Прямоугольник 47"/>
              <p:cNvSpPr/>
              <p:nvPr/>
            </p:nvSpPr>
            <p:spPr>
              <a:xfrm>
                <a:off x="-280471" y="86150"/>
                <a:ext cx="7394974" cy="64633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3600" cap="none" spc="0" dirty="0" smtClean="0">
                    <a:ln w="3175" cap="sq" cmpd="sng">
                      <a:solidFill>
                        <a:srgbClr val="C00000"/>
                      </a:solidFill>
                      <a:prstDash val="solid"/>
                      <a:miter lim="800000"/>
                    </a:ln>
                    <a:solidFill>
                      <a:srgbClr val="C00000"/>
                    </a:solidFill>
                    <a:latin typeface="Courier New" pitchFamily="49" charset="0"/>
                    <a:cs typeface="Courier New" pitchFamily="49" charset="0"/>
                  </a:rPr>
                  <a:t>Примеры построения высот  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3575207" y="665946"/>
                <a:ext cx="4621779" cy="64633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3600" cap="none" spc="0" dirty="0" smtClean="0">
                    <a:ln w="3175" cap="sq" cmpd="sng">
                      <a:solidFill>
                        <a:srgbClr val="C00000"/>
                      </a:solidFill>
                      <a:prstDash val="solid"/>
                      <a:miter lim="800000"/>
                    </a:ln>
                    <a:solidFill>
                      <a:srgbClr val="C00000"/>
                    </a:solidFill>
                    <a:latin typeface="Courier New" pitchFamily="49" charset="0"/>
                    <a:cs typeface="Courier New" pitchFamily="49" charset="0"/>
                  </a:rPr>
                  <a:t>в  треугольниках</a:t>
                </a: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2425530" y="2295435"/>
            <a:ext cx="349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ru-RU" sz="48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780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51180" y="58309"/>
            <a:ext cx="8936838" cy="6578500"/>
            <a:chOff x="151180" y="58309"/>
            <a:chExt cx="8936838" cy="6578500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151180" y="1060172"/>
              <a:ext cx="8383480" cy="5530471"/>
              <a:chOff x="228600" y="21790"/>
              <a:chExt cx="8383480" cy="5530471"/>
            </a:xfrm>
          </p:grpSpPr>
          <p:grpSp>
            <p:nvGrpSpPr>
              <p:cNvPr id="72" name="Группа 71"/>
              <p:cNvGrpSpPr/>
              <p:nvPr/>
            </p:nvGrpSpPr>
            <p:grpSpPr>
              <a:xfrm>
                <a:off x="228600" y="21790"/>
                <a:ext cx="5398212" cy="3868877"/>
                <a:chOff x="304800" y="631390"/>
                <a:chExt cx="5398212" cy="3868877"/>
              </a:xfrm>
            </p:grpSpPr>
            <p:grpSp>
              <p:nvGrpSpPr>
                <p:cNvPr id="70" name="Группа 69"/>
                <p:cNvGrpSpPr/>
                <p:nvPr/>
              </p:nvGrpSpPr>
              <p:grpSpPr>
                <a:xfrm>
                  <a:off x="304800" y="631390"/>
                  <a:ext cx="5398212" cy="3868877"/>
                  <a:chOff x="457200" y="-359212"/>
                  <a:chExt cx="5398212" cy="3868877"/>
                </a:xfrm>
              </p:grpSpPr>
              <p:sp>
                <p:nvSpPr>
                  <p:cNvPr id="4" name="Равнобедренный треугольник 3"/>
                  <p:cNvSpPr/>
                  <p:nvPr/>
                </p:nvSpPr>
                <p:spPr>
                  <a:xfrm>
                    <a:off x="838200" y="1524000"/>
                    <a:ext cx="4572000" cy="1524000"/>
                  </a:xfrm>
                  <a:prstGeom prst="triangle">
                    <a:avLst>
                      <a:gd name="adj" fmla="val 70225"/>
                    </a:avLst>
                  </a:prstGeom>
                  <a:no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grpSp>
                <p:nvGrpSpPr>
                  <p:cNvPr id="69" name="Группа 68"/>
                  <p:cNvGrpSpPr/>
                  <p:nvPr/>
                </p:nvGrpSpPr>
                <p:grpSpPr>
                  <a:xfrm>
                    <a:off x="457200" y="-359212"/>
                    <a:ext cx="5398212" cy="3868877"/>
                    <a:chOff x="457200" y="-359212"/>
                    <a:chExt cx="5398212" cy="3868877"/>
                  </a:xfrm>
                </p:grpSpPr>
                <p:sp>
                  <p:nvSpPr>
                    <p:cNvPr id="11" name="TextBox 10"/>
                    <p:cNvSpPr txBox="1"/>
                    <p:nvPr/>
                  </p:nvSpPr>
                  <p:spPr>
                    <a:xfrm>
                      <a:off x="3733800" y="1142998"/>
                      <a:ext cx="369012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ru-RU" sz="2400" b="1" i="1" dirty="0" smtClean="0">
                          <a:latin typeface="Courier New" pitchFamily="49" charset="0"/>
                          <a:cs typeface="Courier New" pitchFamily="49" charset="0"/>
                        </a:rPr>
                        <a:t>В</a:t>
                      </a:r>
                      <a:endParaRPr lang="ru-RU" sz="2400" b="1" i="1" dirty="0">
                        <a:latin typeface="Courier New" pitchFamily="49" charset="0"/>
                        <a:cs typeface="Courier New" pitchFamily="49" charset="0"/>
                      </a:endParaRPr>
                    </a:p>
                  </p:txBody>
                </p:sp>
                <p:grpSp>
                  <p:nvGrpSpPr>
                    <p:cNvPr id="68" name="Группа 67"/>
                    <p:cNvGrpSpPr/>
                    <p:nvPr/>
                  </p:nvGrpSpPr>
                  <p:grpSpPr>
                    <a:xfrm>
                      <a:off x="457200" y="-359212"/>
                      <a:ext cx="5398212" cy="3868877"/>
                      <a:chOff x="457200" y="-359212"/>
                      <a:chExt cx="5398212" cy="3868877"/>
                    </a:xfrm>
                  </p:grpSpPr>
                  <p:cxnSp>
                    <p:nvCxnSpPr>
                      <p:cNvPr id="47" name="Прямая соединительная линия 46"/>
                      <p:cNvCxnSpPr>
                        <a:stCxn id="4" idx="0"/>
                        <a:endCxn id="71" idx="0"/>
                      </p:cNvCxnSpPr>
                      <p:nvPr/>
                    </p:nvCxnSpPr>
                    <p:spPr>
                      <a:xfrm flipV="1">
                        <a:off x="4048887" y="-359212"/>
                        <a:ext cx="21819" cy="1883212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67" name="Группа 66"/>
                      <p:cNvGrpSpPr/>
                      <p:nvPr/>
                    </p:nvGrpSpPr>
                    <p:grpSpPr>
                      <a:xfrm>
                        <a:off x="457200" y="-304802"/>
                        <a:ext cx="5398212" cy="3814467"/>
                        <a:chOff x="457200" y="-304802"/>
                        <a:chExt cx="5398212" cy="3814467"/>
                      </a:xfrm>
                    </p:grpSpPr>
                    <p:sp>
                      <p:nvSpPr>
                        <p:cNvPr id="5" name="Прямоугольник 4"/>
                        <p:cNvSpPr/>
                        <p:nvPr/>
                      </p:nvSpPr>
                      <p:spPr>
                        <a:xfrm rot="3892785">
                          <a:off x="4433603" y="1334933"/>
                          <a:ext cx="182367" cy="149536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2">
                              <a:lumMod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cxnSp>
                      <p:nvCxnSpPr>
                        <p:cNvPr id="6" name="Прямая соединительная линия 5"/>
                        <p:cNvCxnSpPr>
                          <a:endCxn id="4" idx="0"/>
                        </p:cNvCxnSpPr>
                        <p:nvPr/>
                      </p:nvCxnSpPr>
                      <p:spPr>
                        <a:xfrm flipH="1" flipV="1">
                          <a:off x="4048887" y="1524000"/>
                          <a:ext cx="21820" cy="1524000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FF0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8" name="Прямоугольник 7"/>
                        <p:cNvSpPr/>
                        <p:nvPr/>
                      </p:nvSpPr>
                      <p:spPr>
                        <a:xfrm rot="3003359">
                          <a:off x="3247849" y="887202"/>
                          <a:ext cx="224384" cy="206797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2">
                              <a:lumMod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9" name="TextBox 8"/>
                        <p:cNvSpPr txBox="1"/>
                        <p:nvPr/>
                      </p:nvSpPr>
                      <p:spPr>
                        <a:xfrm>
                          <a:off x="457200" y="2895600"/>
                          <a:ext cx="369012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ru-RU" sz="2400" b="1" i="1" dirty="0" smtClean="0">
                              <a:latin typeface="Courier New" pitchFamily="49" charset="0"/>
                              <a:cs typeface="Courier New" pitchFamily="49" charset="0"/>
                            </a:rPr>
                            <a:t>А</a:t>
                          </a:r>
                          <a:endParaRPr lang="ru-RU" sz="2400" b="1" i="1" dirty="0">
                            <a:latin typeface="Courier New" pitchFamily="49" charset="0"/>
                            <a:cs typeface="Courier New" pitchFamily="49" charset="0"/>
                          </a:endParaRPr>
                        </a:p>
                      </p:txBody>
                    </p:sp>
                    <p:sp>
                      <p:nvSpPr>
                        <p:cNvPr id="10" name="TextBox 9"/>
                        <p:cNvSpPr txBox="1"/>
                        <p:nvPr/>
                      </p:nvSpPr>
                      <p:spPr>
                        <a:xfrm>
                          <a:off x="5486400" y="3048000"/>
                          <a:ext cx="369012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ru-RU" sz="2400" b="1" i="1" dirty="0" smtClean="0">
                              <a:latin typeface="Courier New" pitchFamily="49" charset="0"/>
                              <a:cs typeface="Courier New" pitchFamily="49" charset="0"/>
                            </a:rPr>
                            <a:t>С</a:t>
                          </a:r>
                          <a:endParaRPr lang="ru-RU" sz="2400" b="1" i="1" dirty="0">
                            <a:latin typeface="Courier New" pitchFamily="49" charset="0"/>
                            <a:cs typeface="Courier New" pitchFamily="49" charset="0"/>
                          </a:endParaRPr>
                        </a:p>
                      </p:txBody>
                    </p:sp>
                    <p:sp>
                      <p:nvSpPr>
                        <p:cNvPr id="12" name="TextBox 11"/>
                        <p:cNvSpPr txBox="1"/>
                        <p:nvPr/>
                      </p:nvSpPr>
                      <p:spPr>
                        <a:xfrm>
                          <a:off x="2895600" y="533400"/>
                          <a:ext cx="369012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ru-RU" sz="2400" b="1" i="1" dirty="0" smtClean="0">
                              <a:latin typeface="Courier New" pitchFamily="49" charset="0"/>
                              <a:cs typeface="Courier New" pitchFamily="49" charset="0"/>
                            </a:rPr>
                            <a:t>М</a:t>
                          </a:r>
                          <a:endParaRPr lang="ru-RU" sz="2400" b="1" i="1" dirty="0">
                            <a:latin typeface="Courier New" pitchFamily="49" charset="0"/>
                            <a:cs typeface="Courier New" pitchFamily="49" charset="0"/>
                          </a:endParaRPr>
                        </a:p>
                      </p:txBody>
                    </p:sp>
                    <p:sp>
                      <p:nvSpPr>
                        <p:cNvPr id="13" name="TextBox 12"/>
                        <p:cNvSpPr txBox="1"/>
                        <p:nvPr/>
                      </p:nvSpPr>
                      <p:spPr>
                        <a:xfrm>
                          <a:off x="4572000" y="838200"/>
                          <a:ext cx="369012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ru-RU" sz="2400" b="1" i="1" dirty="0" smtClean="0">
                              <a:latin typeface="Courier New" pitchFamily="49" charset="0"/>
                              <a:cs typeface="Courier New" pitchFamily="49" charset="0"/>
                            </a:rPr>
                            <a:t>Н</a:t>
                          </a:r>
                          <a:endParaRPr lang="ru-RU" sz="2400" b="1" i="1" dirty="0">
                            <a:latin typeface="Courier New" pitchFamily="49" charset="0"/>
                            <a:cs typeface="Courier New" pitchFamily="49" charset="0"/>
                          </a:endParaRPr>
                        </a:p>
                      </p:txBody>
                    </p:sp>
                    <p:cxnSp>
                      <p:nvCxnSpPr>
                        <p:cNvPr id="22" name="Прямая соединительная линия 21"/>
                        <p:cNvCxnSpPr>
                          <a:stCxn id="4" idx="0"/>
                        </p:cNvCxnSpPr>
                        <p:nvPr/>
                      </p:nvCxnSpPr>
                      <p:spPr>
                        <a:xfrm rot="5400000" flipH="1" flipV="1">
                          <a:off x="4539043" y="348044"/>
                          <a:ext cx="685800" cy="1666113"/>
                        </a:xfrm>
                        <a:prstGeom prst="line">
                          <a:avLst/>
                        </a:prstGeom>
                        <a:ln>
                          <a:prstDash val="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4" name="Прямая соединительная линия 23"/>
                        <p:cNvCxnSpPr/>
                        <p:nvPr/>
                      </p:nvCxnSpPr>
                      <p:spPr>
                        <a:xfrm rot="16200000" flipV="1">
                          <a:off x="2748342" y="299658"/>
                          <a:ext cx="1295402" cy="1153286"/>
                        </a:xfrm>
                        <a:prstGeom prst="line">
                          <a:avLst/>
                        </a:prstGeom>
                        <a:ln>
                          <a:prstDash val="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9" name="Прямая соединительная линия 28"/>
                        <p:cNvCxnSpPr>
                          <a:stCxn id="4" idx="4"/>
                        </p:cNvCxnSpPr>
                        <p:nvPr/>
                      </p:nvCxnSpPr>
                      <p:spPr>
                        <a:xfrm rot="5400000" flipH="1">
                          <a:off x="4114800" y="1752600"/>
                          <a:ext cx="1752600" cy="838200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FF0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0" name="Прямая соединительная линия 29"/>
                        <p:cNvCxnSpPr/>
                        <p:nvPr/>
                      </p:nvCxnSpPr>
                      <p:spPr>
                        <a:xfrm flipV="1">
                          <a:off x="838200" y="838200"/>
                          <a:ext cx="2514600" cy="2209802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FF0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" name="Прямая соединительная линия 41"/>
                        <p:cNvCxnSpPr>
                          <a:stCxn id="5" idx="0"/>
                        </p:cNvCxnSpPr>
                        <p:nvPr/>
                      </p:nvCxnSpPr>
                      <p:spPr>
                        <a:xfrm flipH="1" flipV="1">
                          <a:off x="3810000" y="-304802"/>
                          <a:ext cx="782483" cy="1682763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00"/>
                          </a:solidFill>
                          <a:prstDash val="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" name="Прямая соединительная линия 43"/>
                        <p:cNvCxnSpPr/>
                        <p:nvPr/>
                      </p:nvCxnSpPr>
                      <p:spPr>
                        <a:xfrm flipV="1">
                          <a:off x="3276600" y="-152402"/>
                          <a:ext cx="1219200" cy="105699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00"/>
                          </a:solidFill>
                          <a:prstDash val="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65" name="TextBox 64"/>
                        <p:cNvSpPr txBox="1"/>
                        <p:nvPr/>
                      </p:nvSpPr>
                      <p:spPr>
                        <a:xfrm>
                          <a:off x="3886200" y="3048000"/>
                          <a:ext cx="369012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ru-RU" sz="2400" b="1" i="1" dirty="0" smtClean="0">
                              <a:latin typeface="Courier New" pitchFamily="49" charset="0"/>
                              <a:cs typeface="Courier New" pitchFamily="49" charset="0"/>
                            </a:rPr>
                            <a:t>К</a:t>
                          </a:r>
                          <a:endParaRPr lang="ru-RU" sz="2400" b="1" i="1" dirty="0">
                            <a:latin typeface="Courier New" pitchFamily="49" charset="0"/>
                            <a:cs typeface="Courier New" pitchFamily="49" charset="0"/>
                          </a:endParaRPr>
                        </a:p>
                      </p:txBody>
                    </p:sp>
                    <p:sp>
                      <p:nvSpPr>
                        <p:cNvPr id="66" name="TextBox 65"/>
                        <p:cNvSpPr txBox="1"/>
                        <p:nvPr/>
                      </p:nvSpPr>
                      <p:spPr>
                        <a:xfrm>
                          <a:off x="3657600" y="0"/>
                          <a:ext cx="369012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ru-RU" sz="2400" b="1" i="1" dirty="0" smtClean="0">
                              <a:latin typeface="Courier New" pitchFamily="49" charset="0"/>
                              <a:cs typeface="Courier New" pitchFamily="49" charset="0"/>
                            </a:rPr>
                            <a:t>О</a:t>
                          </a:r>
                          <a:endParaRPr lang="ru-RU" sz="2400" b="1" i="1" dirty="0">
                            <a:latin typeface="Courier New" pitchFamily="49" charset="0"/>
                            <a:cs typeface="Courier New" pitchFamily="49" charset="0"/>
                          </a:endParaRPr>
                        </a:p>
                      </p:txBody>
                    </p:sp>
                  </p:grpSp>
                </p:grpSp>
              </p:grpSp>
            </p:grpSp>
            <p:sp>
              <p:nvSpPr>
                <p:cNvPr id="71" name="TextBox 70"/>
                <p:cNvSpPr txBox="1"/>
                <p:nvPr/>
              </p:nvSpPr>
              <p:spPr>
                <a:xfrm>
                  <a:off x="3733800" y="631390"/>
                  <a:ext cx="369012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00" b="1" dirty="0" smtClean="0"/>
                    <a:t> </a:t>
                  </a:r>
                  <a:r>
                    <a:rPr lang="ru-RU" sz="4800" b="1" dirty="0" smtClean="0"/>
                    <a:t>.</a:t>
                  </a:r>
                  <a:endParaRPr lang="ru-RU" sz="4800" b="1" dirty="0"/>
                </a:p>
              </p:txBody>
            </p:sp>
          </p:grpSp>
          <p:grpSp>
            <p:nvGrpSpPr>
              <p:cNvPr id="84" name="Группа 83"/>
              <p:cNvGrpSpPr/>
              <p:nvPr/>
            </p:nvGrpSpPr>
            <p:grpSpPr>
              <a:xfrm>
                <a:off x="912304" y="3926367"/>
                <a:ext cx="4572000" cy="403225"/>
                <a:chOff x="1140904" y="3697767"/>
                <a:chExt cx="4572000" cy="403225"/>
              </a:xfrm>
            </p:grpSpPr>
            <p:graphicFrame>
              <p:nvGraphicFramePr>
                <p:cNvPr id="78" name="Объект 77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xmlns="" val="1844518621"/>
                    </p:ext>
                  </p:extLst>
                </p:nvPr>
              </p:nvGraphicFramePr>
              <p:xfrm>
                <a:off x="1140904" y="3700942"/>
                <a:ext cx="1320800" cy="400050"/>
              </p:xfrm>
              <a:graphic>
                <a:graphicData uri="http://schemas.openxmlformats.org/presentationml/2006/ole">
                  <p:oleObj spid="_x0000_s3414" name="Формула" r:id="rId4" imgW="660113" imgH="177723" progId="Equation.3">
                    <p:embed/>
                  </p:oleObj>
                </a:graphicData>
              </a:graphic>
            </p:graphicFrame>
            <p:graphicFrame>
              <p:nvGraphicFramePr>
                <p:cNvPr id="79" name="Object 3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xmlns="" val="2100284910"/>
                    </p:ext>
                  </p:extLst>
                </p:nvPr>
              </p:nvGraphicFramePr>
              <p:xfrm>
                <a:off x="2741104" y="3697767"/>
                <a:ext cx="1371601" cy="399600"/>
              </p:xfrm>
              <a:graphic>
                <a:graphicData uri="http://schemas.openxmlformats.org/presentationml/2006/ole">
                  <p:oleObj spid="_x0000_s3415" name="Формула" r:id="rId5" imgW="685502" imgH="177723" progId="Equation.3">
                    <p:embed/>
                  </p:oleObj>
                </a:graphicData>
              </a:graphic>
            </p:graphicFrame>
            <p:graphicFrame>
              <p:nvGraphicFramePr>
                <p:cNvPr id="80" name="Object 4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xmlns="" val="1489697222"/>
                    </p:ext>
                  </p:extLst>
                </p:nvPr>
              </p:nvGraphicFramePr>
              <p:xfrm>
                <a:off x="4417504" y="3697767"/>
                <a:ext cx="1295400" cy="400050"/>
              </p:xfrm>
              <a:graphic>
                <a:graphicData uri="http://schemas.openxmlformats.org/presentationml/2006/ole">
                  <p:oleObj spid="_x0000_s3416" name="Формула" r:id="rId6" imgW="647419" imgH="177723" progId="Equation.3">
                    <p:embed/>
                  </p:oleObj>
                </a:graphicData>
              </a:graphic>
            </p:graphicFrame>
          </p:grpSp>
          <p:sp>
            <p:nvSpPr>
              <p:cNvPr id="81" name="Прямоугольник 80"/>
              <p:cNvSpPr/>
              <p:nvPr/>
            </p:nvSpPr>
            <p:spPr>
              <a:xfrm>
                <a:off x="291759" y="4351932"/>
                <a:ext cx="8320321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b="1" i="1" dirty="0" smtClean="0">
                    <a:solidFill>
                      <a:schemeClr val="tx2">
                        <a:lumMod val="50000"/>
                      </a:schemeClr>
                    </a:solidFill>
                    <a:latin typeface="Courier New" pitchFamily="49" charset="0"/>
                    <a:cs typeface="Courier New" pitchFamily="49" charset="0"/>
                  </a:rPr>
                  <a:t> </a:t>
                </a:r>
                <a:r>
                  <a:rPr lang="ru-RU" sz="2400" b="1" i="1" dirty="0" smtClean="0">
                    <a:solidFill>
                      <a:schemeClr val="tx2">
                        <a:lumMod val="50000"/>
                      </a:schemeClr>
                    </a:solidFill>
                    <a:latin typeface="Courier New" pitchFamily="49" charset="0"/>
                    <a:cs typeface="Courier New" pitchFamily="49" charset="0"/>
                  </a:rPr>
                  <a:t>НС; АМ и ВК –высоты треугольника АВС.</a:t>
                </a:r>
              </a:p>
              <a:p>
                <a:r>
                  <a:rPr lang="ru-RU" sz="2400" b="1" i="1" dirty="0" smtClean="0">
                    <a:solidFill>
                      <a:schemeClr val="tx2">
                        <a:lumMod val="50000"/>
                      </a:schemeClr>
                    </a:solidFill>
                    <a:latin typeface="Courier New" pitchFamily="49" charset="0"/>
                    <a:cs typeface="Courier New" pitchFamily="49" charset="0"/>
                  </a:rPr>
                  <a:t>(</a:t>
                </a:r>
                <a:r>
                  <a:rPr lang="ru-RU" sz="2400" b="1" i="1" baseline="30000" dirty="0" smtClean="0">
                    <a:solidFill>
                      <a:schemeClr val="tx2">
                        <a:lumMod val="50000"/>
                      </a:schemeClr>
                    </a:solidFill>
                    <a:latin typeface="Courier New" pitchFamily="49" charset="0"/>
                    <a:cs typeface="Courier New" pitchFamily="49" charset="0"/>
                  </a:rPr>
                  <a:t>.</a:t>
                </a:r>
                <a:r>
                  <a:rPr lang="ru-RU" sz="2400" b="1" i="1" dirty="0" smtClean="0">
                    <a:solidFill>
                      <a:schemeClr val="tx2">
                        <a:lumMod val="50000"/>
                      </a:schemeClr>
                    </a:solidFill>
                    <a:latin typeface="Courier New" pitchFamily="49" charset="0"/>
                    <a:cs typeface="Courier New" pitchFamily="49" charset="0"/>
                  </a:rPr>
                  <a:t>)Н; М и К – основания высот.</a:t>
                </a:r>
              </a:p>
              <a:p>
                <a:r>
                  <a:rPr lang="ru-RU" sz="2400" b="1" i="1" dirty="0" smtClean="0">
                    <a:solidFill>
                      <a:schemeClr val="tx2">
                        <a:lumMod val="50000"/>
                      </a:schemeClr>
                    </a:solidFill>
                    <a:latin typeface="Courier New" pitchFamily="49" charset="0"/>
                    <a:cs typeface="Courier New" pitchFamily="49" charset="0"/>
                  </a:rPr>
                  <a:t>(</a:t>
                </a:r>
                <a:r>
                  <a:rPr lang="ru-RU" sz="2400" b="1" i="1" baseline="30000" dirty="0" smtClean="0">
                    <a:solidFill>
                      <a:schemeClr val="tx2">
                        <a:lumMod val="50000"/>
                      </a:schemeClr>
                    </a:solidFill>
                    <a:latin typeface="Courier New" pitchFamily="49" charset="0"/>
                    <a:cs typeface="Courier New" pitchFamily="49" charset="0"/>
                  </a:rPr>
                  <a:t>.</a:t>
                </a:r>
                <a:r>
                  <a:rPr lang="ru-RU" sz="2400" b="1" i="1" dirty="0" smtClean="0">
                    <a:solidFill>
                      <a:schemeClr val="tx2">
                        <a:lumMod val="50000"/>
                      </a:schemeClr>
                    </a:solidFill>
                    <a:latin typeface="Courier New" pitchFamily="49" charset="0"/>
                    <a:cs typeface="Courier New" pitchFamily="49" charset="0"/>
                  </a:rPr>
                  <a:t>)О – точка пересечения высот треугольника.  </a:t>
                </a:r>
              </a:p>
            </p:txBody>
          </p:sp>
          <p:grpSp>
            <p:nvGrpSpPr>
              <p:cNvPr id="85" name="Группа 84"/>
              <p:cNvGrpSpPr/>
              <p:nvPr/>
            </p:nvGrpSpPr>
            <p:grpSpPr>
              <a:xfrm>
                <a:off x="4851356" y="1371602"/>
                <a:ext cx="3505200" cy="1586757"/>
                <a:chOff x="4775156" y="914402"/>
                <a:chExt cx="3505200" cy="1586757"/>
              </a:xfrm>
            </p:grpSpPr>
            <p:sp>
              <p:nvSpPr>
                <p:cNvPr id="76" name="TextBox 75"/>
                <p:cNvSpPr txBox="1"/>
                <p:nvPr/>
              </p:nvSpPr>
              <p:spPr>
                <a:xfrm>
                  <a:off x="4775156" y="914402"/>
                  <a:ext cx="3505200" cy="14465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2400" b="1" i="1" dirty="0" smtClean="0">
                      <a:solidFill>
                        <a:schemeClr val="tx2">
                          <a:lumMod val="50000"/>
                        </a:schemeClr>
                      </a:solidFill>
                      <a:latin typeface="Courier New" pitchFamily="49" charset="0"/>
                      <a:cs typeface="Courier New" pitchFamily="49" charset="0"/>
                    </a:rPr>
                    <a:t>Треугольник АВС тупоугольный:</a:t>
                  </a:r>
                </a:p>
                <a:p>
                  <a:endParaRPr lang="ru-RU" sz="2000" b="1" i="1" dirty="0" smtClean="0">
                    <a:latin typeface="Courier New" pitchFamily="49" charset="0"/>
                    <a:cs typeface="Courier New" pitchFamily="49" charset="0"/>
                  </a:endParaRPr>
                </a:p>
                <a:p>
                  <a:endParaRPr lang="ru-RU" sz="2000" b="1" i="1" dirty="0" smtClean="0">
                    <a:latin typeface="Courier New" pitchFamily="49" charset="0"/>
                    <a:cs typeface="Courier New" pitchFamily="49" charset="0"/>
                  </a:endParaRPr>
                </a:p>
              </p:txBody>
            </p:sp>
            <p:graphicFrame>
              <p:nvGraphicFramePr>
                <p:cNvPr id="4101" name="Object 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xmlns="" val="2908021488"/>
                    </p:ext>
                  </p:extLst>
                </p:nvPr>
              </p:nvGraphicFramePr>
              <p:xfrm>
                <a:off x="5550612" y="1918444"/>
                <a:ext cx="1899778" cy="582715"/>
              </p:xfrm>
              <a:graphic>
                <a:graphicData uri="http://schemas.openxmlformats.org/presentationml/2006/ole">
                  <p:oleObj spid="_x0000_s3417" name="Формула" r:id="rId7" imgW="634725" imgH="203112" progId="Equation.3">
                    <p:embed/>
                  </p:oleObj>
                </a:graphicData>
              </a:graphic>
            </p:graphicFrame>
          </p:grpSp>
        </p:grpSp>
        <p:sp>
          <p:nvSpPr>
            <p:cNvPr id="38" name="TextBox 37"/>
            <p:cNvSpPr txBox="1"/>
            <p:nvPr/>
          </p:nvSpPr>
          <p:spPr>
            <a:xfrm>
              <a:off x="8534661" y="6175144"/>
              <a:ext cx="5533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i="1" dirty="0" smtClean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12</a:t>
              </a:r>
              <a:endParaRPr lang="ru-RU" sz="2400" b="1" i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grpSp>
          <p:nvGrpSpPr>
            <p:cNvPr id="41" name="Группа 40"/>
            <p:cNvGrpSpPr/>
            <p:nvPr/>
          </p:nvGrpSpPr>
          <p:grpSpPr>
            <a:xfrm>
              <a:off x="335686" y="58309"/>
              <a:ext cx="8740456" cy="1236980"/>
              <a:chOff x="-141810" y="86150"/>
              <a:chExt cx="8740456" cy="1236980"/>
            </a:xfrm>
          </p:grpSpPr>
          <p:sp>
            <p:nvSpPr>
              <p:cNvPr id="43" name="Прямоугольник 42"/>
              <p:cNvSpPr/>
              <p:nvPr/>
            </p:nvSpPr>
            <p:spPr>
              <a:xfrm>
                <a:off x="-141810" y="86150"/>
                <a:ext cx="7117654" cy="64633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3600" cap="none" spc="0" dirty="0" smtClean="0">
                    <a:ln w="3175" cap="sq" cmpd="sng">
                      <a:solidFill>
                        <a:srgbClr val="C00000"/>
                      </a:solidFill>
                      <a:prstDash val="solid"/>
                      <a:miter lim="800000"/>
                    </a:ln>
                    <a:solidFill>
                      <a:srgbClr val="C00000"/>
                    </a:solidFill>
                    <a:latin typeface="Courier New" pitchFamily="49" charset="0"/>
                    <a:cs typeface="Courier New" pitchFamily="49" charset="0"/>
                  </a:rPr>
                  <a:t>Пример построения высот  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6353" y="676799"/>
                <a:ext cx="7672293" cy="64633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3600" cap="none" spc="0" dirty="0" smtClean="0">
                    <a:ln w="3175" cap="sq" cmpd="sng">
                      <a:solidFill>
                        <a:srgbClr val="C00000"/>
                      </a:solidFill>
                      <a:prstDash val="solid"/>
                      <a:miter lim="800000"/>
                    </a:ln>
                    <a:solidFill>
                      <a:srgbClr val="C00000"/>
                    </a:solidFill>
                    <a:latin typeface="Courier New" pitchFamily="49" charset="0"/>
                    <a:cs typeface="Courier New" pitchFamily="49" charset="0"/>
                  </a:rPr>
                  <a:t>в тупоугольном треугольнике</a:t>
                </a:r>
              </a:p>
            </p:txBody>
          </p:sp>
        </p:grpSp>
      </p:grpSp>
      <p:grpSp>
        <p:nvGrpSpPr>
          <p:cNvPr id="19" name="Группа 18"/>
          <p:cNvGrpSpPr/>
          <p:nvPr/>
        </p:nvGrpSpPr>
        <p:grpSpPr>
          <a:xfrm>
            <a:off x="3491880" y="4221088"/>
            <a:ext cx="250986" cy="246296"/>
            <a:chOff x="3491880" y="4221088"/>
            <a:chExt cx="250986" cy="246296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>
              <a:off x="3503980" y="4221088"/>
              <a:ext cx="0" cy="246296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>
              <a:off x="3491880" y="4221088"/>
              <a:ext cx="250986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42731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91934" y="2625768"/>
            <a:ext cx="7921932" cy="1235280"/>
          </a:xfrm>
          <a:prstGeom prst="rect">
            <a:avLst/>
          </a:prstGeom>
          <a:noFill/>
          <a:ln w="38100" cmpd="thickThin">
            <a:solidFill>
              <a:srgbClr val="FF0000"/>
            </a:solidFill>
          </a:ln>
          <a:effectLst>
            <a:outerShdw blurRad="50800" dist="38100" dir="5400000" algn="t" rotWithShape="0">
              <a:srgbClr val="FF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76200" y="228600"/>
            <a:ext cx="9067800" cy="6408209"/>
            <a:chOff x="76200" y="228600"/>
            <a:chExt cx="9067800" cy="6408209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381000" y="228600"/>
              <a:ext cx="7543800" cy="2369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-</a:t>
              </a:r>
              <a:r>
                <a:rPr lang="ru-RU" sz="2400" b="1" i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Нет, -сказала </a:t>
              </a:r>
              <a:r>
                <a:rPr lang="ru-RU" sz="28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медиана</a:t>
              </a:r>
              <a:r>
                <a:rPr lang="ru-RU" sz="24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,- </a:t>
              </a:r>
              <a:r>
                <a:rPr lang="ru-RU" sz="2400" b="1" i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/>
              </a:r>
              <a:br>
                <a:rPr lang="ru-RU" sz="2400" b="1" i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</a:br>
              <a:r>
                <a:rPr lang="ru-RU" sz="2400" b="1" i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Спорить я не перестану.</a:t>
              </a:r>
              <a:br>
                <a:rPr lang="ru-RU" sz="2400" b="1" i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</a:br>
              <a:r>
                <a:rPr lang="ru-RU" sz="2400" b="1" i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И на это есть причина:</a:t>
              </a:r>
              <a:br>
                <a:rPr lang="ru-RU" sz="2400" b="1" i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</a:br>
              <a:r>
                <a:rPr lang="ru-RU" sz="2400" b="1" i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Я треугольника вершину</a:t>
              </a:r>
              <a:br>
                <a:rPr lang="ru-RU" sz="2400" b="1" i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</a:br>
              <a:r>
                <a:rPr lang="ru-RU" sz="2400" b="1" i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Соединяю с серединой стороны</a:t>
              </a:r>
              <a:br>
                <a:rPr lang="ru-RU" sz="2400" b="1" i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</a:br>
              <a:r>
                <a:rPr lang="ru-RU" sz="2400" b="1" i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К тому же я делю всю площадь пополам!</a:t>
              </a:r>
              <a:endParaRPr lang="ru-RU" sz="2400" b="1" i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76200" y="2625768"/>
              <a:ext cx="9067800" cy="37240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i="1" dirty="0" smtClean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  </a:t>
              </a:r>
              <a:r>
                <a:rPr lang="ru-RU" sz="2800" b="1" i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Медианой</a:t>
              </a:r>
              <a:r>
                <a:rPr lang="ru-RU" sz="2400" b="1" i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  </a:t>
              </a:r>
              <a:r>
                <a:rPr lang="ru-RU" sz="2400" b="1" i="1" dirty="0" smtClean="0">
                  <a:solidFill>
                    <a:srgbClr val="14425D"/>
                  </a:solidFill>
                  <a:latin typeface="Courier New" pitchFamily="49" charset="0"/>
                  <a:cs typeface="Courier New" pitchFamily="49" charset="0"/>
                </a:rPr>
                <a:t>треугольника называют отрезок, </a:t>
              </a:r>
            </a:p>
            <a:p>
              <a:r>
                <a:rPr lang="ru-RU" sz="2400" b="1" i="1" dirty="0" smtClean="0">
                  <a:solidFill>
                    <a:srgbClr val="14425D"/>
                  </a:solidFill>
                  <a:latin typeface="Courier New" pitchFamily="49" charset="0"/>
                  <a:cs typeface="Courier New" pitchFamily="49" charset="0"/>
                </a:rPr>
                <a:t> соединяющий  вершину треугольника </a:t>
              </a:r>
            </a:p>
            <a:p>
              <a:r>
                <a:rPr lang="ru-RU" sz="2400" b="1" i="1" dirty="0" smtClean="0">
                  <a:solidFill>
                    <a:srgbClr val="14425D"/>
                  </a:solidFill>
                  <a:latin typeface="Courier New" pitchFamily="49" charset="0"/>
                  <a:cs typeface="Courier New" pitchFamily="49" charset="0"/>
                </a:rPr>
                <a:t> с серединой  противоположной стороны. </a:t>
              </a:r>
            </a:p>
            <a:p>
              <a:endParaRPr lang="ru-RU" sz="800" b="1" i="1" dirty="0" smtClean="0">
                <a:solidFill>
                  <a:srgbClr val="14425D"/>
                </a:solidFill>
                <a:latin typeface="Courier New" pitchFamily="49" charset="0"/>
                <a:cs typeface="Courier New" pitchFamily="49" charset="0"/>
              </a:endParaRPr>
            </a:p>
            <a:p>
              <a:r>
                <a:rPr lang="ru-RU" sz="800" b="1" i="1" dirty="0" smtClean="0">
                  <a:solidFill>
                    <a:srgbClr val="14425D"/>
                  </a:solidFill>
                  <a:latin typeface="Courier New" pitchFamily="49" charset="0"/>
                  <a:cs typeface="Courier New" pitchFamily="49" charset="0"/>
                </a:rPr>
                <a:t/>
              </a:r>
              <a:br>
                <a:rPr lang="ru-RU" sz="800" b="1" i="1" dirty="0" smtClean="0">
                  <a:solidFill>
                    <a:srgbClr val="14425D"/>
                  </a:solidFill>
                  <a:latin typeface="Courier New" pitchFamily="49" charset="0"/>
                  <a:cs typeface="Courier New" pitchFamily="49" charset="0"/>
                </a:rPr>
              </a:br>
              <a:r>
                <a:rPr lang="ru-RU" sz="800" b="1" i="1" dirty="0" smtClean="0">
                  <a:solidFill>
                    <a:srgbClr val="14425D"/>
                  </a:solidFill>
                  <a:latin typeface="Courier New" pitchFamily="49" charset="0"/>
                  <a:cs typeface="Courier New" pitchFamily="49" charset="0"/>
                </a:rPr>
                <a:t>    </a:t>
              </a:r>
              <a:r>
                <a:rPr lang="ru-RU" sz="2400" b="1" i="1" dirty="0" smtClean="0">
                  <a:solidFill>
                    <a:srgbClr val="14425D"/>
                  </a:solidFill>
                  <a:latin typeface="Courier New" pitchFamily="49" charset="0"/>
                  <a:cs typeface="Courier New" pitchFamily="49" charset="0"/>
                </a:rPr>
                <a:t>Для построения  медианы треугольника необходимо </a:t>
              </a:r>
            </a:p>
            <a:p>
              <a:r>
                <a:rPr lang="ru-RU" sz="2400" b="1" i="1" dirty="0" smtClean="0">
                  <a:solidFill>
                    <a:srgbClr val="14425D"/>
                  </a:solidFill>
                  <a:latin typeface="Courier New" pitchFamily="49" charset="0"/>
                  <a:cs typeface="Courier New" pitchFamily="49" charset="0"/>
                </a:rPr>
                <a:t>выполнить следующие построения:</a:t>
              </a:r>
              <a:br>
                <a:rPr lang="ru-RU" sz="2400" b="1" i="1" dirty="0" smtClean="0">
                  <a:solidFill>
                    <a:srgbClr val="14425D"/>
                  </a:solidFill>
                  <a:latin typeface="Courier New" pitchFamily="49" charset="0"/>
                  <a:cs typeface="Courier New" pitchFamily="49" charset="0"/>
                </a:rPr>
              </a:br>
              <a:r>
                <a:rPr lang="ru-RU" sz="2400" b="1" i="1" dirty="0" smtClean="0">
                  <a:solidFill>
                    <a:srgbClr val="14425D"/>
                  </a:solidFill>
                  <a:latin typeface="Courier New" pitchFamily="49" charset="0"/>
                  <a:cs typeface="Courier New" pitchFamily="49" charset="0"/>
                </a:rPr>
                <a:t>1. Найти середину стороны;</a:t>
              </a:r>
              <a:br>
                <a:rPr lang="ru-RU" sz="2400" b="1" i="1" dirty="0" smtClean="0">
                  <a:solidFill>
                    <a:srgbClr val="14425D"/>
                  </a:solidFill>
                  <a:latin typeface="Courier New" pitchFamily="49" charset="0"/>
                  <a:cs typeface="Courier New" pitchFamily="49" charset="0"/>
                </a:rPr>
              </a:br>
              <a:r>
                <a:rPr lang="ru-RU" sz="2400" b="1" i="1" dirty="0" smtClean="0">
                  <a:solidFill>
                    <a:srgbClr val="14425D"/>
                  </a:solidFill>
                  <a:latin typeface="Courier New" pitchFamily="49" charset="0"/>
                  <a:cs typeface="Courier New" pitchFamily="49" charset="0"/>
                </a:rPr>
                <a:t>2. Соединить точку, являющуюся серединой стороны треугольника, с противоположной вершиной </a:t>
              </a:r>
            </a:p>
            <a:p>
              <a:r>
                <a:rPr lang="ru-RU" sz="2400" b="1" i="1" dirty="0" smtClean="0">
                  <a:solidFill>
                    <a:srgbClr val="14425D"/>
                  </a:solidFill>
                  <a:latin typeface="Courier New" pitchFamily="49" charset="0"/>
                  <a:cs typeface="Courier New" pitchFamily="49" charset="0"/>
                </a:rPr>
                <a:t>треугольника – полученный отрезок - </a:t>
              </a:r>
              <a:r>
                <a:rPr lang="ru-RU" sz="2400" b="1" i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медиана.</a:t>
              </a:r>
              <a:endParaRPr lang="ru-RU" sz="2400" b="1" i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pic>
          <p:nvPicPr>
            <p:cNvPr id="6146" name="Picture 2" descr="D:\Документы Оля\Работа 1\Школа Клипарт\sc002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048500" y="476672"/>
              <a:ext cx="1409700" cy="1137829"/>
            </a:xfrm>
            <a:prstGeom prst="rect">
              <a:avLst/>
            </a:prstGeom>
            <a:noFill/>
            <a:effectLst>
              <a:softEdge rad="63500"/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8534661" y="6175144"/>
              <a:ext cx="5533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i="1" dirty="0" smtClean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13</a:t>
              </a:r>
              <a:endParaRPr lang="ru-RU" sz="2400" b="1" i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pic>
          <p:nvPicPr>
            <p:cNvPr id="13" name="Picture 4" descr="H:\Работа 1\Школа Клипарт\000001701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207" y="3267801"/>
              <a:ext cx="441347" cy="441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74899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0" y="25568"/>
            <a:ext cx="9088018" cy="6832432"/>
            <a:chOff x="0" y="25568"/>
            <a:chExt cx="9088018" cy="6832432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762000" y="25568"/>
              <a:ext cx="357020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000" dirty="0" smtClean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Построение 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438400" y="558968"/>
              <a:ext cx="264687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000" dirty="0" smtClean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медианы </a:t>
              </a:r>
              <a:endParaRPr lang="ru-RU" sz="400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3733800" y="1066800"/>
              <a:ext cx="387798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000" dirty="0" smtClean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треугольника</a:t>
              </a:r>
              <a:endParaRPr lang="ru-RU" sz="400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04800" y="1981200"/>
              <a:ext cx="7391400" cy="19595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buAutoNum type="arabicParenR"/>
              </a:pPr>
              <a:r>
                <a:rPr lang="ru-RU" sz="20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Разделим сторону </a:t>
              </a:r>
              <a:r>
                <a:rPr lang="en-US" sz="20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MN </a:t>
              </a:r>
              <a:r>
                <a:rPr lang="ru-RU" sz="20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треугольника </a:t>
              </a:r>
              <a:r>
                <a:rPr lang="en-US" sz="20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AMN</a:t>
              </a:r>
              <a:r>
                <a:rPr lang="ru-RU" sz="20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на два равных отрезка. (</a:t>
              </a:r>
              <a:r>
                <a:rPr lang="ru-RU" sz="3200" b="1" i="1" baseline="20000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.</a:t>
              </a:r>
              <a:r>
                <a:rPr lang="ru-RU" sz="20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)Р – середина стороны </a:t>
              </a:r>
              <a:r>
                <a:rPr lang="en-US" sz="20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MN.</a:t>
              </a:r>
              <a:r>
                <a:rPr lang="ru-RU" sz="20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</a:p>
            <a:p>
              <a:pPr marL="457200" indent="-457200"/>
              <a:r>
                <a:rPr lang="ru-RU" sz="20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  МР</a:t>
              </a:r>
              <a:r>
                <a:rPr lang="en-US" sz="20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ru-RU" sz="20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=</a:t>
              </a:r>
              <a:r>
                <a:rPr lang="en-US" sz="20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NP.</a:t>
              </a:r>
              <a:endParaRPr lang="ru-RU" sz="2000" b="1" i="1" dirty="0" smtClean="0">
                <a:solidFill>
                  <a:schemeClr val="tx2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endParaRPr>
            </a:p>
            <a:p>
              <a:pPr marL="457200" indent="-457200"/>
              <a:r>
                <a:rPr lang="ru-RU" sz="20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2) Проведем отрезок АР, </a:t>
              </a:r>
            </a:p>
            <a:p>
              <a:pPr marL="457200" indent="-457200"/>
              <a:r>
                <a:rPr lang="ru-RU" sz="20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  который и будет являться</a:t>
              </a:r>
            </a:p>
            <a:p>
              <a:pPr marL="457200" indent="-457200"/>
              <a:r>
                <a:rPr lang="ru-RU" sz="20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  медианой треугольника </a:t>
              </a:r>
              <a:r>
                <a:rPr lang="en-US" sz="20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AMN.</a:t>
              </a:r>
              <a:r>
                <a:rPr lang="ru-RU" sz="20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 </a:t>
              </a:r>
              <a:endParaRPr lang="ru-RU" sz="2000" b="1" i="1" dirty="0">
                <a:solidFill>
                  <a:schemeClr val="tx2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pic>
          <p:nvPicPr>
            <p:cNvPr id="1026" name="Picture 2" descr="D:\Документы Оля\Работа 1\Школа Клипарт\pencils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5141668"/>
              <a:ext cx="1115616" cy="1716332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grpSp>
          <p:nvGrpSpPr>
            <p:cNvPr id="20" name="Группа 19"/>
            <p:cNvGrpSpPr/>
            <p:nvPr/>
          </p:nvGrpSpPr>
          <p:grpSpPr>
            <a:xfrm>
              <a:off x="2514600" y="2819400"/>
              <a:ext cx="4864812" cy="3662065"/>
              <a:chOff x="3352800" y="3505200"/>
              <a:chExt cx="4864812" cy="3662065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6400800" y="3505200"/>
                <a:ext cx="3690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i="1" dirty="0" smtClean="0">
                    <a:latin typeface="Courier New" pitchFamily="49" charset="0"/>
                    <a:cs typeface="Courier New" pitchFamily="49" charset="0"/>
                  </a:rPr>
                  <a:t>M</a:t>
                </a:r>
                <a:endParaRPr lang="ru-RU" sz="2400" b="1" i="1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162800" y="5105400"/>
                <a:ext cx="3690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i="1" dirty="0" smtClean="0">
                    <a:latin typeface="Courier New" pitchFamily="49" charset="0"/>
                    <a:cs typeface="Courier New" pitchFamily="49" charset="0"/>
                  </a:rPr>
                  <a:t>P</a:t>
                </a:r>
                <a:endParaRPr lang="ru-RU" sz="2400" b="1" i="1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grpSp>
            <p:nvGrpSpPr>
              <p:cNvPr id="19" name="Группа 18"/>
              <p:cNvGrpSpPr/>
              <p:nvPr/>
            </p:nvGrpSpPr>
            <p:grpSpPr>
              <a:xfrm>
                <a:off x="3352800" y="3886200"/>
                <a:ext cx="4864812" cy="3281065"/>
                <a:chOff x="1752600" y="3429000"/>
                <a:chExt cx="4864812" cy="3281065"/>
              </a:xfrm>
            </p:grpSpPr>
            <p:sp>
              <p:nvSpPr>
                <p:cNvPr id="7" name="Равнобедренный треугольник 6"/>
                <p:cNvSpPr/>
                <p:nvPr/>
              </p:nvSpPr>
              <p:spPr>
                <a:xfrm>
                  <a:off x="2133600" y="3429000"/>
                  <a:ext cx="4038600" cy="3048000"/>
                </a:xfrm>
                <a:prstGeom prst="triangle">
                  <a:avLst>
                    <a:gd name="adj" fmla="val 69641"/>
                  </a:avLst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1752600" y="6248400"/>
                  <a:ext cx="36901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400" b="1" i="1" dirty="0" smtClean="0">
                      <a:latin typeface="Courier New" pitchFamily="49" charset="0"/>
                      <a:cs typeface="Courier New" pitchFamily="49" charset="0"/>
                    </a:rPr>
                    <a:t>А</a:t>
                  </a:r>
                  <a:endParaRPr lang="ru-RU" sz="2400" b="1" i="1" dirty="0">
                    <a:latin typeface="Courier New" pitchFamily="49" charset="0"/>
                    <a:cs typeface="Courier New" pitchFamily="49" charset="0"/>
                  </a:endParaRPr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6248400" y="6172200"/>
                  <a:ext cx="36901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i="1" dirty="0" smtClean="0">
                      <a:latin typeface="Courier New" pitchFamily="49" charset="0"/>
                      <a:cs typeface="Courier New" pitchFamily="49" charset="0"/>
                    </a:rPr>
                    <a:t>N</a:t>
                  </a:r>
                  <a:endParaRPr lang="ru-RU" sz="2400" b="1" i="1" dirty="0">
                    <a:latin typeface="Courier New" pitchFamily="49" charset="0"/>
                    <a:cs typeface="Courier New" pitchFamily="49" charset="0"/>
                  </a:endParaRPr>
                </a:p>
              </p:txBody>
            </p:sp>
            <p:cxnSp>
              <p:nvCxnSpPr>
                <p:cNvPr id="14" name="Прямая соединительная линия 13"/>
                <p:cNvCxnSpPr>
                  <a:stCxn id="7" idx="2"/>
                  <a:endCxn id="7" idx="5"/>
                </p:cNvCxnSpPr>
                <p:nvPr/>
              </p:nvCxnSpPr>
              <p:spPr>
                <a:xfrm rot="5400000" flipH="1" flipV="1">
                  <a:off x="3084380" y="4002219"/>
                  <a:ext cx="1524000" cy="3425561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я соединительная линия 14"/>
                <p:cNvCxnSpPr/>
                <p:nvPr/>
              </p:nvCxnSpPr>
              <p:spPr>
                <a:xfrm rot="5400000">
                  <a:off x="5067300" y="4000500"/>
                  <a:ext cx="228600" cy="152400"/>
                </a:xfrm>
                <a:prstGeom prst="line">
                  <a:avLst/>
                </a:prstGeom>
                <a:ln w="2857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я соединительная линия 15"/>
                <p:cNvCxnSpPr/>
                <p:nvPr/>
              </p:nvCxnSpPr>
              <p:spPr>
                <a:xfrm rot="5400000">
                  <a:off x="5067300" y="3924300"/>
                  <a:ext cx="228600" cy="152400"/>
                </a:xfrm>
                <a:prstGeom prst="line">
                  <a:avLst/>
                </a:prstGeom>
                <a:ln w="2857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Прямая соединительная линия 16"/>
                <p:cNvCxnSpPr/>
                <p:nvPr/>
              </p:nvCxnSpPr>
              <p:spPr>
                <a:xfrm rot="5400000">
                  <a:off x="5753100" y="5600700"/>
                  <a:ext cx="228600" cy="152400"/>
                </a:xfrm>
                <a:prstGeom prst="line">
                  <a:avLst/>
                </a:prstGeom>
                <a:ln w="2857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Прямая соединительная линия 17"/>
                <p:cNvCxnSpPr/>
                <p:nvPr/>
              </p:nvCxnSpPr>
              <p:spPr>
                <a:xfrm rot="5400000">
                  <a:off x="5676900" y="5600700"/>
                  <a:ext cx="228600" cy="152400"/>
                </a:xfrm>
                <a:prstGeom prst="line">
                  <a:avLst/>
                </a:prstGeom>
                <a:ln w="2857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2" name="TextBox 21"/>
            <p:cNvSpPr txBox="1"/>
            <p:nvPr/>
          </p:nvSpPr>
          <p:spPr>
            <a:xfrm>
              <a:off x="8534661" y="6175144"/>
              <a:ext cx="5533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i="1" dirty="0" smtClean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14</a:t>
              </a:r>
              <a:endParaRPr lang="ru-RU" sz="2400" b="1" i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40622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04800" y="79045"/>
            <a:ext cx="8844716" cy="6631020"/>
            <a:chOff x="304800" y="79045"/>
            <a:chExt cx="8844716" cy="663102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304800" y="3200400"/>
              <a:ext cx="6236412" cy="3509665"/>
              <a:chOff x="1143000" y="2971800"/>
              <a:chExt cx="6236412" cy="3509665"/>
            </a:xfrm>
          </p:grpSpPr>
          <p:grpSp>
            <p:nvGrpSpPr>
              <p:cNvPr id="4" name="Группа 36"/>
              <p:cNvGrpSpPr/>
              <p:nvPr/>
            </p:nvGrpSpPr>
            <p:grpSpPr>
              <a:xfrm>
                <a:off x="1524000" y="3200400"/>
                <a:ext cx="5562600" cy="2895600"/>
                <a:chOff x="1524000" y="3200400"/>
                <a:chExt cx="5562600" cy="2895600"/>
              </a:xfrm>
            </p:grpSpPr>
            <p:sp>
              <p:nvSpPr>
                <p:cNvPr id="12" name="Равнобедренный треугольник 11"/>
                <p:cNvSpPr/>
                <p:nvPr/>
              </p:nvSpPr>
              <p:spPr>
                <a:xfrm>
                  <a:off x="1524000" y="3200400"/>
                  <a:ext cx="5562600" cy="2819400"/>
                </a:xfrm>
                <a:prstGeom prst="triangle">
                  <a:avLst>
                    <a:gd name="adj" fmla="val 34826"/>
                  </a:avLst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cxnSp>
              <p:nvCxnSpPr>
                <p:cNvPr id="13" name="Прямая соединительная линия 12"/>
                <p:cNvCxnSpPr>
                  <a:stCxn id="12" idx="2"/>
                  <a:endCxn id="12" idx="5"/>
                </p:cNvCxnSpPr>
                <p:nvPr/>
              </p:nvCxnSpPr>
              <p:spPr>
                <a:xfrm rot="5400000" flipH="1" flipV="1">
                  <a:off x="2694108" y="3439992"/>
                  <a:ext cx="1409700" cy="3749916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я соединительная линия 13"/>
                <p:cNvCxnSpPr>
                  <a:stCxn id="12" idx="1"/>
                  <a:endCxn id="12" idx="4"/>
                </p:cNvCxnSpPr>
                <p:nvPr/>
              </p:nvCxnSpPr>
              <p:spPr>
                <a:xfrm rot="10800000" flipH="1" flipV="1">
                  <a:off x="2492616" y="4610100"/>
                  <a:ext cx="4593984" cy="140970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я соединительная линия 14"/>
                <p:cNvCxnSpPr>
                  <a:endCxn id="12" idx="0"/>
                </p:cNvCxnSpPr>
                <p:nvPr/>
              </p:nvCxnSpPr>
              <p:spPr>
                <a:xfrm rot="16200000" flipV="1">
                  <a:off x="2492616" y="4169015"/>
                  <a:ext cx="2819400" cy="882169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я соединительная линия 15"/>
                <p:cNvCxnSpPr/>
                <p:nvPr/>
              </p:nvCxnSpPr>
              <p:spPr>
                <a:xfrm rot="5400000">
                  <a:off x="3163094" y="5980906"/>
                  <a:ext cx="228600" cy="1588"/>
                </a:xfrm>
                <a:prstGeom prst="line">
                  <a:avLst/>
                </a:prstGeom>
                <a:ln w="28575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Прямая соединительная линия 16"/>
                <p:cNvCxnSpPr/>
                <p:nvPr/>
              </p:nvCxnSpPr>
              <p:spPr>
                <a:xfrm rot="5400000">
                  <a:off x="5220494" y="5980906"/>
                  <a:ext cx="228600" cy="1588"/>
                </a:xfrm>
                <a:prstGeom prst="line">
                  <a:avLst/>
                </a:prstGeom>
                <a:ln w="28575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Прямая соединительная линия 17"/>
                <p:cNvCxnSpPr/>
                <p:nvPr/>
              </p:nvCxnSpPr>
              <p:spPr>
                <a:xfrm rot="5400000">
                  <a:off x="4533900" y="4152900"/>
                  <a:ext cx="228600" cy="152400"/>
                </a:xfrm>
                <a:prstGeom prst="line">
                  <a:avLst/>
                </a:prstGeom>
                <a:ln w="2857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Прямая соединительная линия 18"/>
                <p:cNvCxnSpPr/>
                <p:nvPr/>
              </p:nvCxnSpPr>
              <p:spPr>
                <a:xfrm rot="5400000">
                  <a:off x="4610100" y="4152900"/>
                  <a:ext cx="228600" cy="152400"/>
                </a:xfrm>
                <a:prstGeom prst="line">
                  <a:avLst/>
                </a:prstGeom>
                <a:ln w="2857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Прямая соединительная линия 19"/>
                <p:cNvCxnSpPr/>
                <p:nvPr/>
              </p:nvCxnSpPr>
              <p:spPr>
                <a:xfrm rot="5400000">
                  <a:off x="5753100" y="4991100"/>
                  <a:ext cx="228600" cy="152400"/>
                </a:xfrm>
                <a:prstGeom prst="line">
                  <a:avLst/>
                </a:prstGeom>
                <a:ln w="2857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Прямая соединительная линия 20"/>
                <p:cNvCxnSpPr/>
                <p:nvPr/>
              </p:nvCxnSpPr>
              <p:spPr>
                <a:xfrm rot="5400000">
                  <a:off x="5676900" y="4991100"/>
                  <a:ext cx="228600" cy="152400"/>
                </a:xfrm>
                <a:prstGeom prst="line">
                  <a:avLst/>
                </a:prstGeom>
                <a:ln w="2857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Прямая соединительная линия 21"/>
                <p:cNvCxnSpPr/>
                <p:nvPr/>
              </p:nvCxnSpPr>
              <p:spPr>
                <a:xfrm>
                  <a:off x="2058988" y="5029200"/>
                  <a:ext cx="227012" cy="152400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Прямая соединительная линия 22"/>
                <p:cNvCxnSpPr/>
                <p:nvPr/>
              </p:nvCxnSpPr>
              <p:spPr>
                <a:xfrm>
                  <a:off x="2819400" y="3810000"/>
                  <a:ext cx="227012" cy="152400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" name="TextBox 4"/>
              <p:cNvSpPr txBox="1"/>
              <p:nvPr/>
            </p:nvSpPr>
            <p:spPr>
              <a:xfrm>
                <a:off x="1143000" y="5562600"/>
                <a:ext cx="3690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b="1" i="1" dirty="0" smtClean="0">
                    <a:latin typeface="Courier New" pitchFamily="49" charset="0"/>
                    <a:cs typeface="Courier New" pitchFamily="49" charset="0"/>
                  </a:rPr>
                  <a:t>А</a:t>
                </a:r>
                <a:endParaRPr lang="ru-RU" sz="2400" b="1" i="1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3581400" y="2971800"/>
                <a:ext cx="3690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b="1" i="1" dirty="0" smtClean="0">
                    <a:latin typeface="Courier New" pitchFamily="49" charset="0"/>
                    <a:cs typeface="Courier New" pitchFamily="49" charset="0"/>
                  </a:rPr>
                  <a:t>В</a:t>
                </a:r>
                <a:endParaRPr lang="ru-RU" sz="2400" b="1" i="1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7010400" y="5638800"/>
                <a:ext cx="3690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b="1" i="1" dirty="0" smtClean="0">
                    <a:latin typeface="Courier New" pitchFamily="49" charset="0"/>
                    <a:cs typeface="Courier New" pitchFamily="49" charset="0"/>
                  </a:rPr>
                  <a:t>С</a:t>
                </a:r>
                <a:endParaRPr lang="ru-RU" sz="2400" b="1" i="1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33600" y="4191000"/>
                <a:ext cx="3690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b="1" i="1" dirty="0" smtClean="0">
                    <a:latin typeface="Courier New" pitchFamily="49" charset="0"/>
                    <a:cs typeface="Courier New" pitchFamily="49" charset="0"/>
                  </a:rPr>
                  <a:t>М</a:t>
                </a:r>
                <a:endParaRPr lang="ru-RU" sz="2400" b="1" i="1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181600" y="4114800"/>
                <a:ext cx="3690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b="1" i="1" dirty="0" smtClean="0">
                    <a:latin typeface="Courier New" pitchFamily="49" charset="0"/>
                    <a:cs typeface="Courier New" pitchFamily="49" charset="0"/>
                  </a:rPr>
                  <a:t>Н</a:t>
                </a:r>
                <a:endParaRPr lang="ru-RU" sz="2400" b="1" i="1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191000" y="6019800"/>
                <a:ext cx="3690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b="1" i="1" dirty="0" smtClean="0">
                    <a:latin typeface="Courier New" pitchFamily="49" charset="0"/>
                    <a:cs typeface="Courier New" pitchFamily="49" charset="0"/>
                  </a:rPr>
                  <a:t>К</a:t>
                </a:r>
                <a:endParaRPr lang="ru-RU" sz="2400" b="1" i="1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733800" y="5105400"/>
                <a:ext cx="3690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b="1" i="1" dirty="0" smtClean="0">
                    <a:latin typeface="Courier New" pitchFamily="49" charset="0"/>
                    <a:cs typeface="Courier New" pitchFamily="49" charset="0"/>
                  </a:rPr>
                  <a:t>О</a:t>
                </a:r>
                <a:endParaRPr lang="ru-RU" sz="2400" b="1" i="1" dirty="0">
                  <a:latin typeface="Courier New" pitchFamily="49" charset="0"/>
                  <a:cs typeface="Courier New" pitchFamily="49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609600" y="1600200"/>
              <a:ext cx="3505200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2400" b="1" i="1" dirty="0" smtClean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Треугольник АВС:</a:t>
              </a:r>
            </a:p>
            <a:p>
              <a:endParaRPr lang="ru-RU" sz="2000" b="1" i="1" dirty="0" smtClean="0">
                <a:latin typeface="Courier New" pitchFamily="49" charset="0"/>
                <a:cs typeface="Courier New" pitchFamily="49" charset="0"/>
              </a:endParaRPr>
            </a:p>
            <a:p>
              <a:endParaRPr lang="ru-RU" sz="2000" b="1" i="1" dirty="0" smtClean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609600" y="2046576"/>
              <a:ext cx="73914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ВК; АН и СМ – медианы треугольника АВС.</a:t>
              </a:r>
            </a:p>
            <a:p>
              <a:r>
                <a:rPr lang="ru-RU" sz="24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(</a:t>
              </a:r>
              <a:r>
                <a:rPr lang="ru-RU" sz="2400" b="1" i="1" baseline="30000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.</a:t>
              </a:r>
              <a:r>
                <a:rPr lang="ru-RU" sz="24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)О – точка пересечения медиан треугольника</a:t>
              </a:r>
              <a:r>
                <a:rPr lang="ru-RU" sz="20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. </a:t>
              </a: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742254" y="276761"/>
              <a:ext cx="6840334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3600" dirty="0" smtClean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Пример построения медиан</a:t>
              </a:r>
            </a:p>
            <a:p>
              <a:pPr algn="ctr"/>
              <a:r>
                <a:rPr lang="ru-RU" sz="3600" dirty="0" smtClean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в  треугольнике</a:t>
              </a:r>
              <a:endParaRPr lang="ru-RU" sz="360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3429000" y="3048000"/>
              <a:ext cx="40386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ВН=НС;  АМ=МВ;  АК=КС</a:t>
              </a:r>
              <a:endParaRPr lang="ru-RU" sz="2000" b="1" i="1" dirty="0" smtClean="0">
                <a:solidFill>
                  <a:schemeClr val="tx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pic>
          <p:nvPicPr>
            <p:cNvPr id="21505" name="Picture 1" descr="D:\Документы Оля\Работа 1\Клипарт\books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881825" y="79045"/>
              <a:ext cx="1267691" cy="2598373"/>
            </a:xfrm>
            <a:prstGeom prst="rect">
              <a:avLst/>
            </a:prstGeom>
            <a:noFill/>
            <a:effectLst>
              <a:softEdge rad="63500"/>
            </a:effectLst>
          </p:spPr>
        </p:pic>
        <p:sp>
          <p:nvSpPr>
            <p:cNvPr id="32" name="TextBox 31"/>
            <p:cNvSpPr txBox="1"/>
            <p:nvPr/>
          </p:nvSpPr>
          <p:spPr>
            <a:xfrm>
              <a:off x="8534661" y="6175144"/>
              <a:ext cx="5533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i="1" dirty="0" smtClean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15</a:t>
              </a:r>
              <a:endParaRPr lang="ru-RU" sz="2400" b="1" i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3030620" y="4733835"/>
            <a:ext cx="349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ru-RU" sz="48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207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4800" y="0"/>
            <a:ext cx="640080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   </a:t>
            </a:r>
            <a:r>
              <a:rPr lang="ru-RU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В спор  вступила </a:t>
            </a:r>
            <a:r>
              <a:rPr lang="ru-RU" sz="2000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биссектриса:</a:t>
            </a:r>
            <a:r>
              <a:rPr lang="ru-RU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- Спорить не имеет смысла!</a:t>
            </a:r>
            <a:br>
              <a:rPr lang="ru-RU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Если трое соберёмся, </a:t>
            </a:r>
          </a:p>
          <a:p>
            <a:r>
              <a:rPr lang="ru-RU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в точке мы пересечемся.</a:t>
            </a:r>
            <a:br>
              <a:rPr lang="ru-RU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Это  точка не простая.</a:t>
            </a:r>
            <a:br>
              <a:rPr lang="ru-RU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Середина золотая;</a:t>
            </a:r>
            <a:br>
              <a:rPr lang="ru-RU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Если циркулем владеешь,</a:t>
            </a:r>
            <a:br>
              <a:rPr lang="ru-RU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Окружность ты вписать сумеешь!</a:t>
            </a:r>
          </a:p>
          <a:p>
            <a:r>
              <a:rPr lang="ru-RU" sz="2000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Значит, всех  я вас главнее!      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</a:br>
            <a:endParaRPr lang="ru-RU" sz="2400" b="1" i="1" dirty="0">
              <a:solidFill>
                <a:schemeClr val="tx2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228600" y="2686507"/>
            <a:ext cx="8001000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/>
            <a:r>
              <a:rPr lang="ru-RU" sz="2000" b="1" i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    </a:t>
            </a:r>
            <a:r>
              <a:rPr lang="ru-RU" sz="2000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Биссектрисой</a:t>
            </a:r>
            <a:r>
              <a:rPr lang="ru-RU" sz="2000" b="1" i="1" dirty="0" smtClean="0">
                <a:solidFill>
                  <a:srgbClr val="14425D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2000" b="1" i="1" dirty="0">
                <a:solidFill>
                  <a:srgbClr val="14425D"/>
                </a:solidFill>
                <a:latin typeface="Courier New" pitchFamily="49" charset="0"/>
                <a:cs typeface="Courier New" pitchFamily="49" charset="0"/>
              </a:rPr>
              <a:t>треугольника называется  </a:t>
            </a:r>
            <a:r>
              <a:rPr lang="ru-RU" sz="2000" b="1" i="1" dirty="0" smtClean="0">
                <a:solidFill>
                  <a:srgbClr val="14425D"/>
                </a:solidFill>
                <a:latin typeface="Courier New" pitchFamily="49" charset="0"/>
                <a:cs typeface="Courier New" pitchFamily="49" charset="0"/>
              </a:rPr>
              <a:t>отрезок биссектрисы </a:t>
            </a:r>
            <a:r>
              <a:rPr lang="ru-RU" sz="2000" b="1" i="1" dirty="0">
                <a:solidFill>
                  <a:srgbClr val="14425D"/>
                </a:solidFill>
                <a:latin typeface="Courier New" pitchFamily="49" charset="0"/>
                <a:cs typeface="Courier New" pitchFamily="49" charset="0"/>
              </a:rPr>
              <a:t>угла, делящий угол при </a:t>
            </a:r>
            <a:endParaRPr lang="ru-RU" sz="2000" b="1" i="1" dirty="0" smtClean="0">
              <a:solidFill>
                <a:srgbClr val="14425D"/>
              </a:solidFill>
              <a:latin typeface="Courier New" pitchFamily="49" charset="0"/>
              <a:cs typeface="Courier New" pitchFamily="49" charset="0"/>
            </a:endParaRPr>
          </a:p>
          <a:p>
            <a:pPr marL="533400" indent="-533400"/>
            <a:r>
              <a:rPr lang="ru-RU" sz="2000" b="1" i="1" dirty="0">
                <a:solidFill>
                  <a:srgbClr val="14425D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2000" b="1" i="1" dirty="0" smtClean="0">
                <a:solidFill>
                  <a:srgbClr val="14425D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ru-RU" sz="1100" b="1" i="1" dirty="0" smtClean="0">
                <a:solidFill>
                  <a:srgbClr val="14425D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2000" b="1" i="1" dirty="0" smtClean="0">
                <a:solidFill>
                  <a:srgbClr val="14425D"/>
                </a:solidFill>
                <a:latin typeface="Courier New" pitchFamily="49" charset="0"/>
                <a:cs typeface="Courier New" pitchFamily="49" charset="0"/>
              </a:rPr>
              <a:t>вершине  </a:t>
            </a:r>
            <a:r>
              <a:rPr lang="ru-RU" sz="2000" b="1" i="1" dirty="0">
                <a:solidFill>
                  <a:srgbClr val="14425D"/>
                </a:solidFill>
                <a:latin typeface="Courier New" pitchFamily="49" charset="0"/>
                <a:cs typeface="Courier New" pitchFamily="49" charset="0"/>
              </a:rPr>
              <a:t>на два равных угла.</a:t>
            </a:r>
            <a:br>
              <a:rPr lang="ru-RU" sz="2000" b="1" i="1" dirty="0">
                <a:solidFill>
                  <a:srgbClr val="14425D"/>
                </a:solidFill>
                <a:latin typeface="Courier New" pitchFamily="49" charset="0"/>
                <a:cs typeface="Courier New" pitchFamily="49" charset="0"/>
              </a:rPr>
            </a:br>
            <a:endParaRPr lang="ru-RU" sz="900" b="1" dirty="0" smtClean="0">
              <a:solidFill>
                <a:srgbClr val="14425D"/>
              </a:solidFill>
              <a:latin typeface="Courier New" pitchFamily="49" charset="0"/>
              <a:cs typeface="Courier New" pitchFamily="49" charset="0"/>
            </a:endParaRPr>
          </a:p>
          <a:p>
            <a:pPr marL="533400" indent="-533400" eaLnBrk="1" hangingPunct="1"/>
            <a:r>
              <a:rPr lang="ru-RU" sz="700" b="1" i="1" dirty="0">
                <a:solidFill>
                  <a:srgbClr val="14425D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700" b="1" i="1" dirty="0" smtClean="0">
                <a:solidFill>
                  <a:srgbClr val="14425D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ru-RU" sz="800" b="1" i="1" dirty="0" smtClean="0">
                <a:solidFill>
                  <a:srgbClr val="14425D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sz="800" b="1" i="1" dirty="0" smtClean="0">
                <a:solidFill>
                  <a:srgbClr val="14425D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b="1" i="1" dirty="0" smtClean="0">
                <a:solidFill>
                  <a:srgbClr val="14425D"/>
                </a:solidFill>
                <a:latin typeface="Courier New" pitchFamily="49" charset="0"/>
                <a:cs typeface="Courier New" pitchFamily="49" charset="0"/>
              </a:rPr>
              <a:t>Для построения  биссектрисы  треугольника необходимо выполнить следующие построения:</a:t>
            </a:r>
            <a:br>
              <a:rPr lang="ru-RU" b="1" i="1" dirty="0" smtClean="0">
                <a:solidFill>
                  <a:srgbClr val="14425D"/>
                </a:solidFill>
                <a:latin typeface="Courier New" pitchFamily="49" charset="0"/>
                <a:cs typeface="Courier New" pitchFamily="49" charset="0"/>
              </a:rPr>
            </a:br>
            <a:endParaRPr lang="ru-RU" sz="800" b="1" i="1" dirty="0" smtClean="0">
              <a:solidFill>
                <a:srgbClr val="14425D"/>
              </a:solidFill>
              <a:latin typeface="Courier New" pitchFamily="49" charset="0"/>
              <a:cs typeface="Courier New" pitchFamily="49" charset="0"/>
            </a:endParaRPr>
          </a:p>
          <a:p>
            <a:pPr marL="533400" indent="-533400" eaLnBrk="1" hangingPunct="1"/>
            <a:r>
              <a:rPr lang="ru-RU" b="1" i="1" dirty="0" smtClean="0">
                <a:solidFill>
                  <a:srgbClr val="14425D"/>
                </a:solidFill>
                <a:latin typeface="Courier New" pitchFamily="49" charset="0"/>
                <a:cs typeface="Courier New" pitchFamily="49" charset="0"/>
              </a:rPr>
              <a:t>    1) Построить  биссектрису  какого-либо угла треугольника  </a:t>
            </a:r>
            <a:r>
              <a:rPr lang="ru-RU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(Биссектриса угла – это луч, выходящий из вершины угла  и делящий его на две равных угла).</a:t>
            </a:r>
          </a:p>
          <a:p>
            <a:pPr marL="533400" indent="-533400" eaLnBrk="1" hangingPunct="1"/>
            <a:r>
              <a:rPr lang="ru-RU" b="1" i="1" dirty="0" smtClean="0">
                <a:solidFill>
                  <a:srgbClr val="14425D"/>
                </a:solidFill>
                <a:latin typeface="Courier New" pitchFamily="49" charset="0"/>
                <a:cs typeface="Courier New" pitchFamily="49" charset="0"/>
              </a:rPr>
              <a:t>    2) Найти точку пересечения биссектрисы угла с противоположной стороной треугольника.</a:t>
            </a:r>
          </a:p>
          <a:p>
            <a:pPr marL="533400" indent="-533400" eaLnBrk="1" hangingPunct="1"/>
            <a:r>
              <a:rPr lang="ru-RU" b="1" i="1" dirty="0" smtClean="0">
                <a:solidFill>
                  <a:srgbClr val="14425D"/>
                </a:solidFill>
                <a:latin typeface="Courier New" pitchFamily="49" charset="0"/>
                <a:cs typeface="Courier New" pitchFamily="49" charset="0"/>
              </a:rPr>
              <a:t>    3) Соединить вершину треугольника с точкой пересечения на противоположной стороне отрезком – это и будет </a:t>
            </a:r>
            <a:r>
              <a:rPr lang="ru-RU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биссектриса. </a:t>
            </a:r>
          </a:p>
        </p:txBody>
      </p:sp>
      <p:pic>
        <p:nvPicPr>
          <p:cNvPr id="7170" name="Picture 2" descr="D:\Документы Оля\Работа 1\Школа Клипарт\mainpi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689175" y="304800"/>
            <a:ext cx="2133600" cy="177165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4824" y="2686507"/>
            <a:ext cx="7681152" cy="1109337"/>
          </a:xfrm>
          <a:prstGeom prst="rect">
            <a:avLst/>
          </a:prstGeom>
          <a:noFill/>
          <a:ln w="38100" cmpd="thickThin">
            <a:solidFill>
              <a:srgbClr val="FF0000"/>
            </a:solidFill>
          </a:ln>
          <a:effectLst>
            <a:outerShdw blurRad="50800" dist="38100" dir="5400000" algn="t" rotWithShape="0">
              <a:srgbClr val="FF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534661" y="6175144"/>
            <a:ext cx="553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16</a:t>
            </a:r>
            <a:endParaRPr lang="ru-RU" sz="2400" b="1" i="1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1" name="Picture 4" descr="H:\Работа 1\Школа Клипарт\00000170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4157" y="3077766"/>
            <a:ext cx="691443" cy="69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7528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225680"/>
            <a:ext cx="9088018" cy="7114999"/>
            <a:chOff x="0" y="225680"/>
            <a:chExt cx="9088018" cy="7114999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369167" y="225680"/>
              <a:ext cx="6563015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3600" dirty="0" smtClean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Построение биссектрисы </a:t>
              </a:r>
            </a:p>
            <a:p>
              <a:pPr algn="ctr"/>
              <a:r>
                <a:rPr lang="ru-RU" sz="3600" dirty="0" smtClean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треугольника</a:t>
              </a:r>
              <a:endParaRPr lang="ru-RU" sz="3600" dirty="0">
                <a:ln>
                  <a:solidFill>
                    <a:srgbClr val="00B050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14300" y="1632972"/>
              <a:ext cx="739140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buAutoNum type="arabicParenR"/>
              </a:pPr>
              <a:r>
                <a:rPr lang="ru-RU" sz="24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Из вершины A данного треугольника, как из центра, описываем циркулем дугу произвольного радиуса r. </a:t>
              </a:r>
            </a:p>
            <a:p>
              <a:pPr marL="457200" indent="-457200"/>
              <a:r>
                <a:rPr lang="ru-RU" sz="24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 Пусть B и С – точки пересечения этой  дуги со сторонами </a:t>
              </a:r>
            </a:p>
            <a:p>
              <a:pPr marL="457200" indent="-457200"/>
              <a:r>
                <a:rPr lang="ru-RU" sz="24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 треугольника. </a:t>
              </a:r>
              <a:endParaRPr lang="ru-RU" sz="2400" b="1" i="1" dirty="0">
                <a:solidFill>
                  <a:schemeClr val="tx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grpSp>
          <p:nvGrpSpPr>
            <p:cNvPr id="30" name="Группа 29"/>
            <p:cNvGrpSpPr/>
            <p:nvPr/>
          </p:nvGrpSpPr>
          <p:grpSpPr>
            <a:xfrm>
              <a:off x="1752600" y="3421117"/>
              <a:ext cx="4864812" cy="3919562"/>
              <a:chOff x="1752600" y="3421117"/>
              <a:chExt cx="4864812" cy="3919562"/>
            </a:xfrm>
          </p:grpSpPr>
          <p:grpSp>
            <p:nvGrpSpPr>
              <p:cNvPr id="24" name="Группа 23"/>
              <p:cNvGrpSpPr/>
              <p:nvPr/>
            </p:nvGrpSpPr>
            <p:grpSpPr>
              <a:xfrm>
                <a:off x="1752600" y="3421117"/>
                <a:ext cx="4864812" cy="3919562"/>
                <a:chOff x="1752600" y="3569052"/>
                <a:chExt cx="4864812" cy="3919562"/>
              </a:xfrm>
            </p:grpSpPr>
            <p:grpSp>
              <p:nvGrpSpPr>
                <p:cNvPr id="15" name="Группа 14"/>
                <p:cNvGrpSpPr/>
                <p:nvPr/>
              </p:nvGrpSpPr>
              <p:grpSpPr>
                <a:xfrm>
                  <a:off x="1752600" y="3569052"/>
                  <a:ext cx="4864812" cy="3288948"/>
                  <a:chOff x="1828800" y="3116317"/>
                  <a:chExt cx="4864812" cy="3288948"/>
                </a:xfrm>
              </p:grpSpPr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5224264" y="3116317"/>
                    <a:ext cx="36901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b="1" i="1" dirty="0" smtClean="0">
                        <a:latin typeface="Courier New" pitchFamily="49" charset="0"/>
                        <a:cs typeface="Courier New" pitchFamily="49" charset="0"/>
                      </a:rPr>
                      <a:t>M</a:t>
                    </a:r>
                    <a:endParaRPr lang="ru-RU" sz="2400" b="1" i="1" dirty="0">
                      <a:latin typeface="Courier New" pitchFamily="49" charset="0"/>
                      <a:cs typeface="Courier New" pitchFamily="49" charset="0"/>
                    </a:endParaRPr>
                  </a:p>
                </p:txBody>
              </p:sp>
              <p:sp>
                <p:nvSpPr>
                  <p:cNvPr id="17" name="Равнобедренный треугольник 16"/>
                  <p:cNvSpPr/>
                  <p:nvPr/>
                </p:nvSpPr>
                <p:spPr>
                  <a:xfrm>
                    <a:off x="2209800" y="3124200"/>
                    <a:ext cx="4038600" cy="3048000"/>
                  </a:xfrm>
                  <a:prstGeom prst="triangle">
                    <a:avLst>
                      <a:gd name="adj" fmla="val 69641"/>
                    </a:avLst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1828800" y="5943600"/>
                    <a:ext cx="36901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ru-RU" sz="2400" b="1" i="1" dirty="0" smtClean="0">
                        <a:latin typeface="Courier New" pitchFamily="49" charset="0"/>
                        <a:cs typeface="Courier New" pitchFamily="49" charset="0"/>
                      </a:rPr>
                      <a:t>А</a:t>
                    </a:r>
                    <a:endParaRPr lang="ru-RU" sz="2400" b="1" i="1" dirty="0">
                      <a:latin typeface="Courier New" pitchFamily="49" charset="0"/>
                      <a:cs typeface="Courier New" pitchFamily="49" charset="0"/>
                    </a:endParaRPr>
                  </a:p>
                </p:txBody>
              </p:sp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6324600" y="5867400"/>
                    <a:ext cx="36901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b="1" i="1" dirty="0" smtClean="0">
                        <a:latin typeface="Courier New" pitchFamily="49" charset="0"/>
                        <a:cs typeface="Courier New" pitchFamily="49" charset="0"/>
                      </a:rPr>
                      <a:t>N</a:t>
                    </a:r>
                    <a:endParaRPr lang="ru-RU" sz="2400" b="1" i="1" dirty="0">
                      <a:latin typeface="Courier New" pitchFamily="49" charset="0"/>
                      <a:cs typeface="Courier New" pitchFamily="49" charset="0"/>
                    </a:endParaRPr>
                  </a:p>
                </p:txBody>
              </p:sp>
            </p:grpSp>
            <p:grpSp>
              <p:nvGrpSpPr>
                <p:cNvPr id="20" name="Группа 19"/>
                <p:cNvGrpSpPr/>
                <p:nvPr/>
              </p:nvGrpSpPr>
              <p:grpSpPr>
                <a:xfrm>
                  <a:off x="1752600" y="4948535"/>
                  <a:ext cx="2532896" cy="2540079"/>
                  <a:chOff x="1341316" y="4796135"/>
                  <a:chExt cx="2532896" cy="2540079"/>
                </a:xfrm>
              </p:grpSpPr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2636716" y="4796135"/>
                    <a:ext cx="36901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b="1" i="1" dirty="0" smtClean="0">
                        <a:latin typeface="Courier New" pitchFamily="49" charset="0"/>
                        <a:cs typeface="Courier New" pitchFamily="49" charset="0"/>
                      </a:rPr>
                      <a:t>B</a:t>
                    </a:r>
                    <a:endParaRPr lang="ru-RU" sz="2400" b="1" i="1" dirty="0">
                      <a:latin typeface="Courier New" pitchFamily="49" charset="0"/>
                      <a:cs typeface="Courier New" pitchFamily="49" charset="0"/>
                    </a:endParaRPr>
                  </a:p>
                </p:txBody>
              </p: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3505200" y="6096000"/>
                    <a:ext cx="36901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ru-RU" sz="2400" b="1" i="1" dirty="0" smtClean="0">
                        <a:latin typeface="Courier New" pitchFamily="49" charset="0"/>
                        <a:cs typeface="Courier New" pitchFamily="49" charset="0"/>
                      </a:rPr>
                      <a:t>С</a:t>
                    </a:r>
                    <a:endParaRPr lang="ru-RU" sz="2400" b="1" i="1" dirty="0">
                      <a:latin typeface="Courier New" pitchFamily="49" charset="0"/>
                      <a:cs typeface="Courier New" pitchFamily="49" charset="0"/>
                    </a:endParaRPr>
                  </a:p>
                </p:txBody>
              </p:sp>
              <p:sp>
                <p:nvSpPr>
                  <p:cNvPr id="23" name="Дуга 22"/>
                  <p:cNvSpPr/>
                  <p:nvPr/>
                </p:nvSpPr>
                <p:spPr>
                  <a:xfrm rot="19484992">
                    <a:off x="1341316" y="5202614"/>
                    <a:ext cx="2236954" cy="2133600"/>
                  </a:xfrm>
                  <a:prstGeom prst="arc">
                    <a:avLst>
                      <a:gd name="adj1" fmla="val 18374565"/>
                      <a:gd name="adj2" fmla="val 3652451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cxnSp>
            <p:nvCxnSpPr>
              <p:cNvPr id="28" name="Прямая со стрелкой 27"/>
              <p:cNvCxnSpPr>
                <a:stCxn id="18" idx="3"/>
              </p:cNvCxnSpPr>
              <p:nvPr/>
            </p:nvCxnSpPr>
            <p:spPr>
              <a:xfrm flipV="1">
                <a:off x="2121612" y="5715000"/>
                <a:ext cx="1688388" cy="76423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2971800" y="5638800"/>
                <a:ext cx="3690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i="1" dirty="0" smtClean="0">
                    <a:latin typeface="Courier New" pitchFamily="49" charset="0"/>
                    <a:cs typeface="Courier New" pitchFamily="49" charset="0"/>
                  </a:rPr>
                  <a:t>r</a:t>
                </a:r>
                <a:endParaRPr lang="ru-RU" sz="2400" b="1" i="1" dirty="0">
                  <a:latin typeface="Courier New" pitchFamily="49" charset="0"/>
                  <a:cs typeface="Courier New" pitchFamily="49" charset="0"/>
                </a:endParaRPr>
              </a:p>
            </p:txBody>
          </p:sp>
        </p:grpSp>
        <p:pic>
          <p:nvPicPr>
            <p:cNvPr id="31" name="Picture 2" descr="D:\Документы Оля\Работа 1\Школа Клипарт\pencils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5262264"/>
              <a:ext cx="1037228" cy="1595735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2050" name="Picture 2" descr="D:\Документы Оля\Работа 1\Школа Клипарт\circle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20883855">
              <a:off x="6784999" y="3281667"/>
              <a:ext cx="2200625" cy="1761630"/>
            </a:xfrm>
            <a:prstGeom prst="rect">
              <a:avLst/>
            </a:prstGeom>
            <a:noFill/>
          </p:spPr>
        </p:pic>
        <p:sp>
          <p:nvSpPr>
            <p:cNvPr id="25" name="TextBox 24"/>
            <p:cNvSpPr txBox="1"/>
            <p:nvPr/>
          </p:nvSpPr>
          <p:spPr>
            <a:xfrm>
              <a:off x="8534661" y="6175144"/>
              <a:ext cx="5533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i="1" dirty="0" smtClean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17</a:t>
              </a:r>
              <a:endParaRPr lang="ru-RU" sz="2400" b="1" i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67260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657600" y="5029200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latin typeface="Courier New" pitchFamily="49" charset="0"/>
                <a:cs typeface="Courier New" pitchFamily="49" charset="0"/>
              </a:rPr>
              <a:t>D</a:t>
            </a:r>
            <a:endParaRPr lang="ru-RU" sz="2400" b="1" i="1" dirty="0">
              <a:latin typeface="Courier New" pitchFamily="49" charset="0"/>
              <a:cs typeface="Courier New" pitchFamily="49" charset="0"/>
            </a:endParaRPr>
          </a:p>
        </p:txBody>
      </p:sp>
      <p:grpSp>
        <p:nvGrpSpPr>
          <p:cNvPr id="48" name="Группа 47"/>
          <p:cNvGrpSpPr/>
          <p:nvPr/>
        </p:nvGrpSpPr>
        <p:grpSpPr>
          <a:xfrm>
            <a:off x="1341316" y="4876800"/>
            <a:ext cx="2532896" cy="2459414"/>
            <a:chOff x="1341316" y="4876800"/>
            <a:chExt cx="2532896" cy="2459414"/>
          </a:xfrm>
        </p:grpSpPr>
        <p:sp>
          <p:nvSpPr>
            <p:cNvPr id="31" name="TextBox 30"/>
            <p:cNvSpPr txBox="1"/>
            <p:nvPr/>
          </p:nvSpPr>
          <p:spPr>
            <a:xfrm>
              <a:off x="2743200" y="4876800"/>
              <a:ext cx="369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 smtClean="0">
                  <a:latin typeface="Courier New" pitchFamily="49" charset="0"/>
                  <a:cs typeface="Courier New" pitchFamily="49" charset="0"/>
                </a:rPr>
                <a:t>B</a:t>
              </a:r>
              <a:endParaRPr lang="ru-RU" sz="2400" b="1" i="1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505200" y="6096000"/>
              <a:ext cx="369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i="1" dirty="0" smtClean="0">
                  <a:latin typeface="Courier New" pitchFamily="49" charset="0"/>
                  <a:cs typeface="Courier New" pitchFamily="49" charset="0"/>
                </a:rPr>
                <a:t>С</a:t>
              </a:r>
              <a:endParaRPr lang="ru-RU" sz="2400" b="1" i="1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9" name="Дуга 18"/>
            <p:cNvSpPr/>
            <p:nvPr/>
          </p:nvSpPr>
          <p:spPr>
            <a:xfrm rot="18917773">
              <a:off x="1341316" y="5202614"/>
              <a:ext cx="2236954" cy="2133600"/>
            </a:xfrm>
            <a:prstGeom prst="arc">
              <a:avLst>
                <a:gd name="adj1" fmla="val 18374565"/>
                <a:gd name="adj2" fmla="val 4221464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0" y="404664"/>
            <a:ext cx="9451281" cy="6453336"/>
            <a:chOff x="0" y="404664"/>
            <a:chExt cx="9451281" cy="6453336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195475" y="404664"/>
              <a:ext cx="7772400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2) Из точек В и С проведем дуги </a:t>
              </a:r>
            </a:p>
            <a:p>
              <a:r>
                <a:rPr lang="ru-RU" sz="28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одинакового радиуса </a:t>
              </a:r>
              <a:r>
                <a:rPr lang="en-US" sz="28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r</a:t>
              </a:r>
              <a:r>
                <a:rPr lang="ru-RU" sz="28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во внутренней области угла треугольника. Пусть точка D – точка их пересечения</a:t>
              </a:r>
              <a:r>
                <a:rPr lang="ru-RU" sz="2800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.</a:t>
              </a:r>
              <a:endParaRPr lang="ru-RU" sz="2800" i="1" dirty="0">
                <a:solidFill>
                  <a:schemeClr val="tx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grpSp>
          <p:nvGrpSpPr>
            <p:cNvPr id="44" name="Группа 43"/>
            <p:cNvGrpSpPr/>
            <p:nvPr/>
          </p:nvGrpSpPr>
          <p:grpSpPr>
            <a:xfrm>
              <a:off x="1828800" y="2667000"/>
              <a:ext cx="4864812" cy="3738265"/>
              <a:chOff x="1828800" y="2667000"/>
              <a:chExt cx="4864812" cy="373826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4724400" y="2667000"/>
                <a:ext cx="3690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i="1" dirty="0" smtClean="0">
                    <a:latin typeface="Courier New" pitchFamily="49" charset="0"/>
                    <a:cs typeface="Courier New" pitchFamily="49" charset="0"/>
                  </a:rPr>
                  <a:t>M</a:t>
                </a:r>
                <a:endParaRPr lang="ru-RU" sz="2400" b="1" i="1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20" name="Равнобедренный треугольник 19"/>
              <p:cNvSpPr/>
              <p:nvPr/>
            </p:nvSpPr>
            <p:spPr>
              <a:xfrm>
                <a:off x="2209800" y="3124200"/>
                <a:ext cx="4038600" cy="3048000"/>
              </a:xfrm>
              <a:prstGeom prst="triangle">
                <a:avLst>
                  <a:gd name="adj" fmla="val 69641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28800" y="5943600"/>
                <a:ext cx="3690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b="1" i="1" dirty="0" smtClean="0">
                    <a:latin typeface="Courier New" pitchFamily="49" charset="0"/>
                    <a:cs typeface="Courier New" pitchFamily="49" charset="0"/>
                  </a:rPr>
                  <a:t>А</a:t>
                </a:r>
                <a:endParaRPr lang="ru-RU" sz="2400" b="1" i="1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324600" y="5867400"/>
                <a:ext cx="3690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i="1" dirty="0" smtClean="0">
                    <a:latin typeface="Courier New" pitchFamily="49" charset="0"/>
                    <a:cs typeface="Courier New" pitchFamily="49" charset="0"/>
                  </a:rPr>
                  <a:t>N</a:t>
                </a:r>
                <a:endParaRPr lang="ru-RU" sz="2400" b="1" i="1" dirty="0">
                  <a:latin typeface="Courier New" pitchFamily="49" charset="0"/>
                  <a:cs typeface="Courier New" pitchFamily="49" charset="0"/>
                </a:endParaRPr>
              </a:p>
            </p:txBody>
          </p:sp>
        </p:grpSp>
        <p:pic>
          <p:nvPicPr>
            <p:cNvPr id="21" name="Picture 2" descr="D:\Документы Оля\Работа 1\Школа Клипарт\pencils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5260032"/>
              <a:ext cx="1038679" cy="1597968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22" name="Picture 2" descr="D:\Документы Оля\Работа 1\Школа Клипарт\circle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20883855">
              <a:off x="7250656" y="3767385"/>
              <a:ext cx="2200625" cy="1761630"/>
            </a:xfrm>
            <a:prstGeom prst="rect">
              <a:avLst/>
            </a:prstGeom>
            <a:noFill/>
          </p:spPr>
        </p:pic>
        <p:sp>
          <p:nvSpPr>
            <p:cNvPr id="23" name="TextBox 22"/>
            <p:cNvSpPr txBox="1"/>
            <p:nvPr/>
          </p:nvSpPr>
          <p:spPr>
            <a:xfrm>
              <a:off x="8534661" y="6175144"/>
              <a:ext cx="5533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i="1" dirty="0" smtClean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18</a:t>
              </a:r>
              <a:endParaRPr lang="ru-RU" sz="2400" b="1" i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</p:grpSp>
      <p:cxnSp>
        <p:nvCxnSpPr>
          <p:cNvPr id="4" name="Прямая со стрелкой 3"/>
          <p:cNvCxnSpPr/>
          <p:nvPr/>
        </p:nvCxnSpPr>
        <p:spPr>
          <a:xfrm>
            <a:off x="3013798" y="5294803"/>
            <a:ext cx="637266" cy="0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3536258" y="5589240"/>
            <a:ext cx="337954" cy="591388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Дуга 13"/>
          <p:cNvSpPr/>
          <p:nvPr/>
        </p:nvSpPr>
        <p:spPr>
          <a:xfrm rot="19812925">
            <a:off x="3121184" y="5518682"/>
            <a:ext cx="1091882" cy="1154637"/>
          </a:xfrm>
          <a:prstGeom prst="arc">
            <a:avLst>
              <a:gd name="adj1" fmla="val 16707024"/>
              <a:gd name="adj2" fmla="val 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Дуга 32"/>
          <p:cNvSpPr/>
          <p:nvPr/>
        </p:nvSpPr>
        <p:spPr>
          <a:xfrm rot="2107854">
            <a:off x="2572520" y="4913546"/>
            <a:ext cx="1091882" cy="1154637"/>
          </a:xfrm>
          <a:prstGeom prst="arc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3514818" y="4941168"/>
            <a:ext cx="349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8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12663" y="5718963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r</a:t>
            </a:r>
            <a:endParaRPr lang="ru-RU" sz="2400" b="1" i="1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83307" y="4921277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r</a:t>
            </a:r>
            <a:endParaRPr lang="ru-RU" sz="2400" b="1" i="1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452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450079"/>
            <a:ext cx="9739313" cy="6830948"/>
            <a:chOff x="0" y="450079"/>
            <a:chExt cx="9739313" cy="6830948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399139" y="450079"/>
              <a:ext cx="7341656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3) Проведем луч </a:t>
              </a:r>
              <a:r>
                <a:rPr lang="en-US" sz="24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AD</a:t>
              </a:r>
              <a:r>
                <a:rPr lang="ru-RU" sz="24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до пересечения с противоположной стороной треугольника.</a:t>
              </a:r>
              <a:endParaRPr lang="en-US" sz="2400" b="1" i="1" dirty="0" smtClean="0">
                <a:solidFill>
                  <a:schemeClr val="tx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endParaRPr>
            </a:p>
            <a:p>
              <a:r>
                <a:rPr lang="ru-RU" sz="24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Отметим на стороне </a:t>
              </a:r>
              <a:r>
                <a:rPr lang="en-US" sz="24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MN</a:t>
              </a:r>
              <a:r>
                <a:rPr lang="ru-RU" sz="24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точку К – точку пересечения луча </a:t>
              </a:r>
              <a:r>
                <a:rPr lang="en-US" sz="24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AD</a:t>
              </a:r>
              <a:r>
                <a:rPr lang="ru-RU" sz="24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со стороной </a:t>
              </a:r>
              <a:r>
                <a:rPr lang="en-US" sz="24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MN</a:t>
              </a:r>
              <a:r>
                <a:rPr lang="ru-RU" sz="24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</a:p>
            <a:p>
              <a:pPr algn="just"/>
              <a:r>
                <a:rPr lang="ru-RU" sz="24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Отрезок АК - биссектриса угла А </a:t>
              </a:r>
            </a:p>
            <a:p>
              <a:pPr algn="just"/>
              <a:r>
                <a:rPr lang="ru-RU" sz="24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треугольника </a:t>
              </a:r>
              <a:r>
                <a:rPr lang="en-US" sz="24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AMN</a:t>
              </a:r>
              <a:r>
                <a:rPr lang="ru-RU" sz="24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.</a:t>
              </a:r>
              <a:endParaRPr lang="ru-RU" sz="2400" b="1" i="1" dirty="0">
                <a:solidFill>
                  <a:schemeClr val="tx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pic>
          <p:nvPicPr>
            <p:cNvPr id="30" name="Picture 2" descr="D:\Документы Оля\Работа 1\Школа Клипарт\pencils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5220056"/>
              <a:ext cx="1064663" cy="1637943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31" name="TextBox 30"/>
            <p:cNvSpPr txBox="1"/>
            <p:nvPr/>
          </p:nvSpPr>
          <p:spPr>
            <a:xfrm>
              <a:off x="8534661" y="6175144"/>
              <a:ext cx="5533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i="1" dirty="0" smtClean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19</a:t>
              </a:r>
              <a:endParaRPr lang="ru-RU" sz="2400" b="1" i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1486983" y="2548592"/>
              <a:ext cx="5352296" cy="4732435"/>
              <a:chOff x="1486983" y="2548592"/>
              <a:chExt cx="5352296" cy="4732435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3839895" y="4819043"/>
                <a:ext cx="3690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i="1" dirty="0" smtClean="0">
                    <a:latin typeface="Courier New" pitchFamily="49" charset="0"/>
                    <a:cs typeface="Courier New" pitchFamily="49" charset="0"/>
                  </a:rPr>
                  <a:t>D</a:t>
                </a:r>
                <a:endParaRPr lang="ru-RU" sz="2400" b="1" i="1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grpSp>
            <p:nvGrpSpPr>
              <p:cNvPr id="5" name="Группа 4"/>
              <p:cNvGrpSpPr/>
              <p:nvPr/>
            </p:nvGrpSpPr>
            <p:grpSpPr>
              <a:xfrm>
                <a:off x="1486983" y="2548592"/>
                <a:ext cx="5352296" cy="4732435"/>
                <a:chOff x="1417516" y="1763684"/>
                <a:chExt cx="5352296" cy="4732435"/>
              </a:xfrm>
            </p:grpSpPr>
            <p:grpSp>
              <p:nvGrpSpPr>
                <p:cNvPr id="24" name="Группа 23"/>
                <p:cNvGrpSpPr/>
                <p:nvPr/>
              </p:nvGrpSpPr>
              <p:grpSpPr>
                <a:xfrm>
                  <a:off x="1417516" y="3973484"/>
                  <a:ext cx="2532896" cy="2459414"/>
                  <a:chOff x="1341316" y="4876800"/>
                  <a:chExt cx="2532896" cy="2459414"/>
                </a:xfrm>
              </p:grpSpPr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2743200" y="4876800"/>
                    <a:ext cx="36901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b="1" i="1" dirty="0" smtClean="0">
                        <a:latin typeface="Courier New" pitchFamily="49" charset="0"/>
                        <a:cs typeface="Courier New" pitchFamily="49" charset="0"/>
                      </a:rPr>
                      <a:t>B</a:t>
                    </a:r>
                    <a:endParaRPr lang="ru-RU" sz="2400" b="1" i="1" dirty="0">
                      <a:latin typeface="Courier New" pitchFamily="49" charset="0"/>
                      <a:cs typeface="Courier New" pitchFamily="49" charset="0"/>
                    </a:endParaRPr>
                  </a:p>
                </p:txBody>
              </p:sp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3505200" y="6096000"/>
                    <a:ext cx="36901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ru-RU" sz="2400" b="1" i="1" dirty="0" smtClean="0">
                        <a:latin typeface="Courier New" pitchFamily="49" charset="0"/>
                        <a:cs typeface="Courier New" pitchFamily="49" charset="0"/>
                      </a:rPr>
                      <a:t>С</a:t>
                    </a:r>
                    <a:endParaRPr lang="ru-RU" sz="2400" b="1" i="1" dirty="0">
                      <a:latin typeface="Courier New" pitchFamily="49" charset="0"/>
                      <a:cs typeface="Courier New" pitchFamily="49" charset="0"/>
                    </a:endParaRPr>
                  </a:p>
                </p:txBody>
              </p:sp>
              <p:sp>
                <p:nvSpPr>
                  <p:cNvPr id="27" name="Дуга 26"/>
                  <p:cNvSpPr/>
                  <p:nvPr/>
                </p:nvSpPr>
                <p:spPr>
                  <a:xfrm rot="18917773">
                    <a:off x="1341316" y="5202614"/>
                    <a:ext cx="2236954" cy="2133600"/>
                  </a:xfrm>
                  <a:prstGeom prst="arc">
                    <a:avLst>
                      <a:gd name="adj1" fmla="val 18374565"/>
                      <a:gd name="adj2" fmla="val 4221464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4" name="Группа 3"/>
                <p:cNvGrpSpPr/>
                <p:nvPr/>
              </p:nvGrpSpPr>
              <p:grpSpPr>
                <a:xfrm>
                  <a:off x="1620517" y="1763684"/>
                  <a:ext cx="5149295" cy="4732435"/>
                  <a:chOff x="1620517" y="1763684"/>
                  <a:chExt cx="5149295" cy="4732435"/>
                </a:xfrm>
              </p:grpSpPr>
              <p:grpSp>
                <p:nvGrpSpPr>
                  <p:cNvPr id="16" name="Группа 15"/>
                  <p:cNvGrpSpPr/>
                  <p:nvPr/>
                </p:nvGrpSpPr>
                <p:grpSpPr>
                  <a:xfrm>
                    <a:off x="1905000" y="1763684"/>
                    <a:ext cx="4864812" cy="3738265"/>
                    <a:chOff x="1828800" y="2667000"/>
                    <a:chExt cx="4864812" cy="3738265"/>
                  </a:xfrm>
                </p:grpSpPr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4724400" y="2667000"/>
                      <a:ext cx="369012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400" b="1" i="1" dirty="0" smtClean="0">
                          <a:latin typeface="Courier New" pitchFamily="49" charset="0"/>
                          <a:cs typeface="Courier New" pitchFamily="49" charset="0"/>
                        </a:rPr>
                        <a:t>M</a:t>
                      </a:r>
                      <a:endParaRPr lang="ru-RU" sz="2400" b="1" i="1" dirty="0">
                        <a:latin typeface="Courier New" pitchFamily="49" charset="0"/>
                        <a:cs typeface="Courier New" pitchFamily="49" charset="0"/>
                      </a:endParaRPr>
                    </a:p>
                  </p:txBody>
                </p:sp>
                <p:sp>
                  <p:nvSpPr>
                    <p:cNvPr id="18" name="Равнобедренный треугольник 17"/>
                    <p:cNvSpPr/>
                    <p:nvPr/>
                  </p:nvSpPr>
                  <p:spPr>
                    <a:xfrm>
                      <a:off x="2209800" y="3124200"/>
                      <a:ext cx="4038600" cy="3048000"/>
                    </a:xfrm>
                    <a:prstGeom prst="triangle">
                      <a:avLst>
                        <a:gd name="adj" fmla="val 69641"/>
                      </a:avLst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9" name="TextBox 18"/>
                    <p:cNvSpPr txBox="1"/>
                    <p:nvPr/>
                  </p:nvSpPr>
                  <p:spPr>
                    <a:xfrm>
                      <a:off x="1828800" y="5943600"/>
                      <a:ext cx="369012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ru-RU" sz="2400" b="1" i="1" dirty="0" smtClean="0">
                          <a:latin typeface="Courier New" pitchFamily="49" charset="0"/>
                          <a:cs typeface="Courier New" pitchFamily="49" charset="0"/>
                        </a:rPr>
                        <a:t>А</a:t>
                      </a:r>
                      <a:endParaRPr lang="ru-RU" sz="2400" b="1" i="1" dirty="0">
                        <a:latin typeface="Courier New" pitchFamily="49" charset="0"/>
                        <a:cs typeface="Courier New" pitchFamily="49" charset="0"/>
                      </a:endParaRPr>
                    </a:p>
                  </p:txBody>
                </p:sp>
                <p:sp>
                  <p:nvSpPr>
                    <p:cNvPr id="20" name="TextBox 19"/>
                    <p:cNvSpPr txBox="1"/>
                    <p:nvPr/>
                  </p:nvSpPr>
                  <p:spPr>
                    <a:xfrm>
                      <a:off x="6324600" y="5867400"/>
                      <a:ext cx="369012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400" b="1" i="1" dirty="0" smtClean="0">
                          <a:latin typeface="Courier New" pitchFamily="49" charset="0"/>
                          <a:cs typeface="Courier New" pitchFamily="49" charset="0"/>
                        </a:rPr>
                        <a:t>N</a:t>
                      </a:r>
                      <a:endParaRPr lang="ru-RU" sz="2400" b="1" i="1" dirty="0">
                        <a:latin typeface="Courier New" pitchFamily="49" charset="0"/>
                        <a:cs typeface="Courier New" pitchFamily="49" charset="0"/>
                      </a:endParaRPr>
                    </a:p>
                  </p:txBody>
                </p:sp>
              </p:grpSp>
              <p:sp>
                <p:nvSpPr>
                  <p:cNvPr id="22" name="Дуга 21"/>
                  <p:cNvSpPr/>
                  <p:nvPr/>
                </p:nvSpPr>
                <p:spPr>
                  <a:xfrm rot="17815900">
                    <a:off x="1939415" y="4310842"/>
                    <a:ext cx="2236954" cy="2133600"/>
                  </a:xfrm>
                  <a:prstGeom prst="arc">
                    <a:avLst>
                      <a:gd name="adj1" fmla="val 21323588"/>
                      <a:gd name="adj2" fmla="val 3180045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3" name="Дуга 22"/>
                  <p:cNvSpPr/>
                  <p:nvPr/>
                </p:nvSpPr>
                <p:spPr>
                  <a:xfrm rot="20648625">
                    <a:off x="1620517" y="3781287"/>
                    <a:ext cx="2236954" cy="2133600"/>
                  </a:xfrm>
                  <a:prstGeom prst="arc">
                    <a:avLst>
                      <a:gd name="adj1" fmla="val 19696153"/>
                      <a:gd name="adj2" fmla="val 2013826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cxnSp>
                <p:nvCxnSpPr>
                  <p:cNvPr id="28" name="Прямая соединительная линия 27"/>
                  <p:cNvCxnSpPr/>
                  <p:nvPr/>
                </p:nvCxnSpPr>
                <p:spPr>
                  <a:xfrm rot="5400000" flipH="1" flipV="1">
                    <a:off x="3238500" y="2781300"/>
                    <a:ext cx="1524000" cy="3429000"/>
                  </a:xfrm>
                  <a:prstGeom prst="line">
                    <a:avLst/>
                  </a:prstGeom>
                  <a:ln w="381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5715000" y="3429000"/>
                    <a:ext cx="36901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ru-RU" sz="2400" b="1" i="1" dirty="0" smtClean="0">
                        <a:latin typeface="Courier New" pitchFamily="49" charset="0"/>
                        <a:cs typeface="Courier New" pitchFamily="49" charset="0"/>
                      </a:rPr>
                      <a:t>К</a:t>
                    </a:r>
                    <a:endParaRPr lang="ru-RU" sz="2400" b="1" i="1" dirty="0">
                      <a:latin typeface="Courier New" pitchFamily="49" charset="0"/>
                      <a:cs typeface="Courier New" pitchFamily="49" charset="0"/>
                    </a:endParaRPr>
                  </a:p>
                </p:txBody>
              </p: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3670103" y="3988426"/>
                    <a:ext cx="349776" cy="8309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ru-RU" sz="4800" b="1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.</a:t>
                    </a:r>
                    <a:endParaRPr lang="ru-RU" sz="4800" b="1" dirty="0">
                      <a:solidFill>
                        <a:schemeClr val="tx2">
                          <a:lumMod val="50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</p:grpSp>
        </p:grpSp>
        <p:pic>
          <p:nvPicPr>
            <p:cNvPr id="33" name="Picture 2" descr="D:\Документы Оля\Работа 1\Школа Клипарт\circle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20883855">
              <a:off x="7538688" y="2129440"/>
              <a:ext cx="2200625" cy="176163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355168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33040"/>
            <a:ext cx="8903673" cy="6824960"/>
            <a:chOff x="0" y="33040"/>
            <a:chExt cx="8903673" cy="682496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303656" y="671408"/>
              <a:ext cx="739497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600" dirty="0" smtClean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Деление  отрезка  пополам </a:t>
              </a:r>
            </a:p>
          </p:txBody>
        </p:sp>
        <p:pic>
          <p:nvPicPr>
            <p:cNvPr id="4" name="Picture 2" descr="D:\Документы Оля\Работа 1\Школа Клипарт\pencils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5165132"/>
              <a:ext cx="1100364" cy="169286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5" name="Прямоугольник 4"/>
            <p:cNvSpPr/>
            <p:nvPr/>
          </p:nvSpPr>
          <p:spPr>
            <a:xfrm>
              <a:off x="271684" y="1298796"/>
              <a:ext cx="77724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1) Деление отрезка пополам при помощи линейки.</a:t>
              </a:r>
              <a:endParaRPr lang="ru-RU" sz="2400" b="1" i="1" dirty="0">
                <a:solidFill>
                  <a:schemeClr val="tx2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089550" y="2118145"/>
              <a:ext cx="7445111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а) Пусть дан отрезок МК. При помощи линейки замерим длину отрезка. МК=6 см. </a:t>
              </a:r>
            </a:p>
            <a:p>
              <a:r>
                <a:rPr lang="ru-RU" sz="24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б)Разделим длину отрезка на 2.</a:t>
              </a:r>
            </a:p>
            <a:p>
              <a:r>
                <a:rPr lang="ru-RU" sz="24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6см:2=3см. Середина отрезка будет отстоять от концов отрезка на 3 см. </a:t>
              </a:r>
            </a:p>
            <a:p>
              <a:r>
                <a:rPr lang="ru-RU" sz="24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в) Обозначим полученную точку – (</a:t>
              </a:r>
              <a:r>
                <a:rPr lang="ru-RU" sz="3600" b="1" i="1" baseline="20000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.</a:t>
              </a:r>
              <a:r>
                <a:rPr lang="ru-RU" sz="24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)</a:t>
              </a:r>
              <a:r>
                <a:rPr lang="ru-RU" sz="2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ru-RU" sz="24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Р. </a:t>
              </a:r>
            </a:p>
            <a:p>
              <a:r>
                <a:rPr lang="ru-RU" sz="24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МР = РК</a:t>
              </a:r>
            </a:p>
            <a:p>
              <a:r>
                <a:rPr lang="ru-RU" sz="24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(</a:t>
              </a:r>
              <a:r>
                <a:rPr lang="ru-RU" sz="3600" b="1" i="1" baseline="20000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.</a:t>
              </a:r>
              <a:r>
                <a:rPr lang="ru-RU" sz="24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)К – середина отрезка МК</a:t>
              </a:r>
              <a:endParaRPr lang="ru-RU" sz="2400" b="1" i="1" dirty="0">
                <a:solidFill>
                  <a:schemeClr val="tx2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grpSp>
          <p:nvGrpSpPr>
            <p:cNvPr id="23" name="Группа 22"/>
            <p:cNvGrpSpPr/>
            <p:nvPr/>
          </p:nvGrpSpPr>
          <p:grpSpPr>
            <a:xfrm>
              <a:off x="3635951" y="5405735"/>
              <a:ext cx="3569412" cy="1452265"/>
              <a:chOff x="1981200" y="4495800"/>
              <a:chExt cx="3569412" cy="1452265"/>
            </a:xfrm>
          </p:grpSpPr>
          <p:cxnSp>
            <p:nvCxnSpPr>
              <p:cNvPr id="17" name="Прямая соединительная линия 16"/>
              <p:cNvCxnSpPr/>
              <p:nvPr/>
            </p:nvCxnSpPr>
            <p:spPr>
              <a:xfrm flipV="1">
                <a:off x="3733800" y="4572000"/>
                <a:ext cx="1534457" cy="466101"/>
              </a:xfrm>
              <a:prstGeom prst="line">
                <a:avLst/>
              </a:prstGeom>
              <a:ln w="28575">
                <a:solidFill>
                  <a:schemeClr val="tx2">
                    <a:lumMod val="50000"/>
                  </a:schemeClr>
                </a:solidFill>
                <a:headEnd type="diamond" w="med" len="med"/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Группа 21"/>
              <p:cNvGrpSpPr/>
              <p:nvPr/>
            </p:nvGrpSpPr>
            <p:grpSpPr>
              <a:xfrm>
                <a:off x="1981200" y="4495800"/>
                <a:ext cx="3569412" cy="1452265"/>
                <a:chOff x="1981200" y="4495800"/>
                <a:chExt cx="3569412" cy="1452265"/>
              </a:xfrm>
            </p:grpSpPr>
            <p:sp>
              <p:nvSpPr>
                <p:cNvPr id="9" name="TextBox 8"/>
                <p:cNvSpPr txBox="1"/>
                <p:nvPr/>
              </p:nvSpPr>
              <p:spPr>
                <a:xfrm>
                  <a:off x="1981200" y="5486400"/>
                  <a:ext cx="36901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i="1" dirty="0" smtClean="0">
                      <a:latin typeface="Courier New" pitchFamily="49" charset="0"/>
                      <a:cs typeface="Courier New" pitchFamily="49" charset="0"/>
                    </a:rPr>
                    <a:t>M</a:t>
                  </a:r>
                  <a:endParaRPr lang="ru-RU" sz="2400" b="1" i="1" dirty="0">
                    <a:latin typeface="Courier New" pitchFamily="49" charset="0"/>
                    <a:cs typeface="Courier New" pitchFamily="49" charset="0"/>
                  </a:endParaRP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5181600" y="4495800"/>
                  <a:ext cx="36901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400" b="1" i="1" dirty="0" smtClean="0">
                      <a:latin typeface="Courier New" pitchFamily="49" charset="0"/>
                      <a:cs typeface="Courier New" pitchFamily="49" charset="0"/>
                    </a:rPr>
                    <a:t>К</a:t>
                  </a:r>
                  <a:endParaRPr lang="ru-RU" sz="2400" b="1" i="1" dirty="0">
                    <a:latin typeface="Courier New" pitchFamily="49" charset="0"/>
                    <a:cs typeface="Courier New" pitchFamily="49" charset="0"/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3733800" y="5029200"/>
                  <a:ext cx="36901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400" b="1" i="1" dirty="0" smtClean="0">
                      <a:latin typeface="Courier New" pitchFamily="49" charset="0"/>
                      <a:cs typeface="Courier New" pitchFamily="49" charset="0"/>
                    </a:rPr>
                    <a:t>Р</a:t>
                  </a:r>
                  <a:endParaRPr lang="ru-RU" sz="2400" b="1" i="1" dirty="0">
                    <a:latin typeface="Courier New" pitchFamily="49" charset="0"/>
                    <a:cs typeface="Courier New" pitchFamily="49" charset="0"/>
                  </a:endParaRPr>
                </a:p>
              </p:txBody>
            </p:sp>
            <p:cxnSp>
              <p:nvCxnSpPr>
                <p:cNvPr id="15" name="Прямая соединительная линия 14"/>
                <p:cNvCxnSpPr/>
                <p:nvPr/>
              </p:nvCxnSpPr>
              <p:spPr>
                <a:xfrm flipV="1">
                  <a:off x="2209800" y="5029200"/>
                  <a:ext cx="1534457" cy="466101"/>
                </a:xfrm>
                <a:prstGeom prst="line">
                  <a:avLst/>
                </a:prstGeom>
                <a:ln w="28575">
                  <a:solidFill>
                    <a:schemeClr val="tx2">
                      <a:lumMod val="50000"/>
                    </a:schemeClr>
                  </a:solidFill>
                  <a:headEnd type="diamond" w="med" len="med"/>
                  <a:tailEnd type="diamond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Прямая соединительная линия 17"/>
                <p:cNvCxnSpPr/>
                <p:nvPr/>
              </p:nvCxnSpPr>
              <p:spPr>
                <a:xfrm rot="5400000">
                  <a:off x="2933700" y="5219700"/>
                  <a:ext cx="228600" cy="152400"/>
                </a:xfrm>
                <a:prstGeom prst="line">
                  <a:avLst/>
                </a:prstGeom>
                <a:ln w="2857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Прямая соединительная линия 18"/>
                <p:cNvCxnSpPr/>
                <p:nvPr/>
              </p:nvCxnSpPr>
              <p:spPr>
                <a:xfrm rot="5400000">
                  <a:off x="2933700" y="5143500"/>
                  <a:ext cx="228600" cy="152400"/>
                </a:xfrm>
                <a:prstGeom prst="line">
                  <a:avLst/>
                </a:prstGeom>
                <a:ln w="2857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Прямая соединительная линия 19"/>
                <p:cNvCxnSpPr/>
                <p:nvPr/>
              </p:nvCxnSpPr>
              <p:spPr>
                <a:xfrm rot="5400000">
                  <a:off x="4457700" y="4762500"/>
                  <a:ext cx="228600" cy="152400"/>
                </a:xfrm>
                <a:prstGeom prst="line">
                  <a:avLst/>
                </a:prstGeom>
                <a:ln w="2857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Прямая соединительная линия 20"/>
                <p:cNvCxnSpPr/>
                <p:nvPr/>
              </p:nvCxnSpPr>
              <p:spPr>
                <a:xfrm rot="5400000">
                  <a:off x="4457700" y="4686300"/>
                  <a:ext cx="228600" cy="152400"/>
                </a:xfrm>
                <a:prstGeom prst="line">
                  <a:avLst/>
                </a:prstGeom>
                <a:ln w="2857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4" name="TextBox 23"/>
            <p:cNvSpPr txBox="1"/>
            <p:nvPr/>
          </p:nvSpPr>
          <p:spPr>
            <a:xfrm>
              <a:off x="8534661" y="6175144"/>
              <a:ext cx="369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i="1" dirty="0" smtClean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2</a:t>
              </a:r>
              <a:endParaRPr lang="ru-RU" sz="2400" b="1" i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786989" y="33040"/>
              <a:ext cx="3871573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cap="none" spc="0" dirty="0" smtClean="0">
                  <a:ln w="31550" cmpd="sng">
                    <a:solidFill>
                      <a:srgbClr val="C00000"/>
                    </a:solidFill>
                    <a:prstDash val="solid"/>
                  </a:ln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Повторение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67624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98436" y="5255"/>
            <a:ext cx="8889582" cy="6631554"/>
            <a:chOff x="198436" y="5255"/>
            <a:chExt cx="8889582" cy="6631554"/>
          </a:xfrm>
        </p:grpSpPr>
        <p:sp>
          <p:nvSpPr>
            <p:cNvPr id="32" name="TextBox 31"/>
            <p:cNvSpPr txBox="1"/>
            <p:nvPr/>
          </p:nvSpPr>
          <p:spPr>
            <a:xfrm>
              <a:off x="8534661" y="6175144"/>
              <a:ext cx="5533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i="1" dirty="0" smtClean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20</a:t>
              </a:r>
              <a:endParaRPr lang="ru-RU" sz="2400" b="1" i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grpSp>
          <p:nvGrpSpPr>
            <p:cNvPr id="15" name="Группа 14"/>
            <p:cNvGrpSpPr/>
            <p:nvPr/>
          </p:nvGrpSpPr>
          <p:grpSpPr>
            <a:xfrm>
              <a:off x="198436" y="5255"/>
              <a:ext cx="8866151" cy="6628610"/>
              <a:chOff x="198436" y="5255"/>
              <a:chExt cx="8866151" cy="6628610"/>
            </a:xfrm>
          </p:grpSpPr>
          <p:grpSp>
            <p:nvGrpSpPr>
              <p:cNvPr id="14" name="Группа 13"/>
              <p:cNvGrpSpPr/>
              <p:nvPr/>
            </p:nvGrpSpPr>
            <p:grpSpPr>
              <a:xfrm>
                <a:off x="198436" y="5255"/>
                <a:ext cx="8866151" cy="6628610"/>
                <a:chOff x="198436" y="5255"/>
                <a:chExt cx="8866151" cy="6628610"/>
              </a:xfrm>
            </p:grpSpPr>
            <p:sp>
              <p:nvSpPr>
                <p:cNvPr id="4" name="Прямоугольник 3"/>
                <p:cNvSpPr/>
                <p:nvPr/>
              </p:nvSpPr>
              <p:spPr>
                <a:xfrm>
                  <a:off x="198436" y="5255"/>
                  <a:ext cx="8506539" cy="120032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3600" dirty="0" smtClean="0">
                      <a:ln>
                        <a:solidFill>
                          <a:srgbClr val="C00000"/>
                        </a:solidFill>
                      </a:ln>
                      <a:solidFill>
                        <a:srgbClr val="C00000"/>
                      </a:solidFill>
                      <a:latin typeface="Courier New" pitchFamily="49" charset="0"/>
                      <a:cs typeface="Courier New" pitchFamily="49" charset="0"/>
                    </a:rPr>
                    <a:t>Пример построения биссектрис</a:t>
                  </a:r>
                </a:p>
                <a:p>
                  <a:pPr algn="ctr"/>
                  <a:r>
                    <a:rPr lang="ru-RU" sz="3600" dirty="0" smtClean="0">
                      <a:ln>
                        <a:solidFill>
                          <a:srgbClr val="C00000"/>
                        </a:solidFill>
                      </a:ln>
                      <a:solidFill>
                        <a:srgbClr val="C00000"/>
                      </a:solidFill>
                      <a:latin typeface="Courier New" pitchFamily="49" charset="0"/>
                      <a:cs typeface="Courier New" pitchFamily="49" charset="0"/>
                    </a:rPr>
                    <a:t>в  треугольнике</a:t>
                  </a:r>
                  <a:endParaRPr lang="ru-RU" sz="3600" dirty="0">
                    <a:ln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ourier New" pitchFamily="49" charset="0"/>
                    <a:cs typeface="Courier New" pitchFamily="49" charset="0"/>
                  </a:endParaRPr>
                </a:p>
              </p:txBody>
            </p:sp>
            <p:grpSp>
              <p:nvGrpSpPr>
                <p:cNvPr id="39" name="Группа 38"/>
                <p:cNvGrpSpPr/>
                <p:nvPr/>
              </p:nvGrpSpPr>
              <p:grpSpPr>
                <a:xfrm>
                  <a:off x="328555" y="2969567"/>
                  <a:ext cx="6136457" cy="3664298"/>
                  <a:chOff x="633355" y="1597967"/>
                  <a:chExt cx="6136457" cy="3664298"/>
                </a:xfrm>
              </p:grpSpPr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2453671" y="1597967"/>
                    <a:ext cx="36901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ru-RU" sz="2400" b="1" i="1" dirty="0" smtClean="0">
                        <a:latin typeface="Courier New" pitchFamily="49" charset="0"/>
                        <a:cs typeface="Courier New" pitchFamily="49" charset="0"/>
                      </a:rPr>
                      <a:t>В</a:t>
                    </a:r>
                    <a:endParaRPr lang="ru-RU" sz="2400" b="1" i="1" dirty="0">
                      <a:latin typeface="Courier New" pitchFamily="49" charset="0"/>
                      <a:cs typeface="Courier New" pitchFamily="49" charset="0"/>
                    </a:endParaRPr>
                  </a:p>
                </p:txBody>
              </p:sp>
              <p:grpSp>
                <p:nvGrpSpPr>
                  <p:cNvPr id="38" name="Группа 37"/>
                  <p:cNvGrpSpPr/>
                  <p:nvPr/>
                </p:nvGrpSpPr>
                <p:grpSpPr>
                  <a:xfrm>
                    <a:off x="633355" y="1828800"/>
                    <a:ext cx="6136457" cy="3433465"/>
                    <a:chOff x="633355" y="1828800"/>
                    <a:chExt cx="6136457" cy="3433465"/>
                  </a:xfrm>
                </p:grpSpPr>
                <p:sp>
                  <p:nvSpPr>
                    <p:cNvPr id="3" name="Равнобедренный треугольник 2"/>
                    <p:cNvSpPr/>
                    <p:nvPr/>
                  </p:nvSpPr>
                  <p:spPr>
                    <a:xfrm>
                      <a:off x="914400" y="1828800"/>
                      <a:ext cx="5562600" cy="2819400"/>
                    </a:xfrm>
                    <a:prstGeom prst="triangle">
                      <a:avLst>
                        <a:gd name="adj" fmla="val 34826"/>
                      </a:avLst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cxnSp>
                  <p:nvCxnSpPr>
                    <p:cNvPr id="5" name="Прямая соединительная линия 4"/>
                    <p:cNvCxnSpPr/>
                    <p:nvPr/>
                  </p:nvCxnSpPr>
                  <p:spPr>
                    <a:xfrm flipV="1">
                      <a:off x="1090555" y="3124200"/>
                      <a:ext cx="3505200" cy="1485900"/>
                    </a:xfrm>
                    <a:prstGeom prst="line">
                      <a:avLst/>
                    </a:prstGeom>
                    <a:ln w="2857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" name="Прямая соединительная линия 5"/>
                    <p:cNvCxnSpPr/>
                    <p:nvPr/>
                  </p:nvCxnSpPr>
                  <p:spPr>
                    <a:xfrm>
                      <a:off x="1905000" y="3200400"/>
                      <a:ext cx="4517784" cy="1409700"/>
                    </a:xfrm>
                    <a:prstGeom prst="line">
                      <a:avLst/>
                    </a:prstGeom>
                    <a:ln w="2857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" name="Прямая соединительная линия 6"/>
                    <p:cNvCxnSpPr/>
                    <p:nvPr/>
                  </p:nvCxnSpPr>
                  <p:spPr>
                    <a:xfrm rot="16200000" flipV="1">
                      <a:off x="1787766" y="2930766"/>
                      <a:ext cx="2781300" cy="653568"/>
                    </a:xfrm>
                    <a:prstGeom prst="line">
                      <a:avLst/>
                    </a:prstGeom>
                    <a:ln w="2857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" name="TextBox 7"/>
                    <p:cNvSpPr txBox="1"/>
                    <p:nvPr/>
                  </p:nvSpPr>
                  <p:spPr>
                    <a:xfrm>
                      <a:off x="633355" y="4229100"/>
                      <a:ext cx="369012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ru-RU" sz="2400" b="1" i="1" dirty="0" smtClean="0">
                          <a:latin typeface="Courier New" pitchFamily="49" charset="0"/>
                          <a:cs typeface="Courier New" pitchFamily="49" charset="0"/>
                        </a:rPr>
                        <a:t>А</a:t>
                      </a:r>
                      <a:endParaRPr lang="ru-RU" sz="2400" b="1" i="1" dirty="0">
                        <a:latin typeface="Courier New" pitchFamily="49" charset="0"/>
                        <a:cs typeface="Courier New" pitchFamily="49" charset="0"/>
                      </a:endParaRPr>
                    </a:p>
                  </p:txBody>
                </p:sp>
                <p:sp>
                  <p:nvSpPr>
                    <p:cNvPr id="10" name="TextBox 9"/>
                    <p:cNvSpPr txBox="1"/>
                    <p:nvPr/>
                  </p:nvSpPr>
                  <p:spPr>
                    <a:xfrm>
                      <a:off x="6400800" y="4267200"/>
                      <a:ext cx="369012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ru-RU" sz="2400" b="1" i="1" dirty="0" smtClean="0">
                          <a:latin typeface="Courier New" pitchFamily="49" charset="0"/>
                          <a:cs typeface="Courier New" pitchFamily="49" charset="0"/>
                        </a:rPr>
                        <a:t>С</a:t>
                      </a:r>
                      <a:endParaRPr lang="ru-RU" sz="2400" b="1" i="1" dirty="0">
                        <a:latin typeface="Courier New" pitchFamily="49" charset="0"/>
                        <a:cs typeface="Courier New" pitchFamily="49" charset="0"/>
                      </a:endParaRPr>
                    </a:p>
                  </p:txBody>
                </p:sp>
                <p:sp>
                  <p:nvSpPr>
                    <p:cNvPr id="11" name="TextBox 10"/>
                    <p:cNvSpPr txBox="1"/>
                    <p:nvPr/>
                  </p:nvSpPr>
                  <p:spPr>
                    <a:xfrm>
                      <a:off x="1471555" y="2819400"/>
                      <a:ext cx="369012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ru-RU" sz="2400" b="1" i="1" dirty="0" smtClean="0">
                          <a:latin typeface="Courier New" pitchFamily="49" charset="0"/>
                          <a:cs typeface="Courier New" pitchFamily="49" charset="0"/>
                        </a:rPr>
                        <a:t>М</a:t>
                      </a:r>
                      <a:endParaRPr lang="ru-RU" sz="2400" b="1" i="1" dirty="0">
                        <a:latin typeface="Courier New" pitchFamily="49" charset="0"/>
                        <a:cs typeface="Courier New" pitchFamily="49" charset="0"/>
                      </a:endParaRPr>
                    </a:p>
                  </p:txBody>
                </p:sp>
                <p:sp>
                  <p:nvSpPr>
                    <p:cNvPr id="12" name="TextBox 11"/>
                    <p:cNvSpPr txBox="1"/>
                    <p:nvPr/>
                  </p:nvSpPr>
                  <p:spPr>
                    <a:xfrm>
                      <a:off x="4572000" y="2781300"/>
                      <a:ext cx="369012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ru-RU" sz="2400" b="1" i="1" dirty="0" smtClean="0">
                          <a:latin typeface="Courier New" pitchFamily="49" charset="0"/>
                          <a:cs typeface="Courier New" pitchFamily="49" charset="0"/>
                        </a:rPr>
                        <a:t>Н</a:t>
                      </a:r>
                      <a:endParaRPr lang="ru-RU" sz="2400" b="1" i="1" dirty="0">
                        <a:latin typeface="Courier New" pitchFamily="49" charset="0"/>
                        <a:cs typeface="Courier New" pitchFamily="49" charset="0"/>
                      </a:endParaRPr>
                    </a:p>
                  </p:txBody>
                </p:sp>
                <p:sp>
                  <p:nvSpPr>
                    <p:cNvPr id="13" name="TextBox 12"/>
                    <p:cNvSpPr txBox="1"/>
                    <p:nvPr/>
                  </p:nvSpPr>
                  <p:spPr>
                    <a:xfrm>
                      <a:off x="3429000" y="4800600"/>
                      <a:ext cx="369012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ru-RU" sz="2400" b="1" i="1" dirty="0" smtClean="0">
                          <a:latin typeface="Courier New" pitchFamily="49" charset="0"/>
                          <a:cs typeface="Courier New" pitchFamily="49" charset="0"/>
                        </a:rPr>
                        <a:t>К</a:t>
                      </a:r>
                      <a:endParaRPr lang="ru-RU" sz="2400" b="1" i="1" dirty="0">
                        <a:latin typeface="Courier New" pitchFamily="49" charset="0"/>
                        <a:cs typeface="Courier New" pitchFamily="49" charset="0"/>
                      </a:endParaRPr>
                    </a:p>
                  </p:txBody>
                </p:sp>
                <p:grpSp>
                  <p:nvGrpSpPr>
                    <p:cNvPr id="36" name="Группа 35"/>
                    <p:cNvGrpSpPr/>
                    <p:nvPr/>
                  </p:nvGrpSpPr>
                  <p:grpSpPr>
                    <a:xfrm>
                      <a:off x="2597495" y="2347415"/>
                      <a:ext cx="955344" cy="191069"/>
                      <a:chOff x="2597495" y="2347415"/>
                      <a:chExt cx="955344" cy="191069"/>
                    </a:xfrm>
                  </p:grpSpPr>
                  <p:sp>
                    <p:nvSpPr>
                      <p:cNvPr id="19" name="Полилиния 18"/>
                      <p:cNvSpPr/>
                      <p:nvPr/>
                    </p:nvSpPr>
                    <p:spPr>
                      <a:xfrm>
                        <a:off x="2597495" y="2347415"/>
                        <a:ext cx="450376" cy="95534"/>
                      </a:xfrm>
                      <a:custGeom>
                        <a:avLst/>
                        <a:gdLst>
                          <a:gd name="connsiteX0" fmla="*/ 0 w 450376"/>
                          <a:gd name="connsiteY0" fmla="*/ 0 h 95534"/>
                          <a:gd name="connsiteX1" fmla="*/ 40944 w 450376"/>
                          <a:gd name="connsiteY1" fmla="*/ 27295 h 95534"/>
                          <a:gd name="connsiteX2" fmla="*/ 68239 w 450376"/>
                          <a:gd name="connsiteY2" fmla="*/ 68239 h 95534"/>
                          <a:gd name="connsiteX3" fmla="*/ 177421 w 450376"/>
                          <a:gd name="connsiteY3" fmla="*/ 95534 h 95534"/>
                          <a:gd name="connsiteX4" fmla="*/ 450376 w 450376"/>
                          <a:gd name="connsiteY4" fmla="*/ 81886 h 955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50376" h="95534">
                            <a:moveTo>
                              <a:pt x="0" y="0"/>
                            </a:moveTo>
                            <a:cubicBezTo>
                              <a:pt x="13648" y="9098"/>
                              <a:pt x="29346" y="15697"/>
                              <a:pt x="40944" y="27295"/>
                            </a:cubicBezTo>
                            <a:cubicBezTo>
                              <a:pt x="52542" y="38893"/>
                              <a:pt x="53568" y="60903"/>
                              <a:pt x="68239" y="68239"/>
                            </a:cubicBezTo>
                            <a:cubicBezTo>
                              <a:pt x="101793" y="85016"/>
                              <a:pt x="177421" y="95534"/>
                              <a:pt x="177421" y="95534"/>
                            </a:cubicBezTo>
                            <a:lnTo>
                              <a:pt x="450376" y="81886"/>
                            </a:lnTo>
                          </a:path>
                        </a:pathLst>
                      </a:custGeom>
                      <a:ln w="381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20" name="Полилиния 19"/>
                      <p:cNvSpPr/>
                      <p:nvPr/>
                    </p:nvSpPr>
                    <p:spPr>
                      <a:xfrm>
                        <a:off x="3102462" y="2347415"/>
                        <a:ext cx="450377" cy="191069"/>
                      </a:xfrm>
                      <a:custGeom>
                        <a:avLst/>
                        <a:gdLst>
                          <a:gd name="connsiteX0" fmla="*/ 0 w 450377"/>
                          <a:gd name="connsiteY0" fmla="*/ 177421 h 191069"/>
                          <a:gd name="connsiteX1" fmla="*/ 81887 w 450377"/>
                          <a:gd name="connsiteY1" fmla="*/ 191069 h 191069"/>
                          <a:gd name="connsiteX2" fmla="*/ 259308 w 450377"/>
                          <a:gd name="connsiteY2" fmla="*/ 163773 h 191069"/>
                          <a:gd name="connsiteX3" fmla="*/ 368490 w 450377"/>
                          <a:gd name="connsiteY3" fmla="*/ 81886 h 191069"/>
                          <a:gd name="connsiteX4" fmla="*/ 450377 w 450377"/>
                          <a:gd name="connsiteY4" fmla="*/ 0 h 1910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50377" h="191069">
                            <a:moveTo>
                              <a:pt x="0" y="177421"/>
                            </a:moveTo>
                            <a:cubicBezTo>
                              <a:pt x="27296" y="181970"/>
                              <a:pt x="54215" y="191069"/>
                              <a:pt x="81887" y="191069"/>
                            </a:cubicBezTo>
                            <a:cubicBezTo>
                              <a:pt x="187442" y="191069"/>
                              <a:pt x="189226" y="187134"/>
                              <a:pt x="259308" y="163773"/>
                            </a:cubicBezTo>
                            <a:cubicBezTo>
                              <a:pt x="295702" y="136477"/>
                              <a:pt x="336322" y="114054"/>
                              <a:pt x="368490" y="81886"/>
                            </a:cubicBezTo>
                            <a:lnTo>
                              <a:pt x="450377" y="0"/>
                            </a:lnTo>
                          </a:path>
                        </a:pathLst>
                      </a:custGeom>
                      <a:ln w="381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</p:grpSp>
                <p:sp>
                  <p:nvSpPr>
                    <p:cNvPr id="22" name="Полилиния 21"/>
                    <p:cNvSpPr/>
                    <p:nvPr/>
                  </p:nvSpPr>
                  <p:spPr>
                    <a:xfrm>
                      <a:off x="5746343" y="4067033"/>
                      <a:ext cx="58376" cy="286603"/>
                    </a:xfrm>
                    <a:custGeom>
                      <a:avLst/>
                      <a:gdLst>
                        <a:gd name="connsiteX0" fmla="*/ 58376 w 58376"/>
                        <a:gd name="connsiteY0" fmla="*/ 0 h 286603"/>
                        <a:gd name="connsiteX1" fmla="*/ 17433 w 58376"/>
                        <a:gd name="connsiteY1" fmla="*/ 40943 h 286603"/>
                        <a:gd name="connsiteX2" fmla="*/ 3785 w 58376"/>
                        <a:gd name="connsiteY2" fmla="*/ 81886 h 286603"/>
                        <a:gd name="connsiteX3" fmla="*/ 3785 w 58376"/>
                        <a:gd name="connsiteY3" fmla="*/ 286603 h 2866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8376" h="286603">
                          <a:moveTo>
                            <a:pt x="58376" y="0"/>
                          </a:moveTo>
                          <a:cubicBezTo>
                            <a:pt x="44728" y="13648"/>
                            <a:pt x="28139" y="24884"/>
                            <a:pt x="17433" y="40943"/>
                          </a:cubicBezTo>
                          <a:cubicBezTo>
                            <a:pt x="9453" y="52913"/>
                            <a:pt x="4583" y="67522"/>
                            <a:pt x="3785" y="81886"/>
                          </a:cubicBezTo>
                          <a:cubicBezTo>
                            <a:pt x="0" y="150020"/>
                            <a:pt x="3785" y="218364"/>
                            <a:pt x="3785" y="286603"/>
                          </a:cubicBezTo>
                        </a:path>
                      </a:pathLst>
                    </a:custGeom>
                    <a:ln w="38100">
                      <a:solidFill>
                        <a:srgbClr val="FF99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25" name="Полилиния 24"/>
                    <p:cNvSpPr/>
                    <p:nvPr/>
                  </p:nvSpPr>
                  <p:spPr>
                    <a:xfrm>
                      <a:off x="5358622" y="4326340"/>
                      <a:ext cx="91255" cy="327547"/>
                    </a:xfrm>
                    <a:custGeom>
                      <a:avLst/>
                      <a:gdLst>
                        <a:gd name="connsiteX0" fmla="*/ 91255 w 91255"/>
                        <a:gd name="connsiteY0" fmla="*/ 0 h 327547"/>
                        <a:gd name="connsiteX1" fmla="*/ 50312 w 91255"/>
                        <a:gd name="connsiteY1" fmla="*/ 27296 h 327547"/>
                        <a:gd name="connsiteX2" fmla="*/ 23017 w 91255"/>
                        <a:gd name="connsiteY2" fmla="*/ 327547 h 3275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91255" h="327547">
                          <a:moveTo>
                            <a:pt x="91255" y="0"/>
                          </a:moveTo>
                          <a:cubicBezTo>
                            <a:pt x="77607" y="9099"/>
                            <a:pt x="59005" y="13387"/>
                            <a:pt x="50312" y="27296"/>
                          </a:cubicBezTo>
                          <a:cubicBezTo>
                            <a:pt x="0" y="107797"/>
                            <a:pt x="23017" y="258609"/>
                            <a:pt x="23017" y="327547"/>
                          </a:cubicBezTo>
                        </a:path>
                      </a:pathLst>
                    </a:custGeom>
                    <a:ln w="38100">
                      <a:solidFill>
                        <a:srgbClr val="FF99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grpSp>
                  <p:nvGrpSpPr>
                    <p:cNvPr id="35" name="Группа 34"/>
                    <p:cNvGrpSpPr/>
                    <p:nvPr/>
                  </p:nvGrpSpPr>
                  <p:grpSpPr>
                    <a:xfrm>
                      <a:off x="1369197" y="4121624"/>
                      <a:ext cx="346248" cy="532263"/>
                      <a:chOff x="1369197" y="4121624"/>
                      <a:chExt cx="346248" cy="532263"/>
                    </a:xfrm>
                  </p:grpSpPr>
                  <p:sp>
                    <p:nvSpPr>
                      <p:cNvPr id="26" name="Полилиния 25"/>
                      <p:cNvSpPr/>
                      <p:nvPr/>
                    </p:nvSpPr>
                    <p:spPr>
                      <a:xfrm>
                        <a:off x="1369197" y="4121624"/>
                        <a:ext cx="245659" cy="259307"/>
                      </a:xfrm>
                      <a:custGeom>
                        <a:avLst/>
                        <a:gdLst>
                          <a:gd name="connsiteX0" fmla="*/ 0 w 245659"/>
                          <a:gd name="connsiteY0" fmla="*/ 0 h 259307"/>
                          <a:gd name="connsiteX1" fmla="*/ 40943 w 245659"/>
                          <a:gd name="connsiteY1" fmla="*/ 27295 h 259307"/>
                          <a:gd name="connsiteX2" fmla="*/ 136477 w 245659"/>
                          <a:gd name="connsiteY2" fmla="*/ 40943 h 259307"/>
                          <a:gd name="connsiteX3" fmla="*/ 177421 w 245659"/>
                          <a:gd name="connsiteY3" fmla="*/ 54591 h 259307"/>
                          <a:gd name="connsiteX4" fmla="*/ 191068 w 245659"/>
                          <a:gd name="connsiteY4" fmla="*/ 95534 h 259307"/>
                          <a:gd name="connsiteX5" fmla="*/ 218364 w 245659"/>
                          <a:gd name="connsiteY5" fmla="*/ 136477 h 259307"/>
                          <a:gd name="connsiteX6" fmla="*/ 232012 w 245659"/>
                          <a:gd name="connsiteY6" fmla="*/ 218364 h 259307"/>
                          <a:gd name="connsiteX7" fmla="*/ 245659 w 245659"/>
                          <a:gd name="connsiteY7" fmla="*/ 259307 h 2593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245659" h="259307">
                            <a:moveTo>
                              <a:pt x="0" y="0"/>
                            </a:moveTo>
                            <a:cubicBezTo>
                              <a:pt x="13648" y="9098"/>
                              <a:pt x="25232" y="22582"/>
                              <a:pt x="40943" y="27295"/>
                            </a:cubicBezTo>
                            <a:cubicBezTo>
                              <a:pt x="71754" y="36538"/>
                              <a:pt x="104934" y="34634"/>
                              <a:pt x="136477" y="40943"/>
                            </a:cubicBezTo>
                            <a:cubicBezTo>
                              <a:pt x="150584" y="43764"/>
                              <a:pt x="163773" y="50042"/>
                              <a:pt x="177421" y="54591"/>
                            </a:cubicBezTo>
                            <a:cubicBezTo>
                              <a:pt x="181970" y="68239"/>
                              <a:pt x="184634" y="82667"/>
                              <a:pt x="191068" y="95534"/>
                            </a:cubicBezTo>
                            <a:cubicBezTo>
                              <a:pt x="198403" y="110205"/>
                              <a:pt x="213177" y="120916"/>
                              <a:pt x="218364" y="136477"/>
                            </a:cubicBezTo>
                            <a:cubicBezTo>
                              <a:pt x="227115" y="162729"/>
                              <a:pt x="226009" y="191351"/>
                              <a:pt x="232012" y="218364"/>
                            </a:cubicBezTo>
                            <a:cubicBezTo>
                              <a:pt x="235133" y="232407"/>
                              <a:pt x="245659" y="259307"/>
                              <a:pt x="245659" y="259307"/>
                            </a:cubicBezTo>
                          </a:path>
                        </a:pathLst>
                      </a:custGeom>
                      <a:ln w="381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34" name="Полилиния 33"/>
                      <p:cNvSpPr/>
                      <p:nvPr/>
                    </p:nvSpPr>
                    <p:spPr>
                      <a:xfrm>
                        <a:off x="1655800" y="4394579"/>
                        <a:ext cx="59645" cy="259308"/>
                      </a:xfrm>
                      <a:custGeom>
                        <a:avLst/>
                        <a:gdLst>
                          <a:gd name="connsiteX0" fmla="*/ 0 w 59645"/>
                          <a:gd name="connsiteY0" fmla="*/ 0 h 259308"/>
                          <a:gd name="connsiteX1" fmla="*/ 27295 w 59645"/>
                          <a:gd name="connsiteY1" fmla="*/ 40943 h 259308"/>
                          <a:gd name="connsiteX2" fmla="*/ 40943 w 59645"/>
                          <a:gd name="connsiteY2" fmla="*/ 259308 h 2593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59645" h="259308">
                            <a:moveTo>
                              <a:pt x="0" y="0"/>
                            </a:moveTo>
                            <a:cubicBezTo>
                              <a:pt x="9098" y="13648"/>
                              <a:pt x="19960" y="26272"/>
                              <a:pt x="27295" y="40943"/>
                            </a:cubicBezTo>
                            <a:cubicBezTo>
                              <a:pt x="59645" y="105643"/>
                              <a:pt x="40943" y="200484"/>
                              <a:pt x="40943" y="259308"/>
                            </a:cubicBezTo>
                          </a:path>
                        </a:pathLst>
                      </a:custGeom>
                      <a:ln w="381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</p:grpSp>
                <p:sp>
                  <p:nvSpPr>
                    <p:cNvPr id="37" name="TextBox 36"/>
                    <p:cNvSpPr txBox="1"/>
                    <p:nvPr/>
                  </p:nvSpPr>
                  <p:spPr>
                    <a:xfrm>
                      <a:off x="2971800" y="3733800"/>
                      <a:ext cx="369012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ru-RU" sz="2400" b="1" i="1" dirty="0" smtClean="0">
                          <a:latin typeface="Courier New" pitchFamily="49" charset="0"/>
                          <a:cs typeface="Courier New" pitchFamily="49" charset="0"/>
                        </a:rPr>
                        <a:t>О</a:t>
                      </a:r>
                      <a:endParaRPr lang="ru-RU" sz="2400" b="1" i="1" dirty="0">
                        <a:latin typeface="Courier New" pitchFamily="49" charset="0"/>
                        <a:cs typeface="Courier New" pitchFamily="49" charset="0"/>
                      </a:endParaRPr>
                    </a:p>
                  </p:txBody>
                </p:sp>
              </p:grpSp>
            </p:grpSp>
            <p:sp>
              <p:nvSpPr>
                <p:cNvPr id="40" name="TextBox 39"/>
                <p:cNvSpPr txBox="1"/>
                <p:nvPr/>
              </p:nvSpPr>
              <p:spPr>
                <a:xfrm>
                  <a:off x="329598" y="1205584"/>
                  <a:ext cx="3293586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400" i="1" dirty="0" smtClean="0">
                      <a:ln>
                        <a:solidFill>
                          <a:srgbClr val="C00000"/>
                        </a:solidFill>
                      </a:ln>
                      <a:solidFill>
                        <a:srgbClr val="FF0000"/>
                      </a:solidFill>
                      <a:latin typeface="Courier New" pitchFamily="49" charset="0"/>
                      <a:cs typeface="Courier New" pitchFamily="49" charset="0"/>
                    </a:rPr>
                    <a:t>Треугольник АВС:</a:t>
                  </a:r>
                  <a:endParaRPr lang="ru-RU" sz="2000" i="1" dirty="0" smtClean="0">
                    <a:ln>
                      <a:solidFill>
                        <a:srgbClr val="C00000"/>
                      </a:solidFill>
                    </a:ln>
                    <a:latin typeface="Courier New" pitchFamily="49" charset="0"/>
                    <a:cs typeface="Courier New" pitchFamily="49" charset="0"/>
                  </a:endParaRPr>
                </a:p>
              </p:txBody>
            </p:sp>
            <p:sp>
              <p:nvSpPr>
                <p:cNvPr id="41" name="Прямоугольник 40"/>
                <p:cNvSpPr/>
                <p:nvPr/>
              </p:nvSpPr>
              <p:spPr>
                <a:xfrm>
                  <a:off x="306167" y="1656834"/>
                  <a:ext cx="8758420" cy="138499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sz="2800" b="1" i="1" dirty="0" smtClean="0">
                      <a:solidFill>
                        <a:schemeClr val="tx2">
                          <a:lumMod val="50000"/>
                        </a:schemeClr>
                      </a:solidFill>
                      <a:latin typeface="Courier New" pitchFamily="49" charset="0"/>
                      <a:cs typeface="Courier New" pitchFamily="49" charset="0"/>
                    </a:rPr>
                    <a:t>СМ; ВК и АН – биссектрисы треугольника АВС.(</a:t>
                  </a:r>
                  <a:r>
                    <a:rPr lang="ru-RU" sz="2800" b="1" i="1" baseline="30000" dirty="0" smtClean="0">
                      <a:solidFill>
                        <a:schemeClr val="tx2">
                          <a:lumMod val="50000"/>
                        </a:schemeClr>
                      </a:solidFill>
                      <a:latin typeface="Courier New" pitchFamily="49" charset="0"/>
                      <a:cs typeface="Courier New" pitchFamily="49" charset="0"/>
                    </a:rPr>
                    <a:t>.</a:t>
                  </a:r>
                  <a:r>
                    <a:rPr lang="ru-RU" sz="2800" b="1" i="1" dirty="0" smtClean="0">
                      <a:solidFill>
                        <a:schemeClr val="tx2">
                          <a:lumMod val="50000"/>
                        </a:schemeClr>
                      </a:solidFill>
                      <a:latin typeface="Courier New" pitchFamily="49" charset="0"/>
                      <a:cs typeface="Courier New" pitchFamily="49" charset="0"/>
                    </a:rPr>
                    <a:t>)О – точка пересечения биссектрис </a:t>
                  </a:r>
                  <a:r>
                    <a:rPr lang="en-US" sz="2800" b="1" i="1" dirty="0" smtClean="0">
                      <a:solidFill>
                        <a:schemeClr val="tx2">
                          <a:lumMod val="50000"/>
                        </a:schemeClr>
                      </a:solidFill>
                      <a:latin typeface="Courier New" pitchFamily="49" charset="0"/>
                      <a:cs typeface="Courier New" pitchFamily="49" charset="0"/>
                    </a:rPr>
                    <a:t> </a:t>
                  </a:r>
                  <a:r>
                    <a:rPr lang="ru-RU" sz="2800" b="1" i="1" dirty="0" smtClean="0">
                      <a:solidFill>
                        <a:schemeClr val="tx2">
                          <a:lumMod val="50000"/>
                        </a:schemeClr>
                      </a:solidFill>
                      <a:latin typeface="Courier New" pitchFamily="49" charset="0"/>
                      <a:cs typeface="Courier New" pitchFamily="49" charset="0"/>
                    </a:rPr>
                    <a:t>треугольника</a:t>
                  </a:r>
                  <a:r>
                    <a:rPr lang="ru-RU" sz="2000" i="1" dirty="0" smtClean="0">
                      <a:solidFill>
                        <a:schemeClr val="tx2">
                          <a:lumMod val="50000"/>
                        </a:schemeClr>
                      </a:solidFill>
                      <a:latin typeface="Courier New" pitchFamily="49" charset="0"/>
                      <a:cs typeface="Courier New" pitchFamily="49" charset="0"/>
                    </a:rPr>
                    <a:t>. </a:t>
                  </a:r>
                </a:p>
              </p:txBody>
            </p:sp>
            <p:graphicFrame>
              <p:nvGraphicFramePr>
                <p:cNvPr id="43" name="Объект 42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xmlns="" val="3716048923"/>
                    </p:ext>
                  </p:extLst>
                </p:nvPr>
              </p:nvGraphicFramePr>
              <p:xfrm>
                <a:off x="4267200" y="3166172"/>
                <a:ext cx="2693640" cy="400050"/>
              </p:xfrm>
              <a:graphic>
                <a:graphicData uri="http://schemas.openxmlformats.org/presentationml/2006/ole">
                  <p:oleObj spid="_x0000_s4347" name="Формула" r:id="rId4" imgW="1066337" imgH="177723" progId="Equation.3">
                    <p:embed/>
                  </p:oleObj>
                </a:graphicData>
              </a:graphic>
            </p:graphicFrame>
            <p:graphicFrame>
              <p:nvGraphicFramePr>
                <p:cNvPr id="8197" name="Object 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xmlns="" val="117189597"/>
                    </p:ext>
                  </p:extLst>
                </p:nvPr>
              </p:nvGraphicFramePr>
              <p:xfrm>
                <a:off x="4680306" y="3713504"/>
                <a:ext cx="2737518" cy="400050"/>
              </p:xfrm>
              <a:graphic>
                <a:graphicData uri="http://schemas.openxmlformats.org/presentationml/2006/ole">
                  <p:oleObj spid="_x0000_s4348" name="Формула" r:id="rId5" imgW="1040948" imgH="177723" progId="Equation.3">
                    <p:embed/>
                  </p:oleObj>
                </a:graphicData>
              </a:graphic>
            </p:graphicFrame>
            <p:graphicFrame>
              <p:nvGraphicFramePr>
                <p:cNvPr id="8198" name="Object 6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xmlns="" val="1986349560"/>
                    </p:ext>
                  </p:extLst>
                </p:nvPr>
              </p:nvGraphicFramePr>
              <p:xfrm>
                <a:off x="5182467" y="4257092"/>
                <a:ext cx="3010161" cy="400050"/>
              </p:xfrm>
              <a:graphic>
                <a:graphicData uri="http://schemas.openxmlformats.org/presentationml/2006/ole">
                  <p:oleObj spid="_x0000_s4349" name="Формула" r:id="rId6" imgW="1104421" imgH="177723" progId="Equation.3">
                    <p:embed/>
                  </p:oleObj>
                </a:graphicData>
              </a:graphic>
            </p:graphicFrame>
          </p:grpSp>
          <p:sp>
            <p:nvSpPr>
              <p:cNvPr id="31" name="TextBox 30"/>
              <p:cNvSpPr txBox="1"/>
              <p:nvPr/>
            </p:nvSpPr>
            <p:spPr>
              <a:xfrm>
                <a:off x="2819587" y="4405222"/>
                <a:ext cx="349776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800" b="1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ru-RU" sz="4800" b="1" dirty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36599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14618" y="258418"/>
            <a:ext cx="8873400" cy="6412550"/>
            <a:chOff x="214618" y="258418"/>
            <a:chExt cx="8873400" cy="6412550"/>
          </a:xfrm>
        </p:grpSpPr>
        <p:sp>
          <p:nvSpPr>
            <p:cNvPr id="26" name="TextBox 25"/>
            <p:cNvSpPr txBox="1"/>
            <p:nvPr/>
          </p:nvSpPr>
          <p:spPr>
            <a:xfrm>
              <a:off x="8534661" y="6175144"/>
              <a:ext cx="5533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i="1" dirty="0" smtClean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21</a:t>
              </a:r>
              <a:endParaRPr lang="ru-RU" sz="2400" b="1" i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214618" y="258418"/>
              <a:ext cx="8316039" cy="6412550"/>
              <a:chOff x="214618" y="258418"/>
              <a:chExt cx="8316039" cy="6412550"/>
            </a:xfrm>
          </p:grpSpPr>
          <p:grpSp>
            <p:nvGrpSpPr>
              <p:cNvPr id="8" name="Группа 7"/>
              <p:cNvGrpSpPr/>
              <p:nvPr/>
            </p:nvGrpSpPr>
            <p:grpSpPr>
              <a:xfrm>
                <a:off x="214618" y="258418"/>
                <a:ext cx="8316039" cy="6412550"/>
                <a:chOff x="214618" y="258418"/>
                <a:chExt cx="8316039" cy="6412550"/>
              </a:xfrm>
            </p:grpSpPr>
            <p:sp>
              <p:nvSpPr>
                <p:cNvPr id="3" name="Прямоугольник 2"/>
                <p:cNvSpPr/>
                <p:nvPr/>
              </p:nvSpPr>
              <p:spPr>
                <a:xfrm>
                  <a:off x="361181" y="258418"/>
                  <a:ext cx="7859216" cy="261610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sz="2400" b="1" i="1" dirty="0" smtClean="0">
                      <a:solidFill>
                        <a:srgbClr val="C00000"/>
                      </a:solidFill>
                      <a:latin typeface="Courier New" pitchFamily="49" charset="0"/>
                      <a:cs typeface="Courier New" pitchFamily="49" charset="0"/>
                    </a:rPr>
                    <a:t>В спор вмешался </a:t>
                  </a:r>
                  <a:r>
                    <a:rPr lang="ru-RU" sz="2400" b="1" i="1" dirty="0" smtClean="0">
                      <a:solidFill>
                        <a:schemeClr val="tx2">
                          <a:lumMod val="50000"/>
                        </a:schemeClr>
                      </a:solidFill>
                      <a:latin typeface="Courier New" pitchFamily="49" charset="0"/>
                      <a:cs typeface="Courier New" pitchFamily="49" charset="0"/>
                    </a:rPr>
                    <a:t>треугольник:</a:t>
                  </a:r>
                  <a:r>
                    <a:rPr lang="ru-RU" sz="2400" b="1" i="1" dirty="0" smtClean="0">
                      <a:solidFill>
                        <a:srgbClr val="C00000"/>
                      </a:solidFill>
                      <a:latin typeface="Courier New" pitchFamily="49" charset="0"/>
                      <a:cs typeface="Courier New" pitchFamily="49" charset="0"/>
                    </a:rPr>
                    <a:t/>
                  </a:r>
                  <a:br>
                    <a:rPr lang="ru-RU" sz="2400" b="1" i="1" dirty="0" smtClean="0">
                      <a:solidFill>
                        <a:srgbClr val="C00000"/>
                      </a:solidFill>
                      <a:latin typeface="Courier New" pitchFamily="49" charset="0"/>
                      <a:cs typeface="Courier New" pitchFamily="49" charset="0"/>
                    </a:rPr>
                  </a:br>
                  <a:r>
                    <a:rPr lang="ru-RU" sz="2400" b="1" i="1" dirty="0" smtClean="0">
                      <a:solidFill>
                        <a:srgbClr val="C00000"/>
                      </a:solidFill>
                      <a:latin typeface="Courier New" pitchFamily="49" charset="0"/>
                      <a:cs typeface="Courier New" pitchFamily="49" charset="0"/>
                    </a:rPr>
                    <a:t>-Что  вы, знает каждый  школьник, что для меня вы все равны.</a:t>
                  </a:r>
                  <a:br>
                    <a:rPr lang="ru-RU" sz="2400" b="1" i="1" dirty="0" smtClean="0">
                      <a:solidFill>
                        <a:srgbClr val="C00000"/>
                      </a:solidFill>
                      <a:latin typeface="Courier New" pitchFamily="49" charset="0"/>
                      <a:cs typeface="Courier New" pitchFamily="49" charset="0"/>
                    </a:rPr>
                  </a:br>
                  <a:r>
                    <a:rPr lang="ru-RU" sz="2400" b="1" i="1" dirty="0" smtClean="0">
                      <a:solidFill>
                        <a:srgbClr val="C00000"/>
                      </a:solidFill>
                      <a:latin typeface="Courier New" pitchFamily="49" charset="0"/>
                      <a:cs typeface="Courier New" pitchFamily="49" charset="0"/>
                    </a:rPr>
                    <a:t>Будьте же всегда дружны!</a:t>
                  </a:r>
                  <a:br>
                    <a:rPr lang="ru-RU" sz="2400" b="1" i="1" dirty="0" smtClean="0">
                      <a:solidFill>
                        <a:srgbClr val="C00000"/>
                      </a:solidFill>
                      <a:latin typeface="Courier New" pitchFamily="49" charset="0"/>
                      <a:cs typeface="Courier New" pitchFamily="49" charset="0"/>
                    </a:rPr>
                  </a:br>
                  <a:r>
                    <a:rPr lang="ru-RU" sz="2400" b="1" i="1" dirty="0" smtClean="0">
                      <a:solidFill>
                        <a:srgbClr val="C00000"/>
                      </a:solidFill>
                      <a:latin typeface="Courier New" pitchFamily="49" charset="0"/>
                      <a:cs typeface="Courier New" pitchFamily="49" charset="0"/>
                    </a:rPr>
                    <a:t>Но вас предупреждаю я:</a:t>
                  </a:r>
                  <a:br>
                    <a:rPr lang="ru-RU" sz="2400" b="1" i="1" dirty="0" smtClean="0">
                      <a:solidFill>
                        <a:srgbClr val="C00000"/>
                      </a:solidFill>
                      <a:latin typeface="Courier New" pitchFamily="49" charset="0"/>
                      <a:cs typeface="Courier New" pitchFamily="49" charset="0"/>
                    </a:rPr>
                  </a:br>
                  <a:r>
                    <a:rPr lang="ru-RU" sz="2400" b="1" i="1" dirty="0" smtClean="0">
                      <a:solidFill>
                        <a:srgbClr val="C00000"/>
                      </a:solidFill>
                      <a:latin typeface="Courier New" pitchFamily="49" charset="0"/>
                      <a:cs typeface="Courier New" pitchFamily="49" charset="0"/>
                    </a:rPr>
                    <a:t>У каждой  миссия своя!</a:t>
                  </a:r>
                  <a:br>
                    <a:rPr lang="ru-RU" sz="2400" b="1" i="1" dirty="0" smtClean="0">
                      <a:solidFill>
                        <a:srgbClr val="C00000"/>
                      </a:solidFill>
                      <a:latin typeface="Courier New" pitchFamily="49" charset="0"/>
                      <a:cs typeface="Courier New" pitchFamily="49" charset="0"/>
                    </a:rPr>
                  </a:br>
                  <a:endParaRPr lang="ru-RU" sz="20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4" name="Содержимое 2"/>
                <p:cNvSpPr txBox="1">
                  <a:spLocks/>
                </p:cNvSpPr>
                <p:nvPr/>
              </p:nvSpPr>
              <p:spPr>
                <a:xfrm>
                  <a:off x="214618" y="2479968"/>
                  <a:ext cx="8316039" cy="4191000"/>
                </a:xfrm>
                <a:prstGeom prst="rect">
                  <a:avLst/>
                </a:prstGeom>
              </p:spPr>
              <p:txBody>
                <a:bodyPr>
                  <a:normAutofit fontScale="32500" lnSpcReduction="20000"/>
                </a:bodyPr>
                <a:lstStyle/>
                <a:p>
                  <a:pPr marL="265176" indent="-265176" algn="ctr">
                    <a:spcBef>
                      <a:spcPct val="20000"/>
                    </a:spcBef>
                    <a:defRPr/>
                  </a:pPr>
                  <a:r>
                    <a:rPr kumimoji="0" lang="ru-RU" sz="11100" i="0" strike="noStrike" kern="1200" cap="none" spc="0" normalizeH="0" baseline="0" noProof="0" dirty="0" smtClean="0">
                      <a:ln>
                        <a:solidFill>
                          <a:srgbClr val="C00000"/>
                        </a:solidFill>
                      </a:ln>
                      <a:solidFill>
                        <a:srgbClr val="C00000"/>
                      </a:solidFill>
                      <a:uLnTx/>
                      <a:uFillTx/>
                      <a:latin typeface="Courier New" pitchFamily="49" charset="0"/>
                      <a:cs typeface="Courier New" pitchFamily="49" charset="0"/>
                    </a:rPr>
                    <a:t>Основное свойство </a:t>
                  </a:r>
                  <a:r>
                    <a:rPr lang="ru-RU" sz="11100" dirty="0">
                      <a:ln>
                        <a:solidFill>
                          <a:srgbClr val="C00000"/>
                        </a:solidFill>
                      </a:ln>
                      <a:solidFill>
                        <a:srgbClr val="C00000"/>
                      </a:solidFill>
                      <a:latin typeface="Courier New" pitchFamily="49" charset="0"/>
                      <a:cs typeface="Courier New" pitchFamily="49" charset="0"/>
                    </a:rPr>
                    <a:t>медиан</a:t>
                  </a:r>
                  <a:r>
                    <a:rPr lang="en-US" sz="11100" dirty="0">
                      <a:ln>
                        <a:solidFill>
                          <a:srgbClr val="C00000"/>
                        </a:solidFill>
                      </a:ln>
                      <a:solidFill>
                        <a:srgbClr val="C00000"/>
                      </a:solidFill>
                      <a:latin typeface="Courier New" pitchFamily="49" charset="0"/>
                      <a:cs typeface="Courier New" pitchFamily="49" charset="0"/>
                    </a:rPr>
                    <a:t> </a:t>
                  </a:r>
                  <a:r>
                    <a:rPr lang="ru-RU" sz="11100" dirty="0" smtClean="0">
                      <a:ln>
                        <a:solidFill>
                          <a:srgbClr val="C00000"/>
                        </a:solidFill>
                      </a:ln>
                      <a:solidFill>
                        <a:srgbClr val="C00000"/>
                      </a:solidFill>
                      <a:latin typeface="Courier New" pitchFamily="49" charset="0"/>
                      <a:cs typeface="Courier New" pitchFamily="49" charset="0"/>
                    </a:rPr>
                    <a:t>треугольника</a:t>
                  </a:r>
                  <a:endParaRPr kumimoji="0" lang="ru-RU" sz="111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urier New" pitchFamily="49" charset="0"/>
                    <a:cs typeface="Courier New" pitchFamily="49" charset="0"/>
                  </a:endParaRPr>
                </a:p>
                <a:p>
                  <a:pPr marL="265176" marR="0" lvl="0" indent="-265176" defTabSz="914400" rtl="0" eaLnBrk="1" fontAlgn="auto" latinLnBrk="0" hangingPunct="1">
                    <a:lnSpc>
                      <a:spcPct val="12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tabLst/>
                    <a:defRPr/>
                  </a:pPr>
                  <a:r>
                    <a:rPr lang="ru-RU" sz="5600" i="1" dirty="0">
                      <a:solidFill>
                        <a:schemeClr val="tx2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urier New" pitchFamily="49" charset="0"/>
                      <a:cs typeface="Courier New" pitchFamily="49" charset="0"/>
                    </a:rPr>
                    <a:t> </a:t>
                  </a:r>
                  <a:r>
                    <a:rPr lang="ru-RU" sz="5600" i="1" dirty="0" smtClean="0">
                      <a:solidFill>
                        <a:schemeClr val="tx2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urier New" pitchFamily="49" charset="0"/>
                      <a:cs typeface="Courier New" pitchFamily="49" charset="0"/>
                    </a:rPr>
                    <a:t>  </a:t>
                  </a:r>
                  <a:r>
                    <a:rPr kumimoji="0" lang="ru-RU" sz="7400" b="1" i="1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chemeClr val="tx2">
                          <a:lumMod val="75000"/>
                        </a:schemeClr>
                      </a:solidFill>
                      <a:uLnTx/>
                      <a:uFillTx/>
                      <a:latin typeface="Courier New" pitchFamily="49" charset="0"/>
                      <a:cs typeface="Courier New" pitchFamily="49" charset="0"/>
                    </a:rPr>
                    <a:t>В любом треугольнике медианы </a:t>
                  </a:r>
                  <a:r>
                    <a:rPr kumimoji="0" lang="en-US" sz="7400" b="1" i="1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chemeClr val="tx2">
                          <a:lumMod val="75000"/>
                        </a:schemeClr>
                      </a:solidFill>
                      <a:uLnTx/>
                      <a:uFillTx/>
                      <a:latin typeface="Courier New" pitchFamily="49" charset="0"/>
                      <a:cs typeface="Courier New" pitchFamily="49" charset="0"/>
                    </a:rPr>
                    <a:t> </a:t>
                  </a:r>
                  <a:r>
                    <a:rPr kumimoji="0" lang="ru-RU" sz="7400" b="1" i="1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chemeClr val="tx2">
                          <a:lumMod val="75000"/>
                        </a:schemeClr>
                      </a:solidFill>
                      <a:uLnTx/>
                      <a:uFillTx/>
                      <a:latin typeface="Courier New" pitchFamily="49" charset="0"/>
                      <a:cs typeface="Courier New" pitchFamily="49" charset="0"/>
                    </a:rPr>
                    <a:t>пересекаются  в одной точке и делятся этой точкой</a:t>
                  </a:r>
                  <a:r>
                    <a:rPr kumimoji="0" lang="ru-RU" sz="7400" b="1" i="1" u="none" strike="noStrike" kern="1200" cap="none" spc="0" normalizeH="0" noProof="0" dirty="0" smtClean="0">
                      <a:ln>
                        <a:noFill/>
                      </a:ln>
                      <a:solidFill>
                        <a:schemeClr val="tx2">
                          <a:lumMod val="75000"/>
                        </a:schemeClr>
                      </a:solidFill>
                      <a:uLnTx/>
                      <a:uFillTx/>
                      <a:latin typeface="Courier New" pitchFamily="49" charset="0"/>
                      <a:cs typeface="Courier New" pitchFamily="49" charset="0"/>
                    </a:rPr>
                    <a:t> </a:t>
                  </a:r>
                  <a:r>
                    <a:rPr kumimoji="0" lang="ru-RU" sz="7400" b="1" i="1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chemeClr val="tx2">
                          <a:lumMod val="75000"/>
                        </a:schemeClr>
                      </a:solidFill>
                      <a:uLnTx/>
                      <a:uFillTx/>
                      <a:latin typeface="Courier New" pitchFamily="49" charset="0"/>
                      <a:cs typeface="Courier New" pitchFamily="49" charset="0"/>
                    </a:rPr>
                    <a:t>отношении  2:1, считая от вершины</a:t>
                  </a:r>
                  <a:r>
                    <a:rPr kumimoji="0" lang="ru-RU" sz="9600" b="1" i="1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chemeClr val="tx2">
                          <a:lumMod val="75000"/>
                        </a:schemeClr>
                      </a:solidFill>
                      <a:uLnTx/>
                      <a:uFillTx/>
                      <a:latin typeface="Courier New" pitchFamily="49" charset="0"/>
                      <a:cs typeface="Courier New" pitchFamily="49" charset="0"/>
                    </a:rPr>
                    <a:t>.</a:t>
                  </a:r>
                </a:p>
                <a:p>
                  <a:pPr marL="265176" marR="0" lvl="0" indent="-265176" algn="l" defTabSz="9144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Wingdings 2"/>
                    <a:buNone/>
                    <a:tabLst/>
                    <a:defRPr/>
                  </a:pPr>
                  <a:r>
                    <a:rPr kumimoji="0" lang="ru-RU" sz="9600" b="1" i="1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chemeClr val="tx2">
                          <a:lumMod val="75000"/>
                        </a:schemeClr>
                      </a:solidFill>
                      <a:uLnTx/>
                      <a:uFillTx/>
                      <a:latin typeface="Courier New" pitchFamily="49" charset="0"/>
                      <a:cs typeface="Courier New" pitchFamily="49" charset="0"/>
                    </a:rPr>
                    <a:t>    </a:t>
                  </a:r>
                  <a:endParaRPr kumimoji="0" lang="ru-RU" sz="9600" b="1" i="1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uLnTx/>
                    <a:uFillTx/>
                  </a:endParaRPr>
                </a:p>
                <a:p>
                  <a:pPr marL="265176" marR="0" lvl="0" indent="-265176" algn="l" defTabSz="9144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Wingdings 2"/>
                    <a:buNone/>
                    <a:tabLst/>
                    <a:defRPr/>
                  </a:pPr>
                  <a:r>
                    <a:rPr kumimoji="0" lang="ru-RU" sz="96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    </a:t>
                  </a:r>
                  <a:endParaRPr kumimoji="0" lang="ru-RU" sz="9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graphicFrame>
              <p:nvGraphicFramePr>
                <p:cNvPr id="25602" name="Object 2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xmlns="" val="1890471956"/>
                    </p:ext>
                  </p:extLst>
                </p:nvPr>
              </p:nvGraphicFramePr>
              <p:xfrm>
                <a:off x="1835696" y="5037196"/>
                <a:ext cx="1484313" cy="958850"/>
              </p:xfrm>
              <a:graphic>
                <a:graphicData uri="http://schemas.openxmlformats.org/presentationml/2006/ole">
                  <p:oleObj spid="_x0000_s5205" name="Формула" r:id="rId4" imgW="609336" imgH="393529" progId="Equation.3">
                    <p:embed/>
                  </p:oleObj>
                </a:graphicData>
              </a:graphic>
            </p:graphicFrame>
            <p:grpSp>
              <p:nvGrpSpPr>
                <p:cNvPr id="6" name="Группа 5"/>
                <p:cNvGrpSpPr/>
                <p:nvPr/>
              </p:nvGrpSpPr>
              <p:grpSpPr>
                <a:xfrm>
                  <a:off x="3991638" y="4907021"/>
                  <a:ext cx="2989524" cy="1664732"/>
                  <a:chOff x="3991638" y="4907021"/>
                  <a:chExt cx="2989524" cy="1664732"/>
                </a:xfrm>
              </p:grpSpPr>
              <p:grpSp>
                <p:nvGrpSpPr>
                  <p:cNvPr id="25" name="Группа 24"/>
                  <p:cNvGrpSpPr/>
                  <p:nvPr/>
                </p:nvGrpSpPr>
                <p:grpSpPr>
                  <a:xfrm>
                    <a:off x="3991638" y="4907021"/>
                    <a:ext cx="2989524" cy="1664732"/>
                    <a:chOff x="3962400" y="4648200"/>
                    <a:chExt cx="2989524" cy="1664732"/>
                  </a:xfrm>
                </p:grpSpPr>
                <p:grpSp>
                  <p:nvGrpSpPr>
                    <p:cNvPr id="7" name="Группа 23"/>
                    <p:cNvGrpSpPr/>
                    <p:nvPr/>
                  </p:nvGrpSpPr>
                  <p:grpSpPr>
                    <a:xfrm>
                      <a:off x="4343400" y="4800600"/>
                      <a:ext cx="2286000" cy="1489849"/>
                      <a:chOff x="4343400" y="4114800"/>
                      <a:chExt cx="3352800" cy="2209800"/>
                    </a:xfrm>
                  </p:grpSpPr>
                  <p:grpSp>
                    <p:nvGrpSpPr>
                      <p:cNvPr id="13" name="Группа 12"/>
                      <p:cNvGrpSpPr/>
                      <p:nvPr/>
                    </p:nvGrpSpPr>
                    <p:grpSpPr>
                      <a:xfrm>
                        <a:off x="4343400" y="4114800"/>
                        <a:ext cx="3352800" cy="2209800"/>
                        <a:chOff x="1219200" y="2971800"/>
                        <a:chExt cx="3352800" cy="2209800"/>
                      </a:xfrm>
                    </p:grpSpPr>
                    <p:sp>
                      <p:nvSpPr>
                        <p:cNvPr id="16" name="Равнобедренный треугольник 15"/>
                        <p:cNvSpPr/>
                        <p:nvPr/>
                      </p:nvSpPr>
                      <p:spPr>
                        <a:xfrm>
                          <a:off x="1219200" y="2971800"/>
                          <a:ext cx="3352800" cy="2209800"/>
                        </a:xfrm>
                        <a:prstGeom prst="triangle">
                          <a:avLst>
                            <a:gd name="adj" fmla="val 72081"/>
                          </a:avLst>
                        </a:prstGeom>
                        <a:gradFill flip="none" rotWithShape="1">
                          <a:gsLst>
                            <a:gs pos="0">
                              <a:schemeClr val="accent1">
                                <a:tint val="66000"/>
                                <a:satMod val="160000"/>
                                <a:alpha val="68000"/>
                              </a:schemeClr>
                            </a:gs>
                            <a:gs pos="5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path path="circle">
                            <a:fillToRect l="50000" t="50000" r="50000" b="50000"/>
                          </a:path>
                          <a:tileRect/>
                        </a:gra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cxnSp>
                      <p:nvCxnSpPr>
                        <p:cNvPr id="17" name="Прямая соединительная линия 16"/>
                        <p:cNvCxnSpPr>
                          <a:stCxn id="16" idx="0"/>
                        </p:cNvCxnSpPr>
                        <p:nvPr/>
                      </p:nvCxnSpPr>
                      <p:spPr>
                        <a:xfrm rot="16200000" flipH="1" flipV="1">
                          <a:off x="2160866" y="3706534"/>
                          <a:ext cx="2209800" cy="740332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FF0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14" name="Прямая соединительная линия 13"/>
                      <p:cNvCxnSpPr>
                        <a:stCxn id="16" idx="5"/>
                      </p:cNvCxnSpPr>
                      <p:nvPr/>
                    </p:nvCxnSpPr>
                    <p:spPr>
                      <a:xfrm flipH="1">
                        <a:off x="4343400" y="5219700"/>
                        <a:ext cx="2884766" cy="1104900"/>
                      </a:xfrm>
                      <a:prstGeom prst="line">
                        <a:avLst/>
                      </a:prstGeom>
                      <a:ln w="28575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" name="Прямая соединительная линия 14"/>
                      <p:cNvCxnSpPr>
                        <a:stCxn id="16" idx="1"/>
                      </p:cNvCxnSpPr>
                      <p:nvPr/>
                    </p:nvCxnSpPr>
                    <p:spPr>
                      <a:xfrm rot="10800000" flipH="1" flipV="1">
                        <a:off x="5551766" y="5219700"/>
                        <a:ext cx="2144434" cy="1104900"/>
                      </a:xfrm>
                      <a:prstGeom prst="line">
                        <a:avLst/>
                      </a:prstGeom>
                      <a:ln w="28575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9" name="TextBox 18"/>
                    <p:cNvSpPr txBox="1"/>
                    <p:nvPr/>
                  </p:nvSpPr>
                  <p:spPr>
                    <a:xfrm>
                      <a:off x="6096000" y="4648200"/>
                      <a:ext cx="32252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ru-RU" b="1" i="1" dirty="0" smtClean="0">
                          <a:latin typeface="Courier New" pitchFamily="49" charset="0"/>
                          <a:cs typeface="Courier New" pitchFamily="49" charset="0"/>
                        </a:rPr>
                        <a:t>В</a:t>
                      </a:r>
                      <a:endParaRPr lang="ru-RU" b="1" i="1" dirty="0">
                        <a:latin typeface="Courier New" pitchFamily="49" charset="0"/>
                        <a:cs typeface="Courier New" pitchFamily="49" charset="0"/>
                      </a:endParaRPr>
                    </a:p>
                  </p:txBody>
                </p:sp>
                <p:sp>
                  <p:nvSpPr>
                    <p:cNvPr id="21" name="TextBox 20"/>
                    <p:cNvSpPr txBox="1"/>
                    <p:nvPr/>
                  </p:nvSpPr>
                  <p:spPr>
                    <a:xfrm>
                      <a:off x="3962400" y="5943600"/>
                      <a:ext cx="32252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ru-RU" b="1" i="1" dirty="0" smtClean="0">
                          <a:latin typeface="Courier New" pitchFamily="49" charset="0"/>
                          <a:cs typeface="Courier New" pitchFamily="49" charset="0"/>
                        </a:rPr>
                        <a:t>А</a:t>
                      </a:r>
                      <a:endParaRPr lang="ru-RU" b="1" i="1" dirty="0">
                        <a:latin typeface="Courier New" pitchFamily="49" charset="0"/>
                        <a:cs typeface="Courier New" pitchFamily="49" charset="0"/>
                      </a:endParaRPr>
                    </a:p>
                  </p:txBody>
                </p:sp>
                <p:sp>
                  <p:nvSpPr>
                    <p:cNvPr id="22" name="TextBox 21"/>
                    <p:cNvSpPr txBox="1"/>
                    <p:nvPr/>
                  </p:nvSpPr>
                  <p:spPr>
                    <a:xfrm>
                      <a:off x="6248400" y="5257800"/>
                      <a:ext cx="32252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ru-RU" b="1" i="1" dirty="0" smtClean="0">
                          <a:latin typeface="Courier New" pitchFamily="49" charset="0"/>
                          <a:cs typeface="Courier New" pitchFamily="49" charset="0"/>
                        </a:rPr>
                        <a:t>М</a:t>
                      </a:r>
                      <a:endParaRPr lang="ru-RU" b="1" i="1" dirty="0">
                        <a:latin typeface="Courier New" pitchFamily="49" charset="0"/>
                        <a:cs typeface="Courier New" pitchFamily="49" charset="0"/>
                      </a:endParaRPr>
                    </a:p>
                  </p:txBody>
                </p:sp>
                <p:sp>
                  <p:nvSpPr>
                    <p:cNvPr id="23" name="TextBox 22"/>
                    <p:cNvSpPr txBox="1"/>
                    <p:nvPr/>
                  </p:nvSpPr>
                  <p:spPr>
                    <a:xfrm>
                      <a:off x="5715000" y="5410200"/>
                      <a:ext cx="32252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ru-RU" b="1" i="1" dirty="0" smtClean="0">
                          <a:latin typeface="Courier New" pitchFamily="49" charset="0"/>
                          <a:cs typeface="Courier New" pitchFamily="49" charset="0"/>
                        </a:rPr>
                        <a:t>О</a:t>
                      </a:r>
                      <a:endParaRPr lang="ru-RU" b="1" i="1" dirty="0">
                        <a:latin typeface="Courier New" pitchFamily="49" charset="0"/>
                        <a:cs typeface="Courier New" pitchFamily="49" charset="0"/>
                      </a:endParaRPr>
                    </a:p>
                  </p:txBody>
                </p:sp>
                <p:sp>
                  <p:nvSpPr>
                    <p:cNvPr id="24" name="TextBox 23"/>
                    <p:cNvSpPr txBox="1"/>
                    <p:nvPr/>
                  </p:nvSpPr>
                  <p:spPr>
                    <a:xfrm>
                      <a:off x="6629400" y="5867400"/>
                      <a:ext cx="32252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ru-RU" b="1" i="1" dirty="0" smtClean="0">
                          <a:latin typeface="Courier New" pitchFamily="49" charset="0"/>
                          <a:cs typeface="Courier New" pitchFamily="49" charset="0"/>
                        </a:rPr>
                        <a:t>С</a:t>
                      </a:r>
                      <a:endParaRPr lang="ru-RU" b="1" i="1" dirty="0">
                        <a:latin typeface="Courier New" pitchFamily="49" charset="0"/>
                        <a:cs typeface="Courier New" pitchFamily="49" charset="0"/>
                      </a:endParaRPr>
                    </a:p>
                  </p:txBody>
                </p:sp>
              </p:grp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5416365" y="5387557"/>
                    <a:ext cx="466794" cy="92333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800" b="1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500" b="1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sz="5400" b="1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.</a:t>
                    </a:r>
                    <a:endParaRPr lang="ru-RU" sz="5400" b="1" dirty="0">
                      <a:solidFill>
                        <a:schemeClr val="tx2">
                          <a:lumMod val="50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</p:grpSp>
          <p:pic>
            <p:nvPicPr>
              <p:cNvPr id="27" name="Picture 4" descr="H:\Работа 1\Школа Клипарт\0000017012.jpg"/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0603" y="4129579"/>
                <a:ext cx="619125" cy="570359"/>
              </a:xfrm>
              <a:prstGeom prst="rect">
                <a:avLst/>
              </a:prstGeom>
              <a:noFill/>
              <a:extLst/>
            </p:spPr>
          </p:pic>
        </p:grpSp>
      </p:grpSp>
    </p:spTree>
    <p:extLst>
      <p:ext uri="{BB962C8B-B14F-4D97-AF65-F5344CB8AC3E}">
        <p14:creationId xmlns:p14="http://schemas.microsoft.com/office/powerpoint/2010/main" xmlns="" val="390853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228599" y="707365"/>
            <a:ext cx="8713182" cy="6033258"/>
            <a:chOff x="228599" y="1143000"/>
            <a:chExt cx="8713182" cy="6033258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228599" y="1143000"/>
              <a:ext cx="8713182" cy="6033258"/>
              <a:chOff x="228599" y="1143000"/>
              <a:chExt cx="8713182" cy="6033258"/>
            </a:xfrm>
          </p:grpSpPr>
          <p:sp>
            <p:nvSpPr>
              <p:cNvPr id="55" name="TextBox 54"/>
              <p:cNvSpPr txBox="1"/>
              <p:nvPr/>
            </p:nvSpPr>
            <p:spPr>
              <a:xfrm>
                <a:off x="4876800" y="3048000"/>
                <a:ext cx="3690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b="1" i="1" dirty="0" smtClean="0">
                    <a:latin typeface="Courier New" pitchFamily="49" charset="0"/>
                    <a:cs typeface="Courier New" pitchFamily="49" charset="0"/>
                  </a:rPr>
                  <a:t>Н</a:t>
                </a:r>
                <a:endParaRPr lang="ru-RU" sz="2400" b="1" i="1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3505200" y="2590800"/>
                <a:ext cx="3690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b="1" i="1" dirty="0" smtClean="0">
                    <a:latin typeface="Courier New" pitchFamily="49" charset="0"/>
                    <a:cs typeface="Courier New" pitchFamily="49" charset="0"/>
                  </a:rPr>
                  <a:t>В</a:t>
                </a:r>
                <a:endParaRPr lang="ru-RU" sz="2400" b="1" i="1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2590800" y="4114800"/>
                <a:ext cx="3690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b="1" i="1" dirty="0" smtClean="0">
                    <a:latin typeface="Courier New" pitchFamily="49" charset="0"/>
                    <a:cs typeface="Courier New" pitchFamily="49" charset="0"/>
                  </a:rPr>
                  <a:t>А</a:t>
                </a:r>
                <a:endParaRPr lang="ru-RU" sz="2400" b="1" i="1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6096000" y="3657600"/>
                <a:ext cx="3690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b="1" i="1" dirty="0" smtClean="0">
                    <a:latin typeface="Courier New" pitchFamily="49" charset="0"/>
                    <a:cs typeface="Courier New" pitchFamily="49" charset="0"/>
                  </a:rPr>
                  <a:t>С</a:t>
                </a:r>
                <a:endParaRPr lang="ru-RU" sz="2400" b="1" i="1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3048000" y="3276600"/>
                <a:ext cx="3690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b="1" i="1" dirty="0" smtClean="0">
                    <a:latin typeface="Courier New" pitchFamily="49" charset="0"/>
                    <a:cs typeface="Courier New" pitchFamily="49" charset="0"/>
                  </a:rPr>
                  <a:t>М</a:t>
                </a:r>
                <a:endParaRPr lang="ru-RU" sz="2400" b="1" i="1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4572000" y="4038600"/>
                <a:ext cx="3690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b="1" i="1" dirty="0" smtClean="0">
                    <a:latin typeface="Courier New" pitchFamily="49" charset="0"/>
                    <a:cs typeface="Courier New" pitchFamily="49" charset="0"/>
                  </a:rPr>
                  <a:t>К</a:t>
                </a:r>
                <a:endParaRPr lang="ru-RU" sz="2400" b="1" i="1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grpSp>
            <p:nvGrpSpPr>
              <p:cNvPr id="2" name="Группа 1"/>
              <p:cNvGrpSpPr/>
              <p:nvPr/>
            </p:nvGrpSpPr>
            <p:grpSpPr>
              <a:xfrm>
                <a:off x="228599" y="1143000"/>
                <a:ext cx="8713182" cy="6033258"/>
                <a:chOff x="228599" y="1143000"/>
                <a:chExt cx="8713182" cy="6033258"/>
              </a:xfrm>
            </p:grpSpPr>
            <p:grpSp>
              <p:nvGrpSpPr>
                <p:cNvPr id="4" name="Группа 3"/>
                <p:cNvGrpSpPr/>
                <p:nvPr/>
              </p:nvGrpSpPr>
              <p:grpSpPr>
                <a:xfrm>
                  <a:off x="228599" y="1143000"/>
                  <a:ext cx="8582739" cy="5996401"/>
                  <a:chOff x="228599" y="1143000"/>
                  <a:chExt cx="8582739" cy="5996401"/>
                </a:xfrm>
              </p:grpSpPr>
              <p:sp>
                <p:nvSpPr>
                  <p:cNvPr id="3" name="Прямоугольник 2"/>
                  <p:cNvSpPr/>
                  <p:nvPr/>
                </p:nvSpPr>
                <p:spPr>
                  <a:xfrm>
                    <a:off x="228599" y="1143000"/>
                    <a:ext cx="8582739" cy="120032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265176" lvl="0" indent="-265176">
                      <a:spcBef>
                        <a:spcPct val="20000"/>
                      </a:spcBef>
                      <a:defRPr/>
                    </a:pPr>
                    <a:r>
                      <a:rPr lang="ru-RU" sz="2400" b="1" i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ourier New" pitchFamily="49" charset="0"/>
                        <a:cs typeface="Courier New" pitchFamily="49" charset="0"/>
                      </a:rPr>
                      <a:t>   Точка пересечения медиан треугольника имеет физический смысл: она является его </a:t>
                    </a:r>
                    <a:r>
                      <a:rPr lang="ru-RU" sz="2400" b="1" i="1" dirty="0" smtClean="0">
                        <a:solidFill>
                          <a:srgbClr val="C00000"/>
                        </a:solidFill>
                        <a:latin typeface="Courier New" pitchFamily="49" charset="0"/>
                        <a:cs typeface="Courier New" pitchFamily="49" charset="0"/>
                      </a:rPr>
                      <a:t>центром масс</a:t>
                    </a:r>
                    <a:r>
                      <a:rPr lang="ru-RU" sz="2400" b="1" i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ourier New" pitchFamily="49" charset="0"/>
                        <a:cs typeface="Courier New" pitchFamily="49" charset="0"/>
                      </a:rPr>
                      <a:t>(точка О). </a:t>
                    </a:r>
                  </a:p>
                </p:txBody>
              </p:sp>
              <p:pic>
                <p:nvPicPr>
                  <p:cNvPr id="24580" name="Picture 4" descr="D:\Документы Оля\Работа 1\Клипарт\splash3.jpg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383628" y="5672551"/>
                    <a:ext cx="2133600" cy="1466850"/>
                  </a:xfrm>
                  <a:prstGeom prst="rect">
                    <a:avLst/>
                  </a:prstGeom>
                  <a:noFill/>
                  <a:effectLst>
                    <a:softEdge rad="127000"/>
                  </a:effectLst>
                </p:spPr>
              </p:pic>
              <p:grpSp>
                <p:nvGrpSpPr>
                  <p:cNvPr id="22" name="Группа 21"/>
                  <p:cNvGrpSpPr/>
                  <p:nvPr/>
                </p:nvGrpSpPr>
                <p:grpSpPr>
                  <a:xfrm>
                    <a:off x="2133600" y="1905000"/>
                    <a:ext cx="3810000" cy="3352800"/>
                    <a:chOff x="2133600" y="1905000"/>
                    <a:chExt cx="3810000" cy="3352800"/>
                  </a:xfrm>
                </p:grpSpPr>
                <p:grpSp>
                  <p:nvGrpSpPr>
                    <p:cNvPr id="52" name="Группа 51"/>
                    <p:cNvGrpSpPr/>
                    <p:nvPr/>
                  </p:nvGrpSpPr>
                  <p:grpSpPr>
                    <a:xfrm>
                      <a:off x="2133600" y="1905000"/>
                      <a:ext cx="3810000" cy="3352800"/>
                      <a:chOff x="1981200" y="1066800"/>
                      <a:chExt cx="3810000" cy="3352800"/>
                    </a:xfrm>
                  </p:grpSpPr>
                  <p:grpSp>
                    <p:nvGrpSpPr>
                      <p:cNvPr id="45" name="Группа 44"/>
                      <p:cNvGrpSpPr/>
                      <p:nvPr/>
                    </p:nvGrpSpPr>
                    <p:grpSpPr>
                      <a:xfrm>
                        <a:off x="1981200" y="1066800"/>
                        <a:ext cx="3810000" cy="3352800"/>
                        <a:chOff x="2057400" y="1066800"/>
                        <a:chExt cx="3810000" cy="3352800"/>
                      </a:xfrm>
                    </p:grpSpPr>
                    <p:sp>
                      <p:nvSpPr>
                        <p:cNvPr id="27" name="Равнобедренный треугольник 26"/>
                        <p:cNvSpPr/>
                        <p:nvPr/>
                      </p:nvSpPr>
                      <p:spPr>
                        <a:xfrm>
                          <a:off x="2057400" y="1066800"/>
                          <a:ext cx="3352800" cy="3352800"/>
                        </a:xfrm>
                        <a:prstGeom prst="triangle">
                          <a:avLst>
                            <a:gd name="adj" fmla="val 72081"/>
                          </a:avLst>
                        </a:prstGeom>
                        <a:gradFill flip="none" rotWithShape="1">
                          <a:gsLst>
                            <a:gs pos="0">
                              <a:schemeClr val="accent1">
                                <a:tint val="66000"/>
                                <a:satMod val="160000"/>
                                <a:alpha val="68000"/>
                              </a:schemeClr>
                            </a:gs>
                            <a:gs pos="5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path path="circle">
                            <a:fillToRect l="50000" t="50000" r="50000" b="50000"/>
                          </a:path>
                          <a:tileRect/>
                        </a:gradFill>
                        <a:ln w="57150"/>
                        <a:scene3d>
                          <a:camera prst="isometricOffAxis1Top"/>
                          <a:lightRig rig="threePt" dir="t">
                            <a:rot lat="0" lon="0" rev="5400000"/>
                          </a:lightRig>
                        </a:scene3d>
                        <a:sp3d extrusionH="25400" prstMaterial="matte">
                          <a:bevelT w="165100" prst="coolSlant"/>
                        </a:sp3d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cxnSp>
                      <p:nvCxnSpPr>
                        <p:cNvPr id="36" name="Прямая соединительная линия 35"/>
                        <p:cNvCxnSpPr/>
                        <p:nvPr/>
                      </p:nvCxnSpPr>
                      <p:spPr>
                        <a:xfrm flipV="1">
                          <a:off x="3048000" y="2590800"/>
                          <a:ext cx="1752600" cy="838200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8" name="Прямая соединительная линия 37"/>
                        <p:cNvCxnSpPr/>
                        <p:nvPr/>
                      </p:nvCxnSpPr>
                      <p:spPr>
                        <a:xfrm rot="10800000">
                          <a:off x="3352800" y="2743200"/>
                          <a:ext cx="2514600" cy="228600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" name="Прямая соединительная линия 39"/>
                        <p:cNvCxnSpPr/>
                        <p:nvPr/>
                      </p:nvCxnSpPr>
                      <p:spPr>
                        <a:xfrm rot="16200000" flipH="1">
                          <a:off x="3646463" y="2225030"/>
                          <a:ext cx="990600" cy="914400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0" name="Группа 49"/>
                      <p:cNvGrpSpPr/>
                      <p:nvPr/>
                    </p:nvGrpSpPr>
                    <p:grpSpPr>
                      <a:xfrm>
                        <a:off x="4217970" y="2850207"/>
                        <a:ext cx="1588" cy="1497658"/>
                        <a:chOff x="4217970" y="2850207"/>
                        <a:chExt cx="1588" cy="1497658"/>
                      </a:xfrm>
                    </p:grpSpPr>
                    <p:cxnSp>
                      <p:nvCxnSpPr>
                        <p:cNvPr id="20" name="Прямая соединительная линия 19"/>
                        <p:cNvCxnSpPr/>
                        <p:nvPr/>
                      </p:nvCxnSpPr>
                      <p:spPr>
                        <a:xfrm flipH="1">
                          <a:off x="4217970" y="3177531"/>
                          <a:ext cx="1588" cy="1170334"/>
                        </a:xfrm>
                        <a:prstGeom prst="line">
                          <a:avLst/>
                        </a:prstGeom>
                        <a:ln w="28575">
                          <a:solidFill>
                            <a:schemeClr val="tx2">
                              <a:lumMod val="50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" name="Прямая соединительная линия 47"/>
                        <p:cNvCxnSpPr/>
                        <p:nvPr/>
                      </p:nvCxnSpPr>
                      <p:spPr>
                        <a:xfrm rot="5400000">
                          <a:off x="4028264" y="3039913"/>
                          <a:ext cx="381000" cy="1588"/>
                        </a:xfrm>
                        <a:prstGeom prst="line">
                          <a:avLst/>
                        </a:prstGeom>
                        <a:ln w="28575">
                          <a:solidFill>
                            <a:schemeClr val="tx2">
                              <a:lumMod val="50000"/>
                            </a:schemeClr>
                          </a:solidFill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sp>
                  <p:nvSpPr>
                    <p:cNvPr id="21" name="TextBox 20"/>
                    <p:cNvSpPr txBox="1"/>
                    <p:nvPr/>
                  </p:nvSpPr>
                  <p:spPr>
                    <a:xfrm>
                      <a:off x="4189407" y="2946439"/>
                      <a:ext cx="377026" cy="101566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ru-RU" sz="6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6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</p:grpSp>
            </p:grpSp>
            <p:sp>
              <p:nvSpPr>
                <p:cNvPr id="25" name="TextBox 24"/>
                <p:cNvSpPr txBox="1"/>
                <p:nvPr/>
              </p:nvSpPr>
              <p:spPr>
                <a:xfrm>
                  <a:off x="8388424" y="6714593"/>
                  <a:ext cx="55335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400" b="1" i="1" dirty="0" smtClean="0">
                      <a:solidFill>
                        <a:srgbClr val="FF0000"/>
                      </a:solidFill>
                      <a:latin typeface="Courier New" pitchFamily="49" charset="0"/>
                      <a:cs typeface="Courier New" pitchFamily="49" charset="0"/>
                    </a:rPr>
                    <a:t>22</a:t>
                  </a:r>
                  <a:endParaRPr lang="ru-RU" sz="2400" b="1" i="1" dirty="0">
                    <a:solidFill>
                      <a:srgbClr val="FF0000"/>
                    </a:solidFill>
                    <a:latin typeface="Courier New" pitchFamily="49" charset="0"/>
                    <a:cs typeface="Courier New" pitchFamily="49" charset="0"/>
                  </a:endParaRPr>
                </a:p>
              </p:txBody>
            </p:sp>
          </p:grpSp>
        </p:grpSp>
        <p:sp>
          <p:nvSpPr>
            <p:cNvPr id="26" name="TextBox 25"/>
            <p:cNvSpPr txBox="1"/>
            <p:nvPr/>
          </p:nvSpPr>
          <p:spPr>
            <a:xfrm>
              <a:off x="4229623" y="3231931"/>
              <a:ext cx="369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i="1" dirty="0" smtClean="0">
                  <a:latin typeface="Courier New" pitchFamily="49" charset="0"/>
                  <a:cs typeface="Courier New" pitchFamily="49" charset="0"/>
                </a:rPr>
                <a:t>О</a:t>
              </a:r>
              <a:endParaRPr lang="ru-RU" sz="2400" b="1" i="1" dirty="0">
                <a:latin typeface="Courier New" pitchFamily="49" charset="0"/>
                <a:cs typeface="Courier New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39424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04800" y="399425"/>
            <a:ext cx="8783218" cy="6237384"/>
            <a:chOff x="304800" y="399425"/>
            <a:chExt cx="8783218" cy="6237384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304800" y="399425"/>
              <a:ext cx="8731469" cy="5978039"/>
              <a:chOff x="304800" y="399425"/>
              <a:chExt cx="8731469" cy="5978039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304800" y="1371600"/>
                <a:ext cx="365760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400" b="1" i="1" dirty="0" smtClean="0">
                    <a:latin typeface="Courier New" pitchFamily="49" charset="0"/>
                    <a:cs typeface="Courier New" pitchFamily="49" charset="0"/>
                  </a:rPr>
                  <a:t>1.Медиана разбивает треугольник на два </a:t>
                </a:r>
                <a:r>
                  <a:rPr lang="ru-RU" sz="2400" b="1" i="1" dirty="0" smtClean="0">
                    <a:solidFill>
                      <a:srgbClr val="C00000"/>
                    </a:solidFill>
                    <a:latin typeface="Courier New" pitchFamily="49" charset="0"/>
                    <a:cs typeface="Courier New" pitchFamily="49" charset="0"/>
                  </a:rPr>
                  <a:t>равновеликих</a:t>
                </a:r>
                <a:r>
                  <a:rPr lang="ru-RU" sz="2400" b="1" i="1" dirty="0" smtClean="0">
                    <a:latin typeface="Courier New" pitchFamily="49" charset="0"/>
                    <a:cs typeface="Courier New" pitchFamily="49" charset="0"/>
                  </a:rPr>
                  <a:t>, то  есть имеющих </a:t>
                </a:r>
                <a:r>
                  <a:rPr lang="ru-RU" sz="2400" b="1" i="1" dirty="0" smtClean="0">
                    <a:solidFill>
                      <a:srgbClr val="C00000"/>
                    </a:solidFill>
                    <a:latin typeface="Courier New" pitchFamily="49" charset="0"/>
                    <a:cs typeface="Courier New" pitchFamily="49" charset="0"/>
                  </a:rPr>
                  <a:t>одинаковую площадь.</a:t>
                </a:r>
                <a:endParaRPr lang="ru-RU" sz="24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" name="Прямоугольник 3"/>
              <p:cNvSpPr/>
              <p:nvPr/>
            </p:nvSpPr>
            <p:spPr>
              <a:xfrm>
                <a:off x="1403648" y="399425"/>
                <a:ext cx="572464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4000" dirty="0" smtClean="0">
                    <a:ln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ourier New" pitchFamily="49" charset="0"/>
                    <a:cs typeface="Courier New" pitchFamily="49" charset="0"/>
                  </a:rPr>
                  <a:t>Медианы и площади.</a:t>
                </a:r>
                <a:endParaRPr lang="ru-RU" sz="400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33400" y="3505200"/>
                <a:ext cx="104067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i="1" dirty="0" smtClean="0"/>
                  <a:t>S</a:t>
                </a:r>
                <a:r>
                  <a:rPr lang="en-US" sz="3200" i="1" baseline="-25000" dirty="0" smtClean="0"/>
                  <a:t>1</a:t>
                </a:r>
                <a:r>
                  <a:rPr lang="en-US" sz="3200" i="1" dirty="0" smtClean="0"/>
                  <a:t>=S</a:t>
                </a:r>
                <a:r>
                  <a:rPr lang="en-US" sz="3200" i="1" baseline="-25000" dirty="0" smtClean="0"/>
                  <a:t>2</a:t>
                </a:r>
                <a:endParaRPr lang="ru-RU" sz="3200" i="1" dirty="0"/>
              </a:p>
            </p:txBody>
          </p:sp>
          <p:grpSp>
            <p:nvGrpSpPr>
              <p:cNvPr id="11" name="Группа 10"/>
              <p:cNvGrpSpPr/>
              <p:nvPr/>
            </p:nvGrpSpPr>
            <p:grpSpPr>
              <a:xfrm>
                <a:off x="457200" y="4038600"/>
                <a:ext cx="3352800" cy="2209800"/>
                <a:chOff x="1219200" y="2971800"/>
                <a:chExt cx="3352800" cy="2209800"/>
              </a:xfrm>
            </p:grpSpPr>
            <p:sp>
              <p:nvSpPr>
                <p:cNvPr id="5" name="Равнобедренный треугольник 4"/>
                <p:cNvSpPr/>
                <p:nvPr/>
              </p:nvSpPr>
              <p:spPr>
                <a:xfrm>
                  <a:off x="1219200" y="2971800"/>
                  <a:ext cx="3352800" cy="2209800"/>
                </a:xfrm>
                <a:prstGeom prst="triangle">
                  <a:avLst>
                    <a:gd name="adj" fmla="val 72081"/>
                  </a:avLst>
                </a:prstGeom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  <a:alpha val="68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7" name="Прямая соединительная линия 6"/>
                <p:cNvCxnSpPr>
                  <a:stCxn id="5" idx="0"/>
                </p:cNvCxnSpPr>
                <p:nvPr/>
              </p:nvCxnSpPr>
              <p:spPr>
                <a:xfrm rot="16200000" flipH="1" flipV="1">
                  <a:off x="2160866" y="3706534"/>
                  <a:ext cx="2209800" cy="74033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Прямоугольник 8"/>
                <p:cNvSpPr/>
                <p:nvPr/>
              </p:nvSpPr>
              <p:spPr>
                <a:xfrm>
                  <a:off x="2362200" y="4114800"/>
                  <a:ext cx="609600" cy="86177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3200" i="1" dirty="0" smtClean="0"/>
                    <a:t>S</a:t>
                  </a:r>
                  <a:r>
                    <a:rPr lang="en-US" sz="3200" i="1" baseline="-25000" dirty="0" smtClean="0"/>
                    <a:t>1</a:t>
                  </a:r>
                  <a:endParaRPr lang="ru-RU" sz="3200" i="1" dirty="0" smtClean="0"/>
                </a:p>
                <a:p>
                  <a:endParaRPr lang="ru-RU" i="1" dirty="0"/>
                </a:p>
              </p:txBody>
            </p:sp>
            <p:sp>
              <p:nvSpPr>
                <p:cNvPr id="10" name="Прямоугольник 9"/>
                <p:cNvSpPr/>
                <p:nvPr/>
              </p:nvSpPr>
              <p:spPr>
                <a:xfrm>
                  <a:off x="3429000" y="4114800"/>
                  <a:ext cx="510076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3200" i="1" dirty="0" smtClean="0"/>
                    <a:t>S</a:t>
                  </a:r>
                  <a:r>
                    <a:rPr lang="en-US" sz="3200" i="1" baseline="-25000" dirty="0" smtClean="0"/>
                    <a:t>2</a:t>
                  </a:r>
                  <a:endParaRPr lang="ru-RU" sz="3200" i="1" dirty="0"/>
                </a:p>
              </p:txBody>
            </p:sp>
          </p:grpSp>
          <p:sp>
            <p:nvSpPr>
              <p:cNvPr id="12" name="Прямоугольник 11"/>
              <p:cNvSpPr/>
              <p:nvPr/>
            </p:nvSpPr>
            <p:spPr>
              <a:xfrm>
                <a:off x="4444050" y="1371600"/>
                <a:ext cx="4592219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400" b="1" i="1" dirty="0" smtClean="0">
                    <a:latin typeface="Courier New" pitchFamily="49" charset="0"/>
                    <a:cs typeface="Courier New" pitchFamily="49" charset="0"/>
                  </a:rPr>
                  <a:t>2.Три медианы разбивают треугольник  на шесть</a:t>
                </a:r>
                <a:r>
                  <a:rPr lang="en-US" sz="2400" b="1" i="1" dirty="0" smtClean="0">
                    <a:latin typeface="Courier New" pitchFamily="49" charset="0"/>
                    <a:cs typeface="Courier New" pitchFamily="49" charset="0"/>
                  </a:rPr>
                  <a:t> </a:t>
                </a:r>
                <a:r>
                  <a:rPr lang="ru-RU" sz="2400" b="1" i="1" dirty="0" smtClean="0">
                    <a:latin typeface="Courier New" pitchFamily="49" charset="0"/>
                    <a:cs typeface="Courier New" pitchFamily="49" charset="0"/>
                  </a:rPr>
                  <a:t>равновеликих.</a:t>
                </a:r>
                <a:endParaRPr lang="ru-RU" sz="2400" b="1" dirty="0"/>
              </a:p>
            </p:txBody>
          </p:sp>
          <p:grpSp>
            <p:nvGrpSpPr>
              <p:cNvPr id="30" name="Группа 29"/>
              <p:cNvGrpSpPr/>
              <p:nvPr/>
            </p:nvGrpSpPr>
            <p:grpSpPr>
              <a:xfrm>
                <a:off x="4191000" y="3352800"/>
                <a:ext cx="3505200" cy="3024664"/>
                <a:chOff x="4191000" y="3429000"/>
                <a:chExt cx="3505200" cy="3024664"/>
              </a:xfrm>
            </p:grpSpPr>
            <p:grpSp>
              <p:nvGrpSpPr>
                <p:cNvPr id="24" name="Группа 23"/>
                <p:cNvGrpSpPr/>
                <p:nvPr/>
              </p:nvGrpSpPr>
              <p:grpSpPr>
                <a:xfrm>
                  <a:off x="4343400" y="4114800"/>
                  <a:ext cx="3352800" cy="2209800"/>
                  <a:chOff x="4343400" y="4114800"/>
                  <a:chExt cx="3352800" cy="2209800"/>
                </a:xfrm>
              </p:grpSpPr>
              <p:grpSp>
                <p:nvGrpSpPr>
                  <p:cNvPr id="13" name="Группа 12"/>
                  <p:cNvGrpSpPr/>
                  <p:nvPr/>
                </p:nvGrpSpPr>
                <p:grpSpPr>
                  <a:xfrm>
                    <a:off x="4343400" y="4114800"/>
                    <a:ext cx="3352800" cy="2209800"/>
                    <a:chOff x="1219200" y="2971800"/>
                    <a:chExt cx="3352800" cy="2209800"/>
                  </a:xfrm>
                </p:grpSpPr>
                <p:sp>
                  <p:nvSpPr>
                    <p:cNvPr id="14" name="Равнобедренный треугольник 13"/>
                    <p:cNvSpPr/>
                    <p:nvPr/>
                  </p:nvSpPr>
                  <p:spPr>
                    <a:xfrm>
                      <a:off x="1219200" y="2971800"/>
                      <a:ext cx="3352800" cy="2209800"/>
                    </a:xfrm>
                    <a:prstGeom prst="triangle">
                      <a:avLst>
                        <a:gd name="adj" fmla="val 72081"/>
                      </a:avLst>
                    </a:prstGeom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  <a:alpha val="68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cxnSp>
                  <p:nvCxnSpPr>
                    <p:cNvPr id="15" name="Прямая соединительная линия 14"/>
                    <p:cNvCxnSpPr>
                      <a:stCxn id="14" idx="0"/>
                    </p:cNvCxnSpPr>
                    <p:nvPr/>
                  </p:nvCxnSpPr>
                  <p:spPr>
                    <a:xfrm rot="16200000" flipH="1" flipV="1">
                      <a:off x="2160866" y="3706534"/>
                      <a:ext cx="2209800" cy="740332"/>
                    </a:xfrm>
                    <a:prstGeom prst="line">
                      <a:avLst/>
                    </a:prstGeom>
                    <a:ln w="2857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" name="Прямоугольник 15"/>
                    <p:cNvSpPr/>
                    <p:nvPr/>
                  </p:nvSpPr>
                  <p:spPr>
                    <a:xfrm>
                      <a:off x="2133600" y="4191000"/>
                      <a:ext cx="609600" cy="738664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2400" i="1" dirty="0" smtClean="0"/>
                        <a:t>S</a:t>
                      </a:r>
                      <a:r>
                        <a:rPr lang="en-US" sz="2400" i="1" baseline="-25000" dirty="0" smtClean="0"/>
                        <a:t>1</a:t>
                      </a:r>
                      <a:endParaRPr lang="ru-RU" sz="2400" i="1" dirty="0" smtClean="0"/>
                    </a:p>
                    <a:p>
                      <a:endParaRPr lang="ru-RU" i="1" dirty="0"/>
                    </a:p>
                  </p:txBody>
                </p:sp>
                <p:sp>
                  <p:nvSpPr>
                    <p:cNvPr id="17" name="Прямоугольник 16"/>
                    <p:cNvSpPr/>
                    <p:nvPr/>
                  </p:nvSpPr>
                  <p:spPr>
                    <a:xfrm>
                      <a:off x="2819400" y="3657600"/>
                      <a:ext cx="428322" cy="461665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400" i="1" dirty="0" smtClean="0"/>
                        <a:t>S</a:t>
                      </a:r>
                      <a:r>
                        <a:rPr lang="en-US" sz="2400" i="1" baseline="-25000" dirty="0" smtClean="0"/>
                        <a:t>2</a:t>
                      </a:r>
                      <a:endParaRPr lang="ru-RU" sz="2400" i="1" dirty="0"/>
                    </a:p>
                  </p:txBody>
                </p:sp>
              </p:grpSp>
              <p:cxnSp>
                <p:nvCxnSpPr>
                  <p:cNvPr id="20" name="Прямая соединительная линия 19"/>
                  <p:cNvCxnSpPr>
                    <a:stCxn id="14" idx="5"/>
                  </p:cNvCxnSpPr>
                  <p:nvPr/>
                </p:nvCxnSpPr>
                <p:spPr>
                  <a:xfrm flipH="1">
                    <a:off x="4343400" y="5219700"/>
                    <a:ext cx="2884766" cy="110490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Прямая соединительная линия 20"/>
                  <p:cNvCxnSpPr>
                    <a:stCxn id="14" idx="1"/>
                  </p:cNvCxnSpPr>
                  <p:nvPr/>
                </p:nvCxnSpPr>
                <p:spPr>
                  <a:xfrm rot="10800000" flipH="1" flipV="1">
                    <a:off x="5551766" y="5219700"/>
                    <a:ext cx="2144434" cy="110490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5" name="Прямоугольник 24"/>
                <p:cNvSpPr/>
                <p:nvPr/>
              </p:nvSpPr>
              <p:spPr>
                <a:xfrm>
                  <a:off x="5638800" y="5715000"/>
                  <a:ext cx="609600" cy="73866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2400" i="1" dirty="0" smtClean="0"/>
                    <a:t>S</a:t>
                  </a:r>
                  <a:r>
                    <a:rPr lang="en-US" sz="2400" i="1" baseline="-25000" dirty="0" smtClean="0"/>
                    <a:t>6</a:t>
                  </a:r>
                  <a:endParaRPr lang="ru-RU" sz="2400" i="1" dirty="0" smtClean="0"/>
                </a:p>
                <a:p>
                  <a:endParaRPr lang="ru-RU" i="1" dirty="0"/>
                </a:p>
              </p:txBody>
            </p:sp>
            <p:sp>
              <p:nvSpPr>
                <p:cNvPr id="26" name="Прямоугольник 25"/>
                <p:cNvSpPr/>
                <p:nvPr/>
              </p:nvSpPr>
              <p:spPr>
                <a:xfrm>
                  <a:off x="6248400" y="5715000"/>
                  <a:ext cx="609600" cy="73866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2400" i="1" dirty="0" smtClean="0"/>
                    <a:t>S</a:t>
                  </a:r>
                  <a:r>
                    <a:rPr lang="en-US" sz="2400" i="1" baseline="-25000" dirty="0" smtClean="0"/>
                    <a:t>5</a:t>
                  </a:r>
                  <a:endParaRPr lang="ru-RU" sz="2400" i="1" dirty="0" smtClean="0"/>
                </a:p>
                <a:p>
                  <a:endParaRPr lang="ru-RU" i="1" dirty="0"/>
                </a:p>
              </p:txBody>
            </p:sp>
            <p:sp>
              <p:nvSpPr>
                <p:cNvPr id="27" name="Прямоугольник 26"/>
                <p:cNvSpPr/>
                <p:nvPr/>
              </p:nvSpPr>
              <p:spPr>
                <a:xfrm>
                  <a:off x="6858000" y="5410200"/>
                  <a:ext cx="609600" cy="73866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2400" i="1" dirty="0" smtClean="0"/>
                    <a:t>S</a:t>
                  </a:r>
                  <a:r>
                    <a:rPr lang="en-US" sz="2400" i="1" baseline="-25000" dirty="0" smtClean="0"/>
                    <a:t>4</a:t>
                  </a:r>
                  <a:endParaRPr lang="ru-RU" sz="2400" i="1" dirty="0" smtClean="0"/>
                </a:p>
                <a:p>
                  <a:endParaRPr lang="ru-RU" i="1" dirty="0"/>
                </a:p>
              </p:txBody>
            </p:sp>
            <p:sp>
              <p:nvSpPr>
                <p:cNvPr id="28" name="Прямоугольник 27"/>
                <p:cNvSpPr/>
                <p:nvPr/>
              </p:nvSpPr>
              <p:spPr>
                <a:xfrm>
                  <a:off x="6553200" y="4800600"/>
                  <a:ext cx="609600" cy="73866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2400" i="1" dirty="0" smtClean="0"/>
                    <a:t>S</a:t>
                  </a:r>
                  <a:r>
                    <a:rPr lang="en-US" sz="2400" i="1" baseline="-25000" dirty="0" smtClean="0"/>
                    <a:t>3</a:t>
                  </a:r>
                  <a:endParaRPr lang="ru-RU" sz="2400" i="1" dirty="0" smtClean="0"/>
                </a:p>
                <a:p>
                  <a:endParaRPr lang="ru-RU" i="1" dirty="0"/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4191000" y="3429000"/>
                  <a:ext cx="3163045" cy="15696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i="1" dirty="0" smtClean="0"/>
                    <a:t>S</a:t>
                  </a:r>
                  <a:r>
                    <a:rPr lang="en-US" sz="3200" i="1" baseline="-25000" dirty="0" smtClean="0"/>
                    <a:t>1</a:t>
                  </a:r>
                  <a:r>
                    <a:rPr lang="en-US" sz="3200" i="1" dirty="0" smtClean="0"/>
                    <a:t>=S</a:t>
                  </a:r>
                  <a:r>
                    <a:rPr lang="en-US" sz="3200" i="1" baseline="-25000" dirty="0" smtClean="0"/>
                    <a:t>2</a:t>
                  </a:r>
                  <a:r>
                    <a:rPr lang="en-US" sz="3200" i="1" dirty="0" smtClean="0"/>
                    <a:t>=S</a:t>
                  </a:r>
                  <a:r>
                    <a:rPr lang="en-US" sz="3200" i="1" baseline="-25000" dirty="0" smtClean="0"/>
                    <a:t>3</a:t>
                  </a:r>
                  <a:r>
                    <a:rPr lang="en-US" sz="3200" i="1" dirty="0" smtClean="0"/>
                    <a:t>=S</a:t>
                  </a:r>
                  <a:r>
                    <a:rPr lang="en-US" sz="3200" i="1" baseline="-25000" dirty="0" smtClean="0"/>
                    <a:t>4</a:t>
                  </a:r>
                  <a:r>
                    <a:rPr lang="en-US" sz="3200" i="1" dirty="0" smtClean="0"/>
                    <a:t>=S</a:t>
                  </a:r>
                  <a:r>
                    <a:rPr lang="en-US" sz="3200" i="1" baseline="-25000" dirty="0" smtClean="0"/>
                    <a:t>5</a:t>
                  </a:r>
                  <a:r>
                    <a:rPr lang="en-US" sz="3200" i="1" dirty="0" smtClean="0"/>
                    <a:t>=S</a:t>
                  </a:r>
                  <a:r>
                    <a:rPr lang="en-US" sz="3200" i="1" baseline="-25000" dirty="0" smtClean="0"/>
                    <a:t>6</a:t>
                  </a:r>
                  <a:endParaRPr lang="ru-RU" sz="3200" i="1" dirty="0" smtClean="0"/>
                </a:p>
                <a:p>
                  <a:endParaRPr lang="ru-RU" sz="3200" i="1" dirty="0" smtClean="0"/>
                </a:p>
                <a:p>
                  <a:endParaRPr lang="ru-RU" sz="3200" i="1" dirty="0"/>
                </a:p>
              </p:txBody>
            </p:sp>
          </p:grpSp>
        </p:grpSp>
        <p:sp>
          <p:nvSpPr>
            <p:cNvPr id="31" name="TextBox 30"/>
            <p:cNvSpPr txBox="1"/>
            <p:nvPr/>
          </p:nvSpPr>
          <p:spPr>
            <a:xfrm>
              <a:off x="8534661" y="6175144"/>
              <a:ext cx="5533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i="1" dirty="0" smtClean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23</a:t>
              </a:r>
              <a:endParaRPr lang="ru-RU" sz="2400" b="1" i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125338" y="4929067"/>
            <a:ext cx="349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ru-RU" sz="48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386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28600" y="548680"/>
            <a:ext cx="8859418" cy="6088129"/>
            <a:chOff x="228600" y="548680"/>
            <a:chExt cx="8859418" cy="6088129"/>
          </a:xfrm>
        </p:grpSpPr>
        <p:sp>
          <p:nvSpPr>
            <p:cNvPr id="18" name="TextBox 17"/>
            <p:cNvSpPr txBox="1"/>
            <p:nvPr/>
          </p:nvSpPr>
          <p:spPr>
            <a:xfrm>
              <a:off x="8534661" y="6175144"/>
              <a:ext cx="5533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i="1" dirty="0" smtClean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24</a:t>
              </a:r>
              <a:endParaRPr lang="ru-RU" sz="2400" b="1" i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228600" y="548680"/>
              <a:ext cx="8859418" cy="4457184"/>
              <a:chOff x="228600" y="548680"/>
              <a:chExt cx="8859418" cy="4457184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228600" y="548680"/>
                <a:ext cx="8859418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65176" indent="-265176" eaLnBrk="1" fontAlgn="auto" hangingPunct="1">
                  <a:spcAft>
                    <a:spcPts val="0"/>
                  </a:spcAft>
                  <a:buFont typeface="Wingdings 2"/>
                  <a:buNone/>
                  <a:defRPr/>
                </a:pPr>
                <a:r>
                  <a:rPr lang="ru-RU" sz="2400" b="1" i="1" dirty="0" smtClean="0">
                    <a:latin typeface="Courier New" pitchFamily="49" charset="0"/>
                    <a:cs typeface="Courier New" pitchFamily="49" charset="0"/>
                  </a:rPr>
                  <a:t>3.Отрезки, соединяющие точку пересечения   медиан  с вершинами треугольника, разбивают треугольник на три равновеликих треугольника.</a:t>
                </a:r>
              </a:p>
              <a:p>
                <a:pPr marL="265176" indent="-265176" eaLnBrk="1" fontAlgn="auto" hangingPunct="1">
                  <a:spcAft>
                    <a:spcPts val="0"/>
                  </a:spcAft>
                  <a:buFont typeface="Wingdings 2"/>
                  <a:buNone/>
                  <a:defRPr/>
                </a:pPr>
                <a:r>
                  <a:rPr lang="ru-RU" sz="2400" b="1" i="1" dirty="0" smtClean="0">
                    <a:latin typeface="Courier New" pitchFamily="49" charset="0"/>
                    <a:cs typeface="Courier New" pitchFamily="49" charset="0"/>
                  </a:rPr>
                  <a:t> </a:t>
                </a:r>
                <a:endParaRPr lang="ru-RU" sz="2400" b="1" i="1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grpSp>
            <p:nvGrpSpPr>
              <p:cNvPr id="4" name="Группа 3"/>
              <p:cNvGrpSpPr/>
              <p:nvPr/>
            </p:nvGrpSpPr>
            <p:grpSpPr>
              <a:xfrm>
                <a:off x="2362200" y="2286000"/>
                <a:ext cx="3429000" cy="2719864"/>
                <a:chOff x="4267200" y="3810000"/>
                <a:chExt cx="3429000" cy="2719864"/>
              </a:xfrm>
            </p:grpSpPr>
            <p:grpSp>
              <p:nvGrpSpPr>
                <p:cNvPr id="5" name="Группа 23"/>
                <p:cNvGrpSpPr/>
                <p:nvPr/>
              </p:nvGrpSpPr>
              <p:grpSpPr>
                <a:xfrm>
                  <a:off x="4343400" y="4114800"/>
                  <a:ext cx="3352800" cy="2209800"/>
                  <a:chOff x="4343400" y="4114800"/>
                  <a:chExt cx="3352800" cy="2209800"/>
                </a:xfrm>
              </p:grpSpPr>
              <p:grpSp>
                <p:nvGrpSpPr>
                  <p:cNvPr id="11" name="Группа 12"/>
                  <p:cNvGrpSpPr/>
                  <p:nvPr/>
                </p:nvGrpSpPr>
                <p:grpSpPr>
                  <a:xfrm>
                    <a:off x="4343400" y="4114800"/>
                    <a:ext cx="3352800" cy="2209800"/>
                    <a:chOff x="1219200" y="2971800"/>
                    <a:chExt cx="3352800" cy="2209800"/>
                  </a:xfrm>
                </p:grpSpPr>
                <p:sp>
                  <p:nvSpPr>
                    <p:cNvPr id="14" name="Равнобедренный треугольник 13"/>
                    <p:cNvSpPr/>
                    <p:nvPr/>
                  </p:nvSpPr>
                  <p:spPr>
                    <a:xfrm>
                      <a:off x="1219200" y="2971800"/>
                      <a:ext cx="3352800" cy="2209800"/>
                    </a:xfrm>
                    <a:prstGeom prst="triangle">
                      <a:avLst>
                        <a:gd name="adj" fmla="val 72081"/>
                      </a:avLst>
                    </a:prstGeom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  <a:alpha val="68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cxnSp>
                  <p:nvCxnSpPr>
                    <p:cNvPr id="15" name="Прямая соединительная линия 14"/>
                    <p:cNvCxnSpPr>
                      <a:stCxn id="14" idx="0"/>
                    </p:cNvCxnSpPr>
                    <p:nvPr/>
                  </p:nvCxnSpPr>
                  <p:spPr>
                    <a:xfrm rot="16200000" flipH="1" flipV="1">
                      <a:off x="2541866" y="3477934"/>
                      <a:ext cx="1600200" cy="587932"/>
                    </a:xfrm>
                    <a:prstGeom prst="line">
                      <a:avLst/>
                    </a:prstGeom>
                    <a:ln w="2857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" name="Прямоугольник 15"/>
                    <p:cNvSpPr/>
                    <p:nvPr/>
                  </p:nvSpPr>
                  <p:spPr>
                    <a:xfrm>
                      <a:off x="2438400" y="4038600"/>
                      <a:ext cx="609600" cy="738664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2400" i="1" dirty="0" smtClean="0"/>
                        <a:t>S</a:t>
                      </a:r>
                      <a:r>
                        <a:rPr lang="en-US" sz="2400" i="1" baseline="-25000" dirty="0" smtClean="0"/>
                        <a:t>1</a:t>
                      </a:r>
                      <a:endParaRPr lang="ru-RU" sz="2400" i="1" dirty="0" smtClean="0"/>
                    </a:p>
                    <a:p>
                      <a:endParaRPr lang="ru-RU" i="1" dirty="0"/>
                    </a:p>
                  </p:txBody>
                </p:sp>
                <p:sp>
                  <p:nvSpPr>
                    <p:cNvPr id="17" name="Прямоугольник 16"/>
                    <p:cNvSpPr/>
                    <p:nvPr/>
                  </p:nvSpPr>
                  <p:spPr>
                    <a:xfrm>
                      <a:off x="3505200" y="4038600"/>
                      <a:ext cx="428322" cy="461665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400" i="1" dirty="0" smtClean="0"/>
                        <a:t>S</a:t>
                      </a:r>
                      <a:r>
                        <a:rPr lang="en-US" sz="2400" i="1" baseline="-25000" dirty="0" smtClean="0"/>
                        <a:t>2</a:t>
                      </a:r>
                      <a:endParaRPr lang="ru-RU" sz="2400" i="1" dirty="0"/>
                    </a:p>
                  </p:txBody>
                </p:sp>
              </p:grpSp>
              <p:cxnSp>
                <p:nvCxnSpPr>
                  <p:cNvPr id="12" name="Прямая соединительная линия 11"/>
                  <p:cNvCxnSpPr/>
                  <p:nvPr/>
                </p:nvCxnSpPr>
                <p:spPr>
                  <a:xfrm rot="10800000" flipV="1">
                    <a:off x="4343400" y="5715000"/>
                    <a:ext cx="1828800" cy="60960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Прямая соединительная линия 12"/>
                  <p:cNvCxnSpPr/>
                  <p:nvPr/>
                </p:nvCxnSpPr>
                <p:spPr>
                  <a:xfrm>
                    <a:off x="6172200" y="5715000"/>
                    <a:ext cx="1524000" cy="60960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" name="Прямоугольник 8"/>
                <p:cNvSpPr/>
                <p:nvPr/>
              </p:nvSpPr>
              <p:spPr>
                <a:xfrm>
                  <a:off x="6019800" y="5791200"/>
                  <a:ext cx="609600" cy="73866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2400" i="1" dirty="0" smtClean="0"/>
                    <a:t>S</a:t>
                  </a:r>
                  <a:r>
                    <a:rPr lang="en-US" sz="2400" i="1" baseline="-25000" dirty="0" smtClean="0"/>
                    <a:t>3</a:t>
                  </a:r>
                  <a:endParaRPr lang="ru-RU" sz="2400" i="1" dirty="0" smtClean="0"/>
                </a:p>
                <a:p>
                  <a:endParaRPr lang="ru-RU" i="1" dirty="0"/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4267200" y="3810000"/>
                  <a:ext cx="1571264" cy="15696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i="1" dirty="0" smtClean="0"/>
                    <a:t>S</a:t>
                  </a:r>
                  <a:r>
                    <a:rPr lang="en-US" sz="3200" i="1" baseline="-25000" dirty="0" smtClean="0"/>
                    <a:t>1</a:t>
                  </a:r>
                  <a:r>
                    <a:rPr lang="en-US" sz="3200" i="1" dirty="0" smtClean="0"/>
                    <a:t>=S</a:t>
                  </a:r>
                  <a:r>
                    <a:rPr lang="en-US" sz="3200" i="1" baseline="-25000" dirty="0" smtClean="0"/>
                    <a:t>2</a:t>
                  </a:r>
                  <a:r>
                    <a:rPr lang="en-US" sz="3200" i="1" dirty="0" smtClean="0"/>
                    <a:t>=S</a:t>
                  </a:r>
                  <a:r>
                    <a:rPr lang="en-US" sz="3200" i="1" baseline="-25000" dirty="0" smtClean="0"/>
                    <a:t>3</a:t>
                  </a:r>
                  <a:endParaRPr lang="ru-RU" sz="3200" i="1" dirty="0" smtClean="0"/>
                </a:p>
                <a:p>
                  <a:endParaRPr lang="ru-RU" sz="3200" i="1" dirty="0" smtClean="0"/>
                </a:p>
                <a:p>
                  <a:endParaRPr lang="ru-RU" sz="3200" i="1" dirty="0"/>
                </a:p>
              </p:txBody>
            </p:sp>
          </p:grpSp>
          <p:sp>
            <p:nvSpPr>
              <p:cNvPr id="19" name="TextBox 18"/>
              <p:cNvSpPr txBox="1"/>
              <p:nvPr/>
            </p:nvSpPr>
            <p:spPr>
              <a:xfrm>
                <a:off x="4114800" y="3642211"/>
                <a:ext cx="335348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b="1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ru-RU" sz="4400" b="1" dirty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98975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79512" y="457200"/>
            <a:ext cx="9083352" cy="6179609"/>
            <a:chOff x="179512" y="457200"/>
            <a:chExt cx="9083352" cy="6179609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179512" y="457200"/>
              <a:ext cx="9083352" cy="5871865"/>
              <a:chOff x="179512" y="457200"/>
              <a:chExt cx="9083352" cy="5871865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179512" y="457200"/>
                <a:ext cx="9083352" cy="23391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65176" indent="-265176" algn="ctr" eaLnBrk="1" fontAlgn="auto" hangingPunct="1">
                  <a:spcAft>
                    <a:spcPts val="0"/>
                  </a:spcAft>
                  <a:buFont typeface="Wingdings 2"/>
                  <a:buNone/>
                  <a:defRPr/>
                </a:pPr>
                <a:r>
                  <a:rPr lang="ru-RU" sz="4000" dirty="0" smtClean="0">
                    <a:ln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ourier New" pitchFamily="49" charset="0"/>
                    <a:cs typeface="Courier New" pitchFamily="49" charset="0"/>
                  </a:rPr>
                  <a:t>Основное свойство биссектрис  треугольника</a:t>
                </a:r>
              </a:p>
              <a:p>
                <a:pPr marL="265176" indent="-265176" eaLnBrk="1" fontAlgn="auto" hangingPunct="1">
                  <a:spcAft>
                    <a:spcPts val="0"/>
                  </a:spcAft>
                  <a:buFont typeface="Wingdings 2"/>
                  <a:buNone/>
                  <a:defRPr/>
                </a:pPr>
                <a:endParaRPr lang="ru-RU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265176" indent="-265176" eaLnBrk="1" fontAlgn="auto" hangingPunct="1">
                  <a:spcAft>
                    <a:spcPts val="0"/>
                  </a:spcAft>
                  <a:buFont typeface="Wingdings 2"/>
                  <a:buNone/>
                  <a:defRPr/>
                </a:pPr>
                <a:r>
                  <a:rPr lang="ru-RU" sz="2400" b="1" i="1" dirty="0" smtClean="0">
                    <a:latin typeface="Courier New" pitchFamily="49" charset="0"/>
                    <a:cs typeface="Courier New" pitchFamily="49" charset="0"/>
                  </a:rPr>
                  <a:t>1.Биссектрисы внутренних углов  треугольника пересекаются  в центре  вписанной окружности.</a:t>
                </a:r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295400" y="3505200"/>
                <a:ext cx="5017212" cy="2823865"/>
                <a:chOff x="1295400" y="3505200"/>
                <a:chExt cx="5017212" cy="2823865"/>
              </a:xfrm>
            </p:grpSpPr>
            <p:grpSp>
              <p:nvGrpSpPr>
                <p:cNvPr id="4" name="Группа 3"/>
                <p:cNvGrpSpPr/>
                <p:nvPr/>
              </p:nvGrpSpPr>
              <p:grpSpPr>
                <a:xfrm>
                  <a:off x="1295400" y="3505200"/>
                  <a:ext cx="5017212" cy="2823865"/>
                  <a:chOff x="1676400" y="457200"/>
                  <a:chExt cx="5017212" cy="2823865"/>
                </a:xfrm>
              </p:grpSpPr>
              <p:grpSp>
                <p:nvGrpSpPr>
                  <p:cNvPr id="5" name="Группа 64"/>
                  <p:cNvGrpSpPr/>
                  <p:nvPr/>
                </p:nvGrpSpPr>
                <p:grpSpPr>
                  <a:xfrm>
                    <a:off x="2133600" y="838200"/>
                    <a:ext cx="4114800" cy="1982788"/>
                    <a:chOff x="1447800" y="533400"/>
                    <a:chExt cx="4114800" cy="1982788"/>
                  </a:xfrm>
                </p:grpSpPr>
                <p:sp>
                  <p:nvSpPr>
                    <p:cNvPr id="13" name="Овал 2"/>
                    <p:cNvSpPr/>
                    <p:nvPr/>
                  </p:nvSpPr>
                  <p:spPr>
                    <a:xfrm>
                      <a:off x="2895600" y="914400"/>
                      <a:ext cx="1676400" cy="16002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9900">
                            <a:tint val="66000"/>
                            <a:satMod val="160000"/>
                          </a:srgbClr>
                        </a:gs>
                        <a:gs pos="50000">
                          <a:srgbClr val="FF9900">
                            <a:tint val="44500"/>
                            <a:satMod val="160000"/>
                          </a:srgbClr>
                        </a:gs>
                        <a:gs pos="100000">
                          <a:srgbClr val="FF990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grpSp>
                  <p:nvGrpSpPr>
                    <p:cNvPr id="14" name="Группа 30"/>
                    <p:cNvGrpSpPr/>
                    <p:nvPr/>
                  </p:nvGrpSpPr>
                  <p:grpSpPr>
                    <a:xfrm>
                      <a:off x="1447800" y="533400"/>
                      <a:ext cx="4114800" cy="1982788"/>
                      <a:chOff x="1447800" y="533400"/>
                      <a:chExt cx="4114800" cy="1982788"/>
                    </a:xfrm>
                  </p:grpSpPr>
                  <p:cxnSp>
                    <p:nvCxnSpPr>
                      <p:cNvPr id="15" name="Прямая соединительная линия 14"/>
                      <p:cNvCxnSpPr/>
                      <p:nvPr/>
                    </p:nvCxnSpPr>
                    <p:spPr>
                      <a:xfrm rot="10800000" flipV="1">
                        <a:off x="1447800" y="533400"/>
                        <a:ext cx="2362200" cy="1981200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" name="Прямая соединительная линия 15"/>
                      <p:cNvCxnSpPr/>
                      <p:nvPr/>
                    </p:nvCxnSpPr>
                    <p:spPr>
                      <a:xfrm rot="16200000" flipH="1">
                        <a:off x="3695700" y="647700"/>
                        <a:ext cx="1981200" cy="1752600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" name="Прямая соединительная линия 16"/>
                      <p:cNvCxnSpPr/>
                      <p:nvPr/>
                    </p:nvCxnSpPr>
                    <p:spPr>
                      <a:xfrm>
                        <a:off x="1447800" y="2514600"/>
                        <a:ext cx="4114800" cy="1588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" name="Прямая соединительная линия 17"/>
                      <p:cNvCxnSpPr/>
                      <p:nvPr/>
                    </p:nvCxnSpPr>
                    <p:spPr>
                      <a:xfrm flipV="1">
                        <a:off x="1447800" y="1447800"/>
                        <a:ext cx="3124200" cy="1066800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" name="Прямая соединительная линия 18"/>
                      <p:cNvCxnSpPr/>
                      <p:nvPr/>
                    </p:nvCxnSpPr>
                    <p:spPr>
                      <a:xfrm rot="5400000">
                        <a:off x="2743200" y="1447800"/>
                        <a:ext cx="1981200" cy="152400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" name="Прямая соединительная линия 19"/>
                      <p:cNvCxnSpPr/>
                      <p:nvPr/>
                    </p:nvCxnSpPr>
                    <p:spPr>
                      <a:xfrm rot="10800000">
                        <a:off x="2819400" y="1371600"/>
                        <a:ext cx="2743200" cy="1143000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6" name="TextBox 5"/>
                  <p:cNvSpPr txBox="1"/>
                  <p:nvPr/>
                </p:nvSpPr>
                <p:spPr>
                  <a:xfrm>
                    <a:off x="4495800" y="457200"/>
                    <a:ext cx="36901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ru-RU" sz="2400" b="1" i="1" dirty="0" smtClean="0">
                        <a:latin typeface="Courier New" pitchFamily="49" charset="0"/>
                        <a:cs typeface="Courier New" pitchFamily="49" charset="0"/>
                      </a:rPr>
                      <a:t>В</a:t>
                    </a:r>
                    <a:endParaRPr lang="ru-RU" sz="2400" b="1" i="1" dirty="0">
                      <a:latin typeface="Courier New" pitchFamily="49" charset="0"/>
                      <a:cs typeface="Courier New" pitchFamily="49" charset="0"/>
                    </a:endParaRPr>
                  </a:p>
                </p:txBody>
              </p:sp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1676400" y="2438400"/>
                    <a:ext cx="369012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sz="2400" b="1" i="1" dirty="0" smtClean="0">
                        <a:latin typeface="Courier New" pitchFamily="49" charset="0"/>
                        <a:cs typeface="Courier New" pitchFamily="49" charset="0"/>
                      </a:rPr>
                      <a:t>А</a:t>
                    </a:r>
                    <a:endParaRPr lang="ru-RU" sz="2400" b="1" i="1" dirty="0">
                      <a:latin typeface="Courier New" pitchFamily="49" charset="0"/>
                      <a:cs typeface="Courier New" pitchFamily="49" charset="0"/>
                    </a:endParaRPr>
                  </a:p>
                </p:txBody>
              </p:sp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6324600" y="2438400"/>
                    <a:ext cx="36901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ru-RU" sz="2400" b="1" i="1" dirty="0" smtClean="0">
                        <a:latin typeface="Courier New" pitchFamily="49" charset="0"/>
                        <a:cs typeface="Courier New" pitchFamily="49" charset="0"/>
                      </a:rPr>
                      <a:t>С</a:t>
                    </a:r>
                    <a:endParaRPr lang="ru-RU" sz="2400" b="1" i="1" dirty="0">
                      <a:latin typeface="Courier New" pitchFamily="49" charset="0"/>
                      <a:cs typeface="Courier New" pitchFamily="49" charset="0"/>
                    </a:endParaRPr>
                  </a:p>
                </p:txBody>
              </p:sp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3200400" y="1295400"/>
                    <a:ext cx="36901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ru-RU" sz="2400" b="1" i="1" dirty="0" smtClean="0">
                        <a:latin typeface="Courier New" pitchFamily="49" charset="0"/>
                        <a:cs typeface="Courier New" pitchFamily="49" charset="0"/>
                      </a:rPr>
                      <a:t>М</a:t>
                    </a:r>
                    <a:endParaRPr lang="ru-RU" sz="2400" b="1" i="1" dirty="0">
                      <a:latin typeface="Courier New" pitchFamily="49" charset="0"/>
                      <a:cs typeface="Courier New" pitchFamily="49" charset="0"/>
                    </a:endParaRPr>
                  </a:p>
                </p:txBody>
              </p:sp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5257800" y="1295400"/>
                    <a:ext cx="36901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ru-RU" sz="2400" b="1" i="1" dirty="0" smtClean="0">
                        <a:latin typeface="Courier New" pitchFamily="49" charset="0"/>
                        <a:cs typeface="Courier New" pitchFamily="49" charset="0"/>
                      </a:rPr>
                      <a:t>Н</a:t>
                    </a:r>
                    <a:endParaRPr lang="ru-RU" sz="2400" b="1" i="1" dirty="0">
                      <a:latin typeface="Courier New" pitchFamily="49" charset="0"/>
                      <a:cs typeface="Courier New" pitchFamily="49" charset="0"/>
                    </a:endParaRPr>
                  </a:p>
                </p:txBody>
              </p:sp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3962400" y="2819400"/>
                    <a:ext cx="36901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ru-RU" sz="2400" b="1" i="1" dirty="0" smtClean="0">
                        <a:latin typeface="Courier New" pitchFamily="49" charset="0"/>
                        <a:cs typeface="Courier New" pitchFamily="49" charset="0"/>
                      </a:rPr>
                      <a:t>К</a:t>
                    </a:r>
                    <a:endParaRPr lang="ru-RU" sz="2400" b="1" i="1" dirty="0">
                      <a:latin typeface="Courier New" pitchFamily="49" charset="0"/>
                      <a:cs typeface="Courier New" pitchFamily="49" charset="0"/>
                    </a:endParaRPr>
                  </a:p>
                </p:txBody>
              </p:sp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4038600" y="1600200"/>
                    <a:ext cx="36901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ru-RU" sz="2400" b="1" i="1" dirty="0" smtClean="0">
                        <a:latin typeface="Courier New" pitchFamily="49" charset="0"/>
                        <a:cs typeface="Courier New" pitchFamily="49" charset="0"/>
                      </a:rPr>
                      <a:t>О</a:t>
                    </a:r>
                    <a:endParaRPr lang="ru-RU" sz="2400" b="1" i="1" dirty="0">
                      <a:latin typeface="Courier New" pitchFamily="49" charset="0"/>
                      <a:cs typeface="Courier New" pitchFamily="49" charset="0"/>
                    </a:endParaRPr>
                  </a:p>
                </p:txBody>
              </p:sp>
            </p:grpSp>
            <p:sp>
              <p:nvSpPr>
                <p:cNvPr id="22" name="Полилиния 21"/>
                <p:cNvSpPr/>
                <p:nvPr/>
              </p:nvSpPr>
              <p:spPr>
                <a:xfrm>
                  <a:off x="4959153" y="5554639"/>
                  <a:ext cx="117814" cy="286603"/>
                </a:xfrm>
                <a:custGeom>
                  <a:avLst/>
                  <a:gdLst>
                    <a:gd name="connsiteX0" fmla="*/ 117814 w 117814"/>
                    <a:gd name="connsiteY0" fmla="*/ 0 h 286603"/>
                    <a:gd name="connsiteX1" fmla="*/ 104166 w 117814"/>
                    <a:gd name="connsiteY1" fmla="*/ 40943 h 286603"/>
                    <a:gd name="connsiteX2" fmla="*/ 35928 w 117814"/>
                    <a:gd name="connsiteY2" fmla="*/ 122830 h 286603"/>
                    <a:gd name="connsiteX3" fmla="*/ 8632 w 117814"/>
                    <a:gd name="connsiteY3" fmla="*/ 286603 h 286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7814" h="286603">
                      <a:moveTo>
                        <a:pt x="117814" y="0"/>
                      </a:moveTo>
                      <a:cubicBezTo>
                        <a:pt x="113265" y="13648"/>
                        <a:pt x="112146" y="28973"/>
                        <a:pt x="104166" y="40943"/>
                      </a:cubicBezTo>
                      <a:cubicBezTo>
                        <a:pt x="61309" y="105228"/>
                        <a:pt x="65698" y="55847"/>
                        <a:pt x="35928" y="122830"/>
                      </a:cubicBezTo>
                      <a:cubicBezTo>
                        <a:pt x="0" y="203668"/>
                        <a:pt x="8632" y="201505"/>
                        <a:pt x="8632" y="286603"/>
                      </a:cubicBezTo>
                    </a:path>
                  </a:pathLst>
                </a:cu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3" name="Полилиния 22"/>
                <p:cNvSpPr/>
                <p:nvPr/>
              </p:nvSpPr>
              <p:spPr>
                <a:xfrm>
                  <a:off x="5136143" y="5295331"/>
                  <a:ext cx="227427" cy="259308"/>
                </a:xfrm>
                <a:custGeom>
                  <a:avLst/>
                  <a:gdLst>
                    <a:gd name="connsiteX0" fmla="*/ 227427 w 227427"/>
                    <a:gd name="connsiteY0" fmla="*/ 0 h 259308"/>
                    <a:gd name="connsiteX1" fmla="*/ 118245 w 227427"/>
                    <a:gd name="connsiteY1" fmla="*/ 27296 h 259308"/>
                    <a:gd name="connsiteX2" fmla="*/ 77302 w 227427"/>
                    <a:gd name="connsiteY2" fmla="*/ 54591 h 259308"/>
                    <a:gd name="connsiteX3" fmla="*/ 22711 w 227427"/>
                    <a:gd name="connsiteY3" fmla="*/ 259308 h 259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427" h="259308">
                      <a:moveTo>
                        <a:pt x="227427" y="0"/>
                      </a:moveTo>
                      <a:cubicBezTo>
                        <a:pt x="201470" y="5191"/>
                        <a:pt x="146224" y="13307"/>
                        <a:pt x="118245" y="27296"/>
                      </a:cubicBezTo>
                      <a:cubicBezTo>
                        <a:pt x="103574" y="34631"/>
                        <a:pt x="90950" y="45493"/>
                        <a:pt x="77302" y="54591"/>
                      </a:cubicBezTo>
                      <a:cubicBezTo>
                        <a:pt x="0" y="170545"/>
                        <a:pt x="22711" y="103673"/>
                        <a:pt x="22711" y="259308"/>
                      </a:cubicBezTo>
                    </a:path>
                  </a:pathLst>
                </a:cu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4" name="Полилиния 23"/>
                <p:cNvSpPr/>
                <p:nvPr/>
              </p:nvSpPr>
              <p:spPr>
                <a:xfrm>
                  <a:off x="2472875" y="5227093"/>
                  <a:ext cx="202978" cy="353820"/>
                </a:xfrm>
                <a:custGeom>
                  <a:avLst/>
                  <a:gdLst>
                    <a:gd name="connsiteX0" fmla="*/ 11018 w 202978"/>
                    <a:gd name="connsiteY0" fmla="*/ 0 h 353820"/>
                    <a:gd name="connsiteX1" fmla="*/ 65609 w 202978"/>
                    <a:gd name="connsiteY1" fmla="*/ 13647 h 353820"/>
                    <a:gd name="connsiteX2" fmla="*/ 133847 w 202978"/>
                    <a:gd name="connsiteY2" fmla="*/ 68238 h 353820"/>
                    <a:gd name="connsiteX3" fmla="*/ 161143 w 202978"/>
                    <a:gd name="connsiteY3" fmla="*/ 109182 h 353820"/>
                    <a:gd name="connsiteX4" fmla="*/ 188438 w 202978"/>
                    <a:gd name="connsiteY4" fmla="*/ 259307 h 353820"/>
                    <a:gd name="connsiteX5" fmla="*/ 202086 w 202978"/>
                    <a:gd name="connsiteY5" fmla="*/ 341194 h 353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2978" h="353820">
                      <a:moveTo>
                        <a:pt x="11018" y="0"/>
                      </a:moveTo>
                      <a:cubicBezTo>
                        <a:pt x="29215" y="4549"/>
                        <a:pt x="50002" y="3242"/>
                        <a:pt x="65609" y="13647"/>
                      </a:cubicBezTo>
                      <a:cubicBezTo>
                        <a:pt x="189070" y="95955"/>
                        <a:pt x="0" y="23624"/>
                        <a:pt x="133847" y="68238"/>
                      </a:cubicBezTo>
                      <a:cubicBezTo>
                        <a:pt x="142946" y="81886"/>
                        <a:pt x="153807" y="94511"/>
                        <a:pt x="161143" y="109182"/>
                      </a:cubicBezTo>
                      <a:cubicBezTo>
                        <a:pt x="182798" y="152491"/>
                        <a:pt x="182165" y="218529"/>
                        <a:pt x="188438" y="259307"/>
                      </a:cubicBezTo>
                      <a:cubicBezTo>
                        <a:pt x="202978" y="353820"/>
                        <a:pt x="202086" y="300071"/>
                        <a:pt x="202086" y="341194"/>
                      </a:cubicBezTo>
                    </a:path>
                  </a:pathLst>
                </a:custGeom>
                <a:ln w="28575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7" name="Полилиния 26"/>
                <p:cNvSpPr/>
                <p:nvPr/>
              </p:nvSpPr>
              <p:spPr>
                <a:xfrm>
                  <a:off x="2715904" y="5554639"/>
                  <a:ext cx="57510" cy="341194"/>
                </a:xfrm>
                <a:custGeom>
                  <a:avLst/>
                  <a:gdLst>
                    <a:gd name="connsiteX0" fmla="*/ 0 w 57510"/>
                    <a:gd name="connsiteY0" fmla="*/ 0 h 341194"/>
                    <a:gd name="connsiteX1" fmla="*/ 27296 w 57510"/>
                    <a:gd name="connsiteY1" fmla="*/ 40943 h 341194"/>
                    <a:gd name="connsiteX2" fmla="*/ 27296 w 57510"/>
                    <a:gd name="connsiteY2" fmla="*/ 341194 h 341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7510" h="341194">
                      <a:moveTo>
                        <a:pt x="0" y="0"/>
                      </a:moveTo>
                      <a:cubicBezTo>
                        <a:pt x="9099" y="13648"/>
                        <a:pt x="22583" y="25232"/>
                        <a:pt x="27296" y="40943"/>
                      </a:cubicBezTo>
                      <a:cubicBezTo>
                        <a:pt x="57510" y="141654"/>
                        <a:pt x="27296" y="238165"/>
                        <a:pt x="27296" y="341194"/>
                      </a:cubicBezTo>
                    </a:path>
                  </a:pathLst>
                </a:custGeom>
                <a:ln w="28575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sp>
          <p:nvSpPr>
            <p:cNvPr id="30" name="TextBox 29"/>
            <p:cNvSpPr txBox="1"/>
            <p:nvPr/>
          </p:nvSpPr>
          <p:spPr>
            <a:xfrm>
              <a:off x="8534661" y="6175144"/>
              <a:ext cx="5533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i="1" dirty="0" smtClean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25</a:t>
              </a:r>
              <a:endParaRPr lang="ru-RU" sz="2400" b="1" i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863712" y="4503003"/>
            <a:ext cx="349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8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3683595" y="4245769"/>
            <a:ext cx="378818" cy="216694"/>
          </a:xfrm>
          <a:custGeom>
            <a:avLst/>
            <a:gdLst>
              <a:gd name="connsiteX0" fmla="*/ 378818 w 378818"/>
              <a:gd name="connsiteY0" fmla="*/ 216694 h 216694"/>
              <a:gd name="connsiteX1" fmla="*/ 312143 w 378818"/>
              <a:gd name="connsiteY1" fmla="*/ 211931 h 216694"/>
              <a:gd name="connsiteX2" fmla="*/ 293093 w 378818"/>
              <a:gd name="connsiteY2" fmla="*/ 209550 h 216694"/>
              <a:gd name="connsiteX3" fmla="*/ 274043 w 378818"/>
              <a:gd name="connsiteY3" fmla="*/ 204787 h 216694"/>
              <a:gd name="connsiteX4" fmla="*/ 264518 w 378818"/>
              <a:gd name="connsiteY4" fmla="*/ 202406 h 216694"/>
              <a:gd name="connsiteX5" fmla="*/ 245468 w 378818"/>
              <a:gd name="connsiteY5" fmla="*/ 195262 h 216694"/>
              <a:gd name="connsiteX6" fmla="*/ 221655 w 378818"/>
              <a:gd name="connsiteY6" fmla="*/ 183356 h 216694"/>
              <a:gd name="connsiteX7" fmla="*/ 204986 w 378818"/>
              <a:gd name="connsiteY7" fmla="*/ 173831 h 216694"/>
              <a:gd name="connsiteX8" fmla="*/ 195461 w 378818"/>
              <a:gd name="connsiteY8" fmla="*/ 171450 h 216694"/>
              <a:gd name="connsiteX9" fmla="*/ 188318 w 378818"/>
              <a:gd name="connsiteY9" fmla="*/ 166687 h 216694"/>
              <a:gd name="connsiteX10" fmla="*/ 178793 w 378818"/>
              <a:gd name="connsiteY10" fmla="*/ 164306 h 216694"/>
              <a:gd name="connsiteX11" fmla="*/ 171649 w 378818"/>
              <a:gd name="connsiteY11" fmla="*/ 161925 h 216694"/>
              <a:gd name="connsiteX12" fmla="*/ 164505 w 378818"/>
              <a:gd name="connsiteY12" fmla="*/ 157162 h 216694"/>
              <a:gd name="connsiteX13" fmla="*/ 154980 w 378818"/>
              <a:gd name="connsiteY13" fmla="*/ 154781 h 216694"/>
              <a:gd name="connsiteX14" fmla="*/ 147836 w 378818"/>
              <a:gd name="connsiteY14" fmla="*/ 147637 h 216694"/>
              <a:gd name="connsiteX15" fmla="*/ 140693 w 378818"/>
              <a:gd name="connsiteY15" fmla="*/ 145256 h 216694"/>
              <a:gd name="connsiteX16" fmla="*/ 131168 w 378818"/>
              <a:gd name="connsiteY16" fmla="*/ 140494 h 216694"/>
              <a:gd name="connsiteX17" fmla="*/ 116880 w 378818"/>
              <a:gd name="connsiteY17" fmla="*/ 135731 h 216694"/>
              <a:gd name="connsiteX18" fmla="*/ 102593 w 378818"/>
              <a:gd name="connsiteY18" fmla="*/ 123825 h 216694"/>
              <a:gd name="connsiteX19" fmla="*/ 88305 w 378818"/>
              <a:gd name="connsiteY19" fmla="*/ 114300 h 216694"/>
              <a:gd name="connsiteX20" fmla="*/ 76399 w 378818"/>
              <a:gd name="connsiteY20" fmla="*/ 104775 h 216694"/>
              <a:gd name="connsiteX21" fmla="*/ 62111 w 378818"/>
              <a:gd name="connsiteY21" fmla="*/ 95250 h 216694"/>
              <a:gd name="connsiteX22" fmla="*/ 54968 w 378818"/>
              <a:gd name="connsiteY22" fmla="*/ 90487 h 216694"/>
              <a:gd name="connsiteX23" fmla="*/ 38299 w 378818"/>
              <a:gd name="connsiteY23" fmla="*/ 73819 h 216694"/>
              <a:gd name="connsiteX24" fmla="*/ 31155 w 378818"/>
              <a:gd name="connsiteY24" fmla="*/ 66675 h 216694"/>
              <a:gd name="connsiteX25" fmla="*/ 28774 w 378818"/>
              <a:gd name="connsiteY25" fmla="*/ 59531 h 216694"/>
              <a:gd name="connsiteX26" fmla="*/ 21630 w 378818"/>
              <a:gd name="connsiteY26" fmla="*/ 54769 h 216694"/>
              <a:gd name="connsiteX27" fmla="*/ 14486 w 378818"/>
              <a:gd name="connsiteY27" fmla="*/ 47625 h 216694"/>
              <a:gd name="connsiteX28" fmla="*/ 4961 w 378818"/>
              <a:gd name="connsiteY28" fmla="*/ 26194 h 216694"/>
              <a:gd name="connsiteX29" fmla="*/ 2580 w 378818"/>
              <a:gd name="connsiteY29" fmla="*/ 16669 h 216694"/>
              <a:gd name="connsiteX30" fmla="*/ 199 w 378818"/>
              <a:gd name="connsiteY30" fmla="*/ 9525 h 216694"/>
              <a:gd name="connsiteX31" fmla="*/ 199 w 378818"/>
              <a:gd name="connsiteY31" fmla="*/ 0 h 216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78818" h="216694">
                <a:moveTo>
                  <a:pt x="378818" y="216694"/>
                </a:moveTo>
                <a:lnTo>
                  <a:pt x="312143" y="211931"/>
                </a:lnTo>
                <a:cubicBezTo>
                  <a:pt x="305766" y="211400"/>
                  <a:pt x="299383" y="210729"/>
                  <a:pt x="293093" y="209550"/>
                </a:cubicBezTo>
                <a:cubicBezTo>
                  <a:pt x="286660" y="208344"/>
                  <a:pt x="280393" y="206375"/>
                  <a:pt x="274043" y="204787"/>
                </a:cubicBezTo>
                <a:lnTo>
                  <a:pt x="264518" y="202406"/>
                </a:lnTo>
                <a:cubicBezTo>
                  <a:pt x="241518" y="187075"/>
                  <a:pt x="277842" y="209978"/>
                  <a:pt x="245468" y="195262"/>
                </a:cubicBezTo>
                <a:cubicBezTo>
                  <a:pt x="210824" y="179514"/>
                  <a:pt x="246815" y="189645"/>
                  <a:pt x="221655" y="183356"/>
                </a:cubicBezTo>
                <a:cubicBezTo>
                  <a:pt x="215736" y="179410"/>
                  <a:pt x="211888" y="176419"/>
                  <a:pt x="204986" y="173831"/>
                </a:cubicBezTo>
                <a:cubicBezTo>
                  <a:pt x="201922" y="172682"/>
                  <a:pt x="198636" y="172244"/>
                  <a:pt x="195461" y="171450"/>
                </a:cubicBezTo>
                <a:cubicBezTo>
                  <a:pt x="193080" y="169862"/>
                  <a:pt x="190948" y="167814"/>
                  <a:pt x="188318" y="166687"/>
                </a:cubicBezTo>
                <a:cubicBezTo>
                  <a:pt x="185310" y="165398"/>
                  <a:pt x="181940" y="165205"/>
                  <a:pt x="178793" y="164306"/>
                </a:cubicBezTo>
                <a:cubicBezTo>
                  <a:pt x="176379" y="163616"/>
                  <a:pt x="174030" y="162719"/>
                  <a:pt x="171649" y="161925"/>
                </a:cubicBezTo>
                <a:cubicBezTo>
                  <a:pt x="169268" y="160337"/>
                  <a:pt x="167136" y="158289"/>
                  <a:pt x="164505" y="157162"/>
                </a:cubicBezTo>
                <a:cubicBezTo>
                  <a:pt x="161497" y="155873"/>
                  <a:pt x="157822" y="156405"/>
                  <a:pt x="154980" y="154781"/>
                </a:cubicBezTo>
                <a:cubicBezTo>
                  <a:pt x="152056" y="153110"/>
                  <a:pt x="150638" y="149505"/>
                  <a:pt x="147836" y="147637"/>
                </a:cubicBezTo>
                <a:cubicBezTo>
                  <a:pt x="145748" y="146245"/>
                  <a:pt x="143000" y="146245"/>
                  <a:pt x="140693" y="145256"/>
                </a:cubicBezTo>
                <a:cubicBezTo>
                  <a:pt x="137430" y="143858"/>
                  <a:pt x="134464" y="141812"/>
                  <a:pt x="131168" y="140494"/>
                </a:cubicBezTo>
                <a:cubicBezTo>
                  <a:pt x="126507" y="138630"/>
                  <a:pt x="121057" y="138516"/>
                  <a:pt x="116880" y="135731"/>
                </a:cubicBezTo>
                <a:cubicBezTo>
                  <a:pt x="91361" y="118721"/>
                  <a:pt x="130084" y="145207"/>
                  <a:pt x="102593" y="123825"/>
                </a:cubicBezTo>
                <a:cubicBezTo>
                  <a:pt x="98075" y="120311"/>
                  <a:pt x="92775" y="117876"/>
                  <a:pt x="88305" y="114300"/>
                </a:cubicBezTo>
                <a:cubicBezTo>
                  <a:pt x="84336" y="111125"/>
                  <a:pt x="80509" y="107764"/>
                  <a:pt x="76399" y="104775"/>
                </a:cubicBezTo>
                <a:cubicBezTo>
                  <a:pt x="71770" y="101408"/>
                  <a:pt x="66874" y="98425"/>
                  <a:pt x="62111" y="95250"/>
                </a:cubicBezTo>
                <a:cubicBezTo>
                  <a:pt x="59730" y="93663"/>
                  <a:pt x="56992" y="92511"/>
                  <a:pt x="54968" y="90487"/>
                </a:cubicBezTo>
                <a:lnTo>
                  <a:pt x="38299" y="73819"/>
                </a:lnTo>
                <a:lnTo>
                  <a:pt x="31155" y="66675"/>
                </a:lnTo>
                <a:cubicBezTo>
                  <a:pt x="30361" y="64294"/>
                  <a:pt x="30342" y="61491"/>
                  <a:pt x="28774" y="59531"/>
                </a:cubicBezTo>
                <a:cubicBezTo>
                  <a:pt x="26986" y="57296"/>
                  <a:pt x="23829" y="56601"/>
                  <a:pt x="21630" y="54769"/>
                </a:cubicBezTo>
                <a:cubicBezTo>
                  <a:pt x="19043" y="52613"/>
                  <a:pt x="16867" y="50006"/>
                  <a:pt x="14486" y="47625"/>
                </a:cubicBezTo>
                <a:cubicBezTo>
                  <a:pt x="8819" y="30622"/>
                  <a:pt x="12509" y="37514"/>
                  <a:pt x="4961" y="26194"/>
                </a:cubicBezTo>
                <a:cubicBezTo>
                  <a:pt x="4167" y="23019"/>
                  <a:pt x="3479" y="19816"/>
                  <a:pt x="2580" y="16669"/>
                </a:cubicBezTo>
                <a:cubicBezTo>
                  <a:pt x="1890" y="14255"/>
                  <a:pt x="554" y="12010"/>
                  <a:pt x="199" y="9525"/>
                </a:cubicBezTo>
                <a:cubicBezTo>
                  <a:pt x="-250" y="6382"/>
                  <a:pt x="199" y="3175"/>
                  <a:pt x="199" y="0"/>
                </a:cubicBezTo>
              </a:path>
            </a:pathLst>
          </a:cu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олилиния 31"/>
          <p:cNvSpPr/>
          <p:nvPr/>
        </p:nvSpPr>
        <p:spPr>
          <a:xfrm rot="19519725">
            <a:off x="4099984" y="4319501"/>
            <a:ext cx="436074" cy="199717"/>
          </a:xfrm>
          <a:custGeom>
            <a:avLst/>
            <a:gdLst>
              <a:gd name="connsiteX0" fmla="*/ 378818 w 378818"/>
              <a:gd name="connsiteY0" fmla="*/ 216694 h 216694"/>
              <a:gd name="connsiteX1" fmla="*/ 312143 w 378818"/>
              <a:gd name="connsiteY1" fmla="*/ 211931 h 216694"/>
              <a:gd name="connsiteX2" fmla="*/ 293093 w 378818"/>
              <a:gd name="connsiteY2" fmla="*/ 209550 h 216694"/>
              <a:gd name="connsiteX3" fmla="*/ 274043 w 378818"/>
              <a:gd name="connsiteY3" fmla="*/ 204787 h 216694"/>
              <a:gd name="connsiteX4" fmla="*/ 264518 w 378818"/>
              <a:gd name="connsiteY4" fmla="*/ 202406 h 216694"/>
              <a:gd name="connsiteX5" fmla="*/ 245468 w 378818"/>
              <a:gd name="connsiteY5" fmla="*/ 195262 h 216694"/>
              <a:gd name="connsiteX6" fmla="*/ 221655 w 378818"/>
              <a:gd name="connsiteY6" fmla="*/ 183356 h 216694"/>
              <a:gd name="connsiteX7" fmla="*/ 204986 w 378818"/>
              <a:gd name="connsiteY7" fmla="*/ 173831 h 216694"/>
              <a:gd name="connsiteX8" fmla="*/ 195461 w 378818"/>
              <a:gd name="connsiteY8" fmla="*/ 171450 h 216694"/>
              <a:gd name="connsiteX9" fmla="*/ 188318 w 378818"/>
              <a:gd name="connsiteY9" fmla="*/ 166687 h 216694"/>
              <a:gd name="connsiteX10" fmla="*/ 178793 w 378818"/>
              <a:gd name="connsiteY10" fmla="*/ 164306 h 216694"/>
              <a:gd name="connsiteX11" fmla="*/ 171649 w 378818"/>
              <a:gd name="connsiteY11" fmla="*/ 161925 h 216694"/>
              <a:gd name="connsiteX12" fmla="*/ 164505 w 378818"/>
              <a:gd name="connsiteY12" fmla="*/ 157162 h 216694"/>
              <a:gd name="connsiteX13" fmla="*/ 154980 w 378818"/>
              <a:gd name="connsiteY13" fmla="*/ 154781 h 216694"/>
              <a:gd name="connsiteX14" fmla="*/ 147836 w 378818"/>
              <a:gd name="connsiteY14" fmla="*/ 147637 h 216694"/>
              <a:gd name="connsiteX15" fmla="*/ 140693 w 378818"/>
              <a:gd name="connsiteY15" fmla="*/ 145256 h 216694"/>
              <a:gd name="connsiteX16" fmla="*/ 131168 w 378818"/>
              <a:gd name="connsiteY16" fmla="*/ 140494 h 216694"/>
              <a:gd name="connsiteX17" fmla="*/ 116880 w 378818"/>
              <a:gd name="connsiteY17" fmla="*/ 135731 h 216694"/>
              <a:gd name="connsiteX18" fmla="*/ 102593 w 378818"/>
              <a:gd name="connsiteY18" fmla="*/ 123825 h 216694"/>
              <a:gd name="connsiteX19" fmla="*/ 88305 w 378818"/>
              <a:gd name="connsiteY19" fmla="*/ 114300 h 216694"/>
              <a:gd name="connsiteX20" fmla="*/ 76399 w 378818"/>
              <a:gd name="connsiteY20" fmla="*/ 104775 h 216694"/>
              <a:gd name="connsiteX21" fmla="*/ 62111 w 378818"/>
              <a:gd name="connsiteY21" fmla="*/ 95250 h 216694"/>
              <a:gd name="connsiteX22" fmla="*/ 54968 w 378818"/>
              <a:gd name="connsiteY22" fmla="*/ 90487 h 216694"/>
              <a:gd name="connsiteX23" fmla="*/ 38299 w 378818"/>
              <a:gd name="connsiteY23" fmla="*/ 73819 h 216694"/>
              <a:gd name="connsiteX24" fmla="*/ 31155 w 378818"/>
              <a:gd name="connsiteY24" fmla="*/ 66675 h 216694"/>
              <a:gd name="connsiteX25" fmla="*/ 28774 w 378818"/>
              <a:gd name="connsiteY25" fmla="*/ 59531 h 216694"/>
              <a:gd name="connsiteX26" fmla="*/ 21630 w 378818"/>
              <a:gd name="connsiteY26" fmla="*/ 54769 h 216694"/>
              <a:gd name="connsiteX27" fmla="*/ 14486 w 378818"/>
              <a:gd name="connsiteY27" fmla="*/ 47625 h 216694"/>
              <a:gd name="connsiteX28" fmla="*/ 4961 w 378818"/>
              <a:gd name="connsiteY28" fmla="*/ 26194 h 216694"/>
              <a:gd name="connsiteX29" fmla="*/ 2580 w 378818"/>
              <a:gd name="connsiteY29" fmla="*/ 16669 h 216694"/>
              <a:gd name="connsiteX30" fmla="*/ 199 w 378818"/>
              <a:gd name="connsiteY30" fmla="*/ 9525 h 216694"/>
              <a:gd name="connsiteX31" fmla="*/ 199 w 378818"/>
              <a:gd name="connsiteY31" fmla="*/ 0 h 216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78818" h="216694">
                <a:moveTo>
                  <a:pt x="378818" y="216694"/>
                </a:moveTo>
                <a:lnTo>
                  <a:pt x="312143" y="211931"/>
                </a:lnTo>
                <a:cubicBezTo>
                  <a:pt x="305766" y="211400"/>
                  <a:pt x="299383" y="210729"/>
                  <a:pt x="293093" y="209550"/>
                </a:cubicBezTo>
                <a:cubicBezTo>
                  <a:pt x="286660" y="208344"/>
                  <a:pt x="280393" y="206375"/>
                  <a:pt x="274043" y="204787"/>
                </a:cubicBezTo>
                <a:lnTo>
                  <a:pt x="264518" y="202406"/>
                </a:lnTo>
                <a:cubicBezTo>
                  <a:pt x="241518" y="187075"/>
                  <a:pt x="277842" y="209978"/>
                  <a:pt x="245468" y="195262"/>
                </a:cubicBezTo>
                <a:cubicBezTo>
                  <a:pt x="210824" y="179514"/>
                  <a:pt x="246815" y="189645"/>
                  <a:pt x="221655" y="183356"/>
                </a:cubicBezTo>
                <a:cubicBezTo>
                  <a:pt x="215736" y="179410"/>
                  <a:pt x="211888" y="176419"/>
                  <a:pt x="204986" y="173831"/>
                </a:cubicBezTo>
                <a:cubicBezTo>
                  <a:pt x="201922" y="172682"/>
                  <a:pt x="198636" y="172244"/>
                  <a:pt x="195461" y="171450"/>
                </a:cubicBezTo>
                <a:cubicBezTo>
                  <a:pt x="193080" y="169862"/>
                  <a:pt x="190948" y="167814"/>
                  <a:pt x="188318" y="166687"/>
                </a:cubicBezTo>
                <a:cubicBezTo>
                  <a:pt x="185310" y="165398"/>
                  <a:pt x="181940" y="165205"/>
                  <a:pt x="178793" y="164306"/>
                </a:cubicBezTo>
                <a:cubicBezTo>
                  <a:pt x="176379" y="163616"/>
                  <a:pt x="174030" y="162719"/>
                  <a:pt x="171649" y="161925"/>
                </a:cubicBezTo>
                <a:cubicBezTo>
                  <a:pt x="169268" y="160337"/>
                  <a:pt x="167136" y="158289"/>
                  <a:pt x="164505" y="157162"/>
                </a:cubicBezTo>
                <a:cubicBezTo>
                  <a:pt x="161497" y="155873"/>
                  <a:pt x="157822" y="156405"/>
                  <a:pt x="154980" y="154781"/>
                </a:cubicBezTo>
                <a:cubicBezTo>
                  <a:pt x="152056" y="153110"/>
                  <a:pt x="150638" y="149505"/>
                  <a:pt x="147836" y="147637"/>
                </a:cubicBezTo>
                <a:cubicBezTo>
                  <a:pt x="145748" y="146245"/>
                  <a:pt x="143000" y="146245"/>
                  <a:pt x="140693" y="145256"/>
                </a:cubicBezTo>
                <a:cubicBezTo>
                  <a:pt x="137430" y="143858"/>
                  <a:pt x="134464" y="141812"/>
                  <a:pt x="131168" y="140494"/>
                </a:cubicBezTo>
                <a:cubicBezTo>
                  <a:pt x="126507" y="138630"/>
                  <a:pt x="121057" y="138516"/>
                  <a:pt x="116880" y="135731"/>
                </a:cubicBezTo>
                <a:cubicBezTo>
                  <a:pt x="91361" y="118721"/>
                  <a:pt x="130084" y="145207"/>
                  <a:pt x="102593" y="123825"/>
                </a:cubicBezTo>
                <a:cubicBezTo>
                  <a:pt x="98075" y="120311"/>
                  <a:pt x="92775" y="117876"/>
                  <a:pt x="88305" y="114300"/>
                </a:cubicBezTo>
                <a:cubicBezTo>
                  <a:pt x="84336" y="111125"/>
                  <a:pt x="80509" y="107764"/>
                  <a:pt x="76399" y="104775"/>
                </a:cubicBezTo>
                <a:cubicBezTo>
                  <a:pt x="71770" y="101408"/>
                  <a:pt x="66874" y="98425"/>
                  <a:pt x="62111" y="95250"/>
                </a:cubicBezTo>
                <a:cubicBezTo>
                  <a:pt x="59730" y="93663"/>
                  <a:pt x="56992" y="92511"/>
                  <a:pt x="54968" y="90487"/>
                </a:cubicBezTo>
                <a:lnTo>
                  <a:pt x="38299" y="73819"/>
                </a:lnTo>
                <a:lnTo>
                  <a:pt x="31155" y="66675"/>
                </a:lnTo>
                <a:cubicBezTo>
                  <a:pt x="30361" y="64294"/>
                  <a:pt x="30342" y="61491"/>
                  <a:pt x="28774" y="59531"/>
                </a:cubicBezTo>
                <a:cubicBezTo>
                  <a:pt x="26986" y="57296"/>
                  <a:pt x="23829" y="56601"/>
                  <a:pt x="21630" y="54769"/>
                </a:cubicBezTo>
                <a:cubicBezTo>
                  <a:pt x="19043" y="52613"/>
                  <a:pt x="16867" y="50006"/>
                  <a:pt x="14486" y="47625"/>
                </a:cubicBezTo>
                <a:cubicBezTo>
                  <a:pt x="8819" y="30622"/>
                  <a:pt x="12509" y="37514"/>
                  <a:pt x="4961" y="26194"/>
                </a:cubicBezTo>
                <a:cubicBezTo>
                  <a:pt x="4167" y="23019"/>
                  <a:pt x="3479" y="19816"/>
                  <a:pt x="2580" y="16669"/>
                </a:cubicBezTo>
                <a:cubicBezTo>
                  <a:pt x="1890" y="14255"/>
                  <a:pt x="554" y="12010"/>
                  <a:pt x="199" y="9525"/>
                </a:cubicBezTo>
                <a:cubicBezTo>
                  <a:pt x="-250" y="6382"/>
                  <a:pt x="199" y="3175"/>
                  <a:pt x="199" y="0"/>
                </a:cubicBezTo>
              </a:path>
            </a:pathLst>
          </a:cu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304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30604" y="575607"/>
            <a:ext cx="8744047" cy="6099095"/>
            <a:chOff x="343971" y="1037272"/>
            <a:chExt cx="8744047" cy="6099095"/>
          </a:xfrm>
        </p:grpSpPr>
        <p:sp>
          <p:nvSpPr>
            <p:cNvPr id="102" name="TextBox 101"/>
            <p:cNvSpPr txBox="1"/>
            <p:nvPr/>
          </p:nvSpPr>
          <p:spPr>
            <a:xfrm>
              <a:off x="3700216" y="4876800"/>
              <a:ext cx="369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i="1" dirty="0" smtClean="0">
                  <a:latin typeface="Courier New" pitchFamily="49" charset="0"/>
                  <a:cs typeface="Courier New" pitchFamily="49" charset="0"/>
                </a:rPr>
                <a:t>К</a:t>
              </a:r>
              <a:endParaRPr lang="ru-RU" sz="2400" b="1" i="1" dirty="0">
                <a:latin typeface="Courier New" pitchFamily="49" charset="0"/>
                <a:cs typeface="Courier New" pitchFamily="49" charset="0"/>
              </a:endParaRPr>
            </a:p>
          </p:txBody>
        </p:sp>
        <p:grpSp>
          <p:nvGrpSpPr>
            <p:cNvPr id="2" name="Группа 1"/>
            <p:cNvGrpSpPr/>
            <p:nvPr/>
          </p:nvGrpSpPr>
          <p:grpSpPr>
            <a:xfrm>
              <a:off x="343971" y="1037272"/>
              <a:ext cx="8744047" cy="6099095"/>
              <a:chOff x="343971" y="1037272"/>
              <a:chExt cx="8744047" cy="6099095"/>
            </a:xfrm>
          </p:grpSpPr>
          <p:grpSp>
            <p:nvGrpSpPr>
              <p:cNvPr id="3" name="Группа 2"/>
              <p:cNvGrpSpPr/>
              <p:nvPr/>
            </p:nvGrpSpPr>
            <p:grpSpPr>
              <a:xfrm>
                <a:off x="343971" y="1037272"/>
                <a:ext cx="8583488" cy="5331778"/>
                <a:chOff x="343971" y="1037272"/>
                <a:chExt cx="8583488" cy="5331778"/>
              </a:xfrm>
            </p:grpSpPr>
            <p:sp>
              <p:nvSpPr>
                <p:cNvPr id="86" name="Прямоугольник 85"/>
                <p:cNvSpPr/>
                <p:nvPr/>
              </p:nvSpPr>
              <p:spPr>
                <a:xfrm>
                  <a:off x="343971" y="1037272"/>
                  <a:ext cx="8583488" cy="14773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265176" indent="-265176" eaLnBrk="1" fontAlgn="auto" hangingPunct="1">
                    <a:spcAft>
                      <a:spcPts val="0"/>
                    </a:spcAft>
                    <a:buFont typeface="Wingdings 2"/>
                    <a:buNone/>
                    <a:defRPr/>
                  </a:pPr>
                  <a:r>
                    <a:rPr lang="ru-RU" sz="2400" b="1" i="1" dirty="0" smtClean="0">
                      <a:latin typeface="Courier New" pitchFamily="49" charset="0"/>
                      <a:cs typeface="Courier New" pitchFamily="49" charset="0"/>
                    </a:rPr>
                    <a:t>2.Биссектриса </a:t>
                  </a:r>
                  <a:r>
                    <a:rPr lang="ru-RU" sz="2400" b="1" i="1" dirty="0">
                      <a:latin typeface="Courier New" pitchFamily="49" charset="0"/>
                      <a:cs typeface="Courier New" pitchFamily="49" charset="0"/>
                    </a:rPr>
                    <a:t>внутреннего </a:t>
                  </a:r>
                  <a:r>
                    <a:rPr lang="ru-RU" sz="2400" b="1" i="1" dirty="0" smtClean="0">
                      <a:latin typeface="Courier New" pitchFamily="49" charset="0"/>
                      <a:cs typeface="Courier New" pitchFamily="49" charset="0"/>
                    </a:rPr>
                    <a:t>угла треугольника  </a:t>
                  </a:r>
                  <a:r>
                    <a:rPr lang="ru-RU" sz="2400" b="1" i="1" dirty="0">
                      <a:latin typeface="Courier New" pitchFamily="49" charset="0"/>
                      <a:cs typeface="Courier New" pitchFamily="49" charset="0"/>
                    </a:rPr>
                    <a:t>делит противоположную сторону на части, пропорциональные  </a:t>
                  </a:r>
                  <a:r>
                    <a:rPr lang="ru-RU" sz="2400" b="1" i="1" dirty="0" smtClean="0">
                      <a:latin typeface="Courier New" pitchFamily="49" charset="0"/>
                      <a:cs typeface="Courier New" pitchFamily="49" charset="0"/>
                    </a:rPr>
                    <a:t>прилежащим </a:t>
                  </a:r>
                  <a:r>
                    <a:rPr lang="ru-RU" sz="2400" b="1" i="1" dirty="0">
                      <a:latin typeface="Courier New" pitchFamily="49" charset="0"/>
                      <a:cs typeface="Courier New" pitchFamily="49" charset="0"/>
                    </a:rPr>
                    <a:t>сторонам.</a:t>
                  </a:r>
                </a:p>
                <a:p>
                  <a:pPr marL="265176" indent="-265176" eaLnBrk="1" fontAlgn="auto" hangingPunct="1">
                    <a:spcAft>
                      <a:spcPts val="0"/>
                    </a:spcAft>
                    <a:buFont typeface="Wingdings 2"/>
                    <a:buNone/>
                    <a:defRPr/>
                  </a:pPr>
                  <a:endParaRPr lang="ru-RU" b="1" dirty="0"/>
                </a:p>
              </p:txBody>
            </p:sp>
            <p:cxnSp>
              <p:nvCxnSpPr>
                <p:cNvPr id="106" name="Прямая соединительная линия 105"/>
                <p:cNvCxnSpPr/>
                <p:nvPr/>
              </p:nvCxnSpPr>
              <p:spPr>
                <a:xfrm rot="10800000" flipV="1">
                  <a:off x="1871416" y="2895600"/>
                  <a:ext cx="2362200" cy="198120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Прямая соединительная линия 106"/>
                <p:cNvCxnSpPr/>
                <p:nvPr/>
              </p:nvCxnSpPr>
              <p:spPr>
                <a:xfrm rot="16200000" flipH="1">
                  <a:off x="4119316" y="3009900"/>
                  <a:ext cx="1981200" cy="175260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Прямая соединительная линия 107"/>
                <p:cNvCxnSpPr/>
                <p:nvPr/>
              </p:nvCxnSpPr>
              <p:spPr>
                <a:xfrm>
                  <a:off x="1871416" y="4876800"/>
                  <a:ext cx="4114800" cy="1588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Прямая соединительная линия 18"/>
                <p:cNvCxnSpPr/>
                <p:nvPr/>
              </p:nvCxnSpPr>
              <p:spPr>
                <a:xfrm rot="5400000">
                  <a:off x="3128716" y="3771900"/>
                  <a:ext cx="1981200" cy="22860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7" name="TextBox 96"/>
                <p:cNvSpPr txBox="1"/>
                <p:nvPr/>
              </p:nvSpPr>
              <p:spPr>
                <a:xfrm>
                  <a:off x="4233616" y="2514600"/>
                  <a:ext cx="36901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400" b="1" i="1" dirty="0" smtClean="0">
                      <a:latin typeface="Courier New" pitchFamily="49" charset="0"/>
                      <a:cs typeface="Courier New" pitchFamily="49" charset="0"/>
                    </a:rPr>
                    <a:t>В</a:t>
                  </a:r>
                  <a:endParaRPr lang="ru-RU" sz="2400" b="1" i="1" dirty="0">
                    <a:latin typeface="Courier New" pitchFamily="49" charset="0"/>
                    <a:cs typeface="Courier New" pitchFamily="49" charset="0"/>
                  </a:endParaRPr>
                </a:p>
              </p:txBody>
            </p:sp>
            <p:sp>
              <p:nvSpPr>
                <p:cNvPr id="98" name="TextBox 97"/>
                <p:cNvSpPr txBox="1"/>
                <p:nvPr/>
              </p:nvSpPr>
              <p:spPr>
                <a:xfrm>
                  <a:off x="1414216" y="4495800"/>
                  <a:ext cx="36901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400" b="1" i="1" dirty="0" smtClean="0">
                      <a:latin typeface="Courier New" pitchFamily="49" charset="0"/>
                      <a:cs typeface="Courier New" pitchFamily="49" charset="0"/>
                    </a:rPr>
                    <a:t>А</a:t>
                  </a:r>
                  <a:endParaRPr lang="ru-RU" sz="2400" b="1" i="1" dirty="0">
                    <a:latin typeface="Courier New" pitchFamily="49" charset="0"/>
                    <a:cs typeface="Courier New" pitchFamily="49" charset="0"/>
                  </a:endParaRPr>
                </a:p>
              </p:txBody>
            </p:sp>
            <p:sp>
              <p:nvSpPr>
                <p:cNvPr id="99" name="TextBox 98"/>
                <p:cNvSpPr txBox="1"/>
                <p:nvPr/>
              </p:nvSpPr>
              <p:spPr>
                <a:xfrm>
                  <a:off x="6062416" y="4495800"/>
                  <a:ext cx="36901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400" b="1" i="1" dirty="0" smtClean="0">
                      <a:latin typeface="Courier New" pitchFamily="49" charset="0"/>
                      <a:cs typeface="Courier New" pitchFamily="49" charset="0"/>
                    </a:rPr>
                    <a:t>С</a:t>
                  </a:r>
                  <a:endParaRPr lang="ru-RU" sz="2400" b="1" i="1" dirty="0">
                    <a:latin typeface="Courier New" pitchFamily="49" charset="0"/>
                    <a:cs typeface="Courier New" pitchFamily="49" charset="0"/>
                  </a:endParaRPr>
                </a:p>
              </p:txBody>
            </p:sp>
            <p:sp>
              <p:nvSpPr>
                <p:cNvPr id="90" name="Полилиния 89"/>
                <p:cNvSpPr/>
                <p:nvPr/>
              </p:nvSpPr>
              <p:spPr>
                <a:xfrm>
                  <a:off x="3844655" y="3199263"/>
                  <a:ext cx="327546" cy="177421"/>
                </a:xfrm>
                <a:custGeom>
                  <a:avLst/>
                  <a:gdLst>
                    <a:gd name="connsiteX0" fmla="*/ 0 w 327546"/>
                    <a:gd name="connsiteY0" fmla="*/ 0 h 177421"/>
                    <a:gd name="connsiteX1" fmla="*/ 95534 w 327546"/>
                    <a:gd name="connsiteY1" fmla="*/ 122830 h 177421"/>
                    <a:gd name="connsiteX2" fmla="*/ 136477 w 327546"/>
                    <a:gd name="connsiteY2" fmla="*/ 150125 h 177421"/>
                    <a:gd name="connsiteX3" fmla="*/ 218364 w 327546"/>
                    <a:gd name="connsiteY3" fmla="*/ 177421 h 177421"/>
                    <a:gd name="connsiteX4" fmla="*/ 327546 w 327546"/>
                    <a:gd name="connsiteY4" fmla="*/ 177421 h 177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7546" h="177421">
                      <a:moveTo>
                        <a:pt x="0" y="0"/>
                      </a:moveTo>
                      <a:cubicBezTo>
                        <a:pt x="38040" y="57060"/>
                        <a:pt x="47431" y="82744"/>
                        <a:pt x="95534" y="122830"/>
                      </a:cubicBezTo>
                      <a:cubicBezTo>
                        <a:pt x="108135" y="133331"/>
                        <a:pt x="121488" y="143463"/>
                        <a:pt x="136477" y="150125"/>
                      </a:cubicBezTo>
                      <a:cubicBezTo>
                        <a:pt x="162769" y="161810"/>
                        <a:pt x="189592" y="177421"/>
                        <a:pt x="218364" y="177421"/>
                      </a:cubicBezTo>
                      <a:lnTo>
                        <a:pt x="327546" y="177421"/>
                      </a:lnTo>
                    </a:path>
                  </a:pathLst>
                </a:cu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4" name="Полилиния 93"/>
                <p:cNvSpPr/>
                <p:nvPr/>
              </p:nvSpPr>
              <p:spPr>
                <a:xfrm>
                  <a:off x="4185849" y="3431275"/>
                  <a:ext cx="436728" cy="103843"/>
                </a:xfrm>
                <a:custGeom>
                  <a:avLst/>
                  <a:gdLst>
                    <a:gd name="connsiteX0" fmla="*/ 0 w 436728"/>
                    <a:gd name="connsiteY0" fmla="*/ 40943 h 103843"/>
                    <a:gd name="connsiteX1" fmla="*/ 136477 w 436728"/>
                    <a:gd name="connsiteY1" fmla="*/ 81886 h 103843"/>
                    <a:gd name="connsiteX2" fmla="*/ 218364 w 436728"/>
                    <a:gd name="connsiteY2" fmla="*/ 95534 h 103843"/>
                    <a:gd name="connsiteX3" fmla="*/ 382137 w 436728"/>
                    <a:gd name="connsiteY3" fmla="*/ 81886 h 103843"/>
                    <a:gd name="connsiteX4" fmla="*/ 436728 w 436728"/>
                    <a:gd name="connsiteY4" fmla="*/ 0 h 103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6728" h="103843">
                      <a:moveTo>
                        <a:pt x="0" y="40943"/>
                      </a:moveTo>
                      <a:cubicBezTo>
                        <a:pt x="52219" y="58349"/>
                        <a:pt x="84915" y="71573"/>
                        <a:pt x="136477" y="81886"/>
                      </a:cubicBezTo>
                      <a:cubicBezTo>
                        <a:pt x="163612" y="87313"/>
                        <a:pt x="191068" y="90985"/>
                        <a:pt x="218364" y="95534"/>
                      </a:cubicBezTo>
                      <a:cubicBezTo>
                        <a:pt x="272955" y="90985"/>
                        <a:pt x="331950" y="103843"/>
                        <a:pt x="382137" y="81886"/>
                      </a:cubicBezTo>
                      <a:cubicBezTo>
                        <a:pt x="412192" y="68737"/>
                        <a:pt x="436728" y="0"/>
                        <a:pt x="436728" y="0"/>
                      </a:cubicBezTo>
                    </a:path>
                  </a:pathLst>
                </a:cu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graphicFrame>
              <p:nvGraphicFramePr>
                <p:cNvPr id="14" name="Объект 13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xmlns="" val="477341093"/>
                    </p:ext>
                  </p:extLst>
                </p:nvPr>
              </p:nvGraphicFramePr>
              <p:xfrm>
                <a:off x="3124200" y="5410200"/>
                <a:ext cx="1701186" cy="958850"/>
              </p:xfrm>
              <a:graphic>
                <a:graphicData uri="http://schemas.openxmlformats.org/presentationml/2006/ole">
                  <p:oleObj spid="_x0000_s6225" name="Формула" r:id="rId4" imgW="698197" imgH="393529" progId="Equation.3">
                    <p:embed/>
                  </p:oleObj>
                </a:graphicData>
              </a:graphic>
            </p:graphicFrame>
          </p:grpSp>
          <p:sp>
            <p:nvSpPr>
              <p:cNvPr id="17" name="TextBox 16"/>
              <p:cNvSpPr txBox="1"/>
              <p:nvPr/>
            </p:nvSpPr>
            <p:spPr>
              <a:xfrm>
                <a:off x="8534661" y="6674702"/>
                <a:ext cx="5533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b="1" i="1" dirty="0" smtClean="0">
                    <a:solidFill>
                      <a:srgbClr val="FF0000"/>
                    </a:solidFill>
                    <a:latin typeface="Courier New" pitchFamily="49" charset="0"/>
                    <a:cs typeface="Courier New" pitchFamily="49" charset="0"/>
                  </a:rPr>
                  <a:t>26</a:t>
                </a:r>
                <a:endParaRPr lang="ru-RU" sz="2400" b="1" i="1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31793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43608" y="1272852"/>
            <a:ext cx="8044410" cy="5363957"/>
            <a:chOff x="1043608" y="1272852"/>
            <a:chExt cx="8044410" cy="5363957"/>
          </a:xfrm>
        </p:grpSpPr>
        <p:sp>
          <p:nvSpPr>
            <p:cNvPr id="17" name="TextBox 16"/>
            <p:cNvSpPr txBox="1"/>
            <p:nvPr/>
          </p:nvSpPr>
          <p:spPr>
            <a:xfrm>
              <a:off x="8534661" y="6175144"/>
              <a:ext cx="5533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i="1" dirty="0" smtClean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27</a:t>
              </a:r>
              <a:endParaRPr lang="ru-RU" sz="2400" b="1" i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043608" y="1272852"/>
              <a:ext cx="656301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600" cap="none" spc="0" dirty="0" smtClean="0">
                  <a:ln w="31550" cmpd="sng">
                    <a:solidFill>
                      <a:srgbClr val="C00000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Самостоятельная  работа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043608" y="2708920"/>
              <a:ext cx="7058343" cy="138499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ru-RU" sz="2800" cap="none" spc="0" dirty="0" smtClean="0">
                  <a:ln w="19050" cmpd="sng">
                    <a:solidFill>
                      <a:srgbClr val="002060"/>
                    </a:solidFill>
                    <a:prstDash val="solid"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На  выполнение самостоятельной </a:t>
              </a:r>
            </a:p>
            <a:p>
              <a:r>
                <a:rPr lang="ru-RU" sz="2800" cap="none" spc="0" dirty="0" smtClean="0">
                  <a:ln w="19050" cmpd="sng">
                    <a:solidFill>
                      <a:srgbClr val="002060"/>
                    </a:solidFill>
                    <a:prstDash val="solid"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работы отводится  </a:t>
              </a:r>
              <a:r>
                <a:rPr lang="ru-RU" sz="2800" i="1" cap="none" spc="0" dirty="0" smtClean="0">
                  <a:ln w="19050" cmpd="sng">
                    <a:solidFill>
                      <a:srgbClr val="002060"/>
                    </a:solidFill>
                    <a:prstDash val="solid"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5</a:t>
              </a:r>
              <a:r>
                <a:rPr lang="ru-RU" sz="2800" cap="none" spc="0" dirty="0" smtClean="0">
                  <a:ln w="19050" cmpd="sng">
                    <a:solidFill>
                      <a:srgbClr val="002060"/>
                    </a:solidFill>
                    <a:prstDash val="solid"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минут. </a:t>
              </a:r>
            </a:p>
            <a:p>
              <a:r>
                <a:rPr lang="ru-RU" sz="2800" cap="none" spc="0" dirty="0" smtClean="0">
                  <a:ln w="19050" cmpd="sng">
                    <a:solidFill>
                      <a:srgbClr val="002060"/>
                    </a:solidFill>
                    <a:prstDash val="solid"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Работа выполняется по вариантам.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1654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64637" y="476672"/>
            <a:ext cx="8823381" cy="6160137"/>
            <a:chOff x="264637" y="476672"/>
            <a:chExt cx="8823381" cy="6160137"/>
          </a:xfrm>
        </p:grpSpPr>
        <p:sp>
          <p:nvSpPr>
            <p:cNvPr id="17" name="TextBox 16"/>
            <p:cNvSpPr txBox="1"/>
            <p:nvPr/>
          </p:nvSpPr>
          <p:spPr>
            <a:xfrm>
              <a:off x="8534661" y="6175144"/>
              <a:ext cx="5533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i="1" dirty="0" smtClean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28</a:t>
              </a:r>
              <a:endParaRPr lang="ru-RU" sz="2400" b="1" i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264637" y="476672"/>
              <a:ext cx="834074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000" cap="none" spc="0" dirty="0" smtClean="0">
                  <a:ln w="31550" cmpd="sng">
                    <a:solidFill>
                      <a:srgbClr val="C00000"/>
                    </a:solidFill>
                    <a:prstDash val="solid"/>
                  </a:ln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Подведение  итогов  урока</a:t>
              </a:r>
              <a:r>
                <a:rPr lang="ru-RU" sz="2000" cap="none" spc="0" dirty="0" smtClean="0">
                  <a:ln w="31550" cmpd="sng">
                    <a:solidFill>
                      <a:srgbClr val="C00000"/>
                    </a:solidFill>
                    <a:prstDash val="solid"/>
                  </a:ln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ru-RU" sz="4000" cap="none" spc="0" dirty="0" smtClean="0">
                  <a:ln w="31550" cmpd="sng">
                    <a:solidFill>
                      <a:srgbClr val="C00000"/>
                    </a:solidFill>
                    <a:prstDash val="solid"/>
                  </a:ln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:</a:t>
              </a:r>
            </a:p>
          </p:txBody>
        </p:sp>
        <p:grpSp>
          <p:nvGrpSpPr>
            <p:cNvPr id="3" name="Группа 2"/>
            <p:cNvGrpSpPr/>
            <p:nvPr/>
          </p:nvGrpSpPr>
          <p:grpSpPr>
            <a:xfrm>
              <a:off x="894588" y="1628800"/>
              <a:ext cx="6837128" cy="2654492"/>
              <a:chOff x="894588" y="1628800"/>
              <a:chExt cx="6837128" cy="2654492"/>
            </a:xfrm>
          </p:grpSpPr>
          <p:sp>
            <p:nvSpPr>
              <p:cNvPr id="19" name="Прямоугольник 18"/>
              <p:cNvSpPr/>
              <p:nvPr/>
            </p:nvSpPr>
            <p:spPr>
              <a:xfrm>
                <a:off x="894588" y="1628800"/>
                <a:ext cx="6837128" cy="64633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3600" cap="none" spc="0" dirty="0" smtClean="0">
                    <a:ln w="31550" cmpd="sng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>
                    <a:solidFill>
                      <a:schemeClr val="accent1">
                        <a:lumMod val="75000"/>
                      </a:schemeClr>
                    </a:solidFill>
                    <a:latin typeface="Courier New" pitchFamily="49" charset="0"/>
                    <a:cs typeface="Courier New" pitchFamily="49" charset="0"/>
                  </a:rPr>
                  <a:t>На уроке мы говорили о</a:t>
                </a:r>
                <a:r>
                  <a:rPr lang="ru-RU" sz="1600" cap="none" spc="0" dirty="0" smtClean="0">
                    <a:ln w="31550" cmpd="sng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>
                    <a:solidFill>
                      <a:schemeClr val="accent1">
                        <a:lumMod val="75000"/>
                      </a:schemeClr>
                    </a:solidFill>
                    <a:latin typeface="Courier New" pitchFamily="49" charset="0"/>
                    <a:cs typeface="Courier New" pitchFamily="49" charset="0"/>
                  </a:rPr>
                  <a:t> </a:t>
                </a:r>
                <a:r>
                  <a:rPr lang="ru-RU" sz="1600" dirty="0">
                    <a:ln w="31550" cmpd="sng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>
                    <a:solidFill>
                      <a:schemeClr val="accent1">
                        <a:lumMod val="75000"/>
                      </a:schemeClr>
                    </a:solidFill>
                    <a:latin typeface="Courier New" pitchFamily="49" charset="0"/>
                    <a:cs typeface="Courier New" pitchFamily="49" charset="0"/>
                  </a:rPr>
                  <a:t>...</a:t>
                </a:r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>
                <a:off x="894588" y="2376987"/>
                <a:ext cx="5820824" cy="64633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3600" cap="none" spc="0" dirty="0" smtClean="0">
                    <a:ln w="31550" cmpd="sng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>
                    <a:solidFill>
                      <a:schemeClr val="accent1">
                        <a:lumMod val="75000"/>
                      </a:schemeClr>
                    </a:solidFill>
                    <a:latin typeface="Courier New" pitchFamily="49" charset="0"/>
                    <a:cs typeface="Courier New" pitchFamily="49" charset="0"/>
                  </a:rPr>
                  <a:t>Я запомнил</a:t>
                </a:r>
                <a:r>
                  <a:rPr lang="ru-RU" sz="2400" cap="none" spc="0" dirty="0" smtClean="0">
                    <a:ln w="31550" cmpd="sng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>
                    <a:solidFill>
                      <a:schemeClr val="accent1">
                        <a:lumMod val="75000"/>
                      </a:schemeClr>
                    </a:solidFill>
                    <a:latin typeface="Courier New" pitchFamily="49" charset="0"/>
                    <a:cs typeface="Courier New" pitchFamily="49" charset="0"/>
                  </a:rPr>
                  <a:t>(</a:t>
                </a:r>
                <a:r>
                  <a:rPr lang="ru-RU" sz="3600" cap="none" spc="0" dirty="0" smtClean="0">
                    <a:ln w="31550" cmpd="sng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>
                    <a:solidFill>
                      <a:schemeClr val="accent1">
                        <a:lumMod val="75000"/>
                      </a:schemeClr>
                    </a:solidFill>
                    <a:latin typeface="Courier New" pitchFamily="49" charset="0"/>
                    <a:cs typeface="Courier New" pitchFamily="49" charset="0"/>
                  </a:rPr>
                  <a:t>а</a:t>
                </a:r>
                <a:r>
                  <a:rPr lang="ru-RU" sz="2400" cap="none" spc="0" dirty="0" smtClean="0">
                    <a:ln w="31550" cmpd="sng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>
                    <a:solidFill>
                      <a:schemeClr val="accent1">
                        <a:lumMod val="75000"/>
                      </a:schemeClr>
                    </a:solidFill>
                    <a:latin typeface="Courier New" pitchFamily="49" charset="0"/>
                    <a:cs typeface="Courier New" pitchFamily="49" charset="0"/>
                  </a:rPr>
                  <a:t>)</a:t>
                </a:r>
                <a:r>
                  <a:rPr lang="ru-RU" sz="3600" cap="none" spc="0" dirty="0" smtClean="0">
                    <a:ln w="31550" cmpd="sng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>
                    <a:solidFill>
                      <a:schemeClr val="accent1">
                        <a:lumMod val="75000"/>
                      </a:schemeClr>
                    </a:solidFill>
                    <a:latin typeface="Courier New" pitchFamily="49" charset="0"/>
                    <a:cs typeface="Courier New" pitchFamily="49" charset="0"/>
                  </a:rPr>
                  <a:t>, что </a:t>
                </a:r>
                <a:r>
                  <a:rPr lang="ru-RU" cap="none" spc="0" dirty="0" smtClean="0">
                    <a:ln w="31550" cmpd="sng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>
                    <a:solidFill>
                      <a:schemeClr val="accent1">
                        <a:lumMod val="75000"/>
                      </a:schemeClr>
                    </a:solidFill>
                    <a:latin typeface="Courier New" pitchFamily="49" charset="0"/>
                    <a:cs typeface="Courier New" pitchFamily="49" charset="0"/>
                  </a:rPr>
                  <a:t>...</a:t>
                </a:r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>
                <a:off x="894588" y="3082963"/>
                <a:ext cx="6445815" cy="120032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r>
                  <a:rPr lang="ru-RU" sz="3600" cap="none" spc="0" dirty="0" smtClean="0">
                    <a:ln w="31550" cmpd="sng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>
                    <a:solidFill>
                      <a:schemeClr val="accent1">
                        <a:lumMod val="75000"/>
                      </a:schemeClr>
                    </a:solidFill>
                    <a:latin typeface="Courier New" pitchFamily="49" charset="0"/>
                    <a:cs typeface="Courier New" pitchFamily="49" charset="0"/>
                  </a:rPr>
                  <a:t>Мне  понравилось</a:t>
                </a:r>
              </a:p>
              <a:p>
                <a:pPr algn="ctr"/>
                <a:r>
                  <a:rPr lang="ru-RU" sz="2400" dirty="0" smtClean="0">
                    <a:ln w="31550" cmpd="sng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>
                    <a:solidFill>
                      <a:schemeClr val="accent1">
                        <a:lumMod val="75000"/>
                      </a:schemeClr>
                    </a:solidFill>
                    <a:latin typeface="Courier New" pitchFamily="49" charset="0"/>
                    <a:cs typeface="Courier New" pitchFamily="49" charset="0"/>
                  </a:rPr>
                  <a:t>     (</a:t>
                </a:r>
                <a:r>
                  <a:rPr lang="ru-RU" sz="3600" dirty="0" smtClean="0">
                    <a:ln w="31550" cmpd="sng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>
                    <a:solidFill>
                      <a:schemeClr val="accent1">
                        <a:lumMod val="75000"/>
                      </a:schemeClr>
                    </a:solidFill>
                    <a:latin typeface="Courier New" pitchFamily="49" charset="0"/>
                    <a:cs typeface="Courier New" pitchFamily="49" charset="0"/>
                  </a:rPr>
                  <a:t>не понравилось</a:t>
                </a:r>
                <a:r>
                  <a:rPr lang="ru-RU" sz="2400" dirty="0" smtClean="0">
                    <a:ln w="31550" cmpd="sng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>
                    <a:solidFill>
                      <a:schemeClr val="accent1">
                        <a:lumMod val="75000"/>
                      </a:schemeClr>
                    </a:solidFill>
                    <a:latin typeface="Courier New" pitchFamily="49" charset="0"/>
                    <a:cs typeface="Courier New" pitchFamily="49" charset="0"/>
                  </a:rPr>
                  <a:t>)</a:t>
                </a:r>
                <a:r>
                  <a:rPr lang="ru-RU" sz="3600" dirty="0" smtClean="0">
                    <a:ln w="31550" cmpd="sng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>
                    <a:solidFill>
                      <a:schemeClr val="accent1">
                        <a:lumMod val="75000"/>
                      </a:schemeClr>
                    </a:solidFill>
                    <a:latin typeface="Courier New" pitchFamily="49" charset="0"/>
                    <a:cs typeface="Courier New" pitchFamily="49" charset="0"/>
                  </a:rPr>
                  <a:t> </a:t>
                </a:r>
                <a:r>
                  <a:rPr lang="ru-RU" sz="2000" dirty="0">
                    <a:ln w="31550" cmpd="sng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>
                    <a:solidFill>
                      <a:schemeClr val="accent1">
                        <a:lumMod val="75000"/>
                      </a:schemeClr>
                    </a:solidFill>
                    <a:latin typeface="Courier New" pitchFamily="49" charset="0"/>
                    <a:cs typeface="Courier New" pitchFamily="49" charset="0"/>
                  </a:rPr>
                  <a:t>...</a:t>
                </a:r>
              </a:p>
            </p:txBody>
          </p:sp>
        </p:grpSp>
        <p:pic>
          <p:nvPicPr>
            <p:cNvPr id="8198" name="Picture 6" descr="H:\Работа 1\Школа Клипарт PNG\Рисунок1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637" y="4884261"/>
              <a:ext cx="2020113" cy="1752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77052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42207" y="284813"/>
            <a:ext cx="8845811" cy="6351996"/>
            <a:chOff x="242207" y="284813"/>
            <a:chExt cx="8845811" cy="6351996"/>
          </a:xfrm>
        </p:grpSpPr>
        <p:sp>
          <p:nvSpPr>
            <p:cNvPr id="17" name="TextBox 16"/>
            <p:cNvSpPr txBox="1"/>
            <p:nvPr/>
          </p:nvSpPr>
          <p:spPr>
            <a:xfrm>
              <a:off x="8534661" y="6175144"/>
              <a:ext cx="5533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i="1" dirty="0" smtClean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29</a:t>
              </a:r>
              <a:endParaRPr lang="ru-RU" sz="2400" b="1" i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393015" y="284813"/>
              <a:ext cx="5724644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000" cap="none" spc="0" dirty="0" smtClean="0">
                  <a:ln w="31550" cmpd="sng">
                    <a:solidFill>
                      <a:srgbClr val="C00000"/>
                    </a:solidFill>
                    <a:prstDash val="solid"/>
                  </a:ln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Домашнее  задание: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242207" y="1205744"/>
              <a:ext cx="8845811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ru-RU" sz="3200" cap="none" spc="0" dirty="0" smtClean="0">
                  <a:ln w="9525" cmpd="sng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Учебник  геометрии  </a:t>
              </a:r>
              <a:r>
                <a:rPr lang="ru-RU" sz="3200" cap="none" spc="0" dirty="0" err="1" smtClean="0">
                  <a:ln w="9525" cmpd="sng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Атанасян</a:t>
              </a:r>
              <a:r>
                <a:rPr lang="ru-RU" sz="3200" cap="none" spc="0" dirty="0" smtClean="0">
                  <a:ln w="9525" cmpd="sng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ru-RU" sz="1100" cap="none" spc="0" dirty="0" smtClean="0">
                  <a:ln w="9525" cmpd="sng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ru-RU" sz="3200" cap="none" spc="0" dirty="0" smtClean="0">
                  <a:ln w="9525" cmpd="sng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Л.С. </a:t>
              </a:r>
              <a:endParaRPr lang="ru-RU" sz="3200" dirty="0">
                <a:ln w="952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endParaRPr>
            </a:p>
            <a:p>
              <a:r>
                <a:rPr lang="ru-RU" sz="3200" i="1" cap="none" spc="0" dirty="0" smtClean="0">
                  <a:ln w="9525" cmpd="sng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§</a:t>
              </a:r>
              <a:r>
                <a:rPr lang="ru-RU" sz="3200" cap="none" spc="0" dirty="0" smtClean="0">
                  <a:ln w="9525" cmpd="sng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ru-RU" sz="3200" i="1" cap="none" spc="0" dirty="0" smtClean="0">
                  <a:ln w="9525" cmpd="sng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2</a:t>
              </a:r>
              <a:r>
                <a:rPr lang="ru-RU" sz="3600" cap="none" spc="0" dirty="0" smtClean="0">
                  <a:ln w="9525" cmpd="sng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раздел </a:t>
              </a:r>
              <a:r>
                <a:rPr lang="ru-RU" sz="3200" i="1" cap="none" spc="0" dirty="0" smtClean="0">
                  <a:ln w="9525" cmpd="sng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17</a:t>
              </a:r>
              <a:r>
                <a:rPr lang="ru-RU" sz="3600" i="1" cap="none" spc="0" dirty="0" smtClean="0">
                  <a:ln w="9525" cmpd="sng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; </a:t>
              </a:r>
              <a:r>
                <a:rPr lang="ru-RU" sz="4000" i="1" cap="none" spc="0" dirty="0" smtClean="0">
                  <a:ln w="9525" cmpd="sng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№</a:t>
              </a:r>
              <a:r>
                <a:rPr lang="ru-RU" sz="3600" i="1" cap="none" spc="0" dirty="0" smtClean="0">
                  <a:ln w="9525" cmpd="sng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ru-RU" sz="3200" i="1" cap="none" spc="0" dirty="0" smtClean="0">
                  <a:ln w="9525" cmpd="sng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101;102;103.</a:t>
              </a:r>
            </a:p>
          </p:txBody>
        </p:sp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1066708">
              <a:off x="518943" y="3707843"/>
              <a:ext cx="1644579" cy="258661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softEdge rad="3175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2337184" y="3284984"/>
              <a:ext cx="3836307" cy="13849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dirty="0" smtClean="0">
                  <a:ln w="9525" cmpd="sng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Дополнительно: </a:t>
              </a:r>
            </a:p>
            <a:p>
              <a:r>
                <a:rPr lang="ru-RU" sz="2800" dirty="0" smtClean="0">
                  <a:ln w="9525" cmpd="sng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Рабочая  тетрадь </a:t>
              </a:r>
            </a:p>
            <a:p>
              <a:r>
                <a:rPr lang="ru-RU" sz="2000" i="1" dirty="0" smtClean="0">
                  <a:ln w="9525" cmpd="sng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 </a:t>
              </a:r>
              <a:r>
                <a:rPr lang="ru-RU" sz="2800" i="1" dirty="0" smtClean="0">
                  <a:ln w="9525" cmpd="sng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№ </a:t>
              </a:r>
              <a:r>
                <a:rPr lang="ru-RU" sz="2400" i="1" dirty="0" smtClean="0">
                  <a:ln w="9525" cmpd="sng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60; 63; 64</a:t>
              </a:r>
              <a:r>
                <a:rPr lang="ru-RU" sz="2800" i="1" dirty="0" smtClean="0">
                  <a:ln w="9525" cmpd="sng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.</a:t>
              </a:r>
              <a:r>
                <a:rPr lang="ru-RU" sz="2800" dirty="0" smtClean="0">
                  <a:ln w="9525" cmpd="sng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 </a:t>
              </a:r>
              <a:endParaRPr lang="ru-RU" sz="2800" dirty="0">
                <a:ln w="952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pic>
          <p:nvPicPr>
            <p:cNvPr id="1843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768871">
              <a:off x="6419781" y="3833887"/>
              <a:ext cx="1728192" cy="239179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softEdge rad="3175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3780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304798"/>
            <a:ext cx="8967655" cy="6553202"/>
            <a:chOff x="0" y="304798"/>
            <a:chExt cx="8967655" cy="6553202"/>
          </a:xfrm>
        </p:grpSpPr>
        <p:pic>
          <p:nvPicPr>
            <p:cNvPr id="3" name="Picture 2" descr="D:\Документы Оля\Работа 1\Школа Клипарт\pencils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5166986"/>
              <a:ext cx="1099159" cy="1691014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4" name="Прямоугольник 3"/>
            <p:cNvSpPr/>
            <p:nvPr/>
          </p:nvSpPr>
          <p:spPr>
            <a:xfrm>
              <a:off x="304800" y="304798"/>
              <a:ext cx="860139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i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2) Деление отрезка пополам при помощи циркуля.</a:t>
              </a:r>
              <a:endParaRPr lang="ru-RU" sz="2400" b="1" i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pic>
          <p:nvPicPr>
            <p:cNvPr id="5" name="Picture 2" descr="D:\Документы Оля\Работа 1\Школа Клипарт\circle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20883855">
              <a:off x="6767030" y="4438571"/>
              <a:ext cx="2200625" cy="1761630"/>
            </a:xfrm>
            <a:prstGeom prst="rect">
              <a:avLst/>
            </a:prstGeom>
            <a:noFill/>
          </p:spPr>
        </p:pic>
        <p:sp>
          <p:nvSpPr>
            <p:cNvPr id="15" name="Прямоугольник 14"/>
            <p:cNvSpPr/>
            <p:nvPr/>
          </p:nvSpPr>
          <p:spPr>
            <a:xfrm>
              <a:off x="304800" y="897813"/>
              <a:ext cx="8448992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а) Пусть дан отрезок МК. Из концов отрезка</a:t>
              </a:r>
            </a:p>
            <a:p>
              <a:r>
                <a:rPr lang="ru-RU" sz="24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  точек М и Р проведем дуги одинакового</a:t>
              </a:r>
            </a:p>
            <a:p>
              <a:r>
                <a:rPr lang="ru-RU" sz="24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  радиуса </a:t>
              </a:r>
              <a:r>
                <a:rPr lang="en-US" sz="24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r.</a:t>
              </a:r>
              <a:endParaRPr lang="ru-RU" sz="2400" b="1" i="1" dirty="0" smtClean="0">
                <a:solidFill>
                  <a:schemeClr val="tx2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endParaRPr>
            </a:p>
            <a:p>
              <a:r>
                <a:rPr lang="ru-RU" sz="24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б) Обозначим точки пересечения дуг (</a:t>
              </a:r>
              <a:r>
                <a:rPr lang="ru-RU" sz="3600" b="1" i="1" baseline="20000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.</a:t>
              </a:r>
              <a:r>
                <a:rPr lang="ru-RU" sz="24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)А и    </a:t>
              </a:r>
              <a:r>
                <a:rPr lang="ru-RU" sz="2400" b="1" i="1" dirty="0" smtClean="0">
                  <a:solidFill>
                    <a:schemeClr val="bg1"/>
                  </a:solidFill>
                  <a:latin typeface="Courier New" pitchFamily="49" charset="0"/>
                  <a:cs typeface="Courier New" pitchFamily="49" charset="0"/>
                </a:rPr>
                <a:t>.  </a:t>
              </a:r>
              <a:r>
                <a:rPr lang="ru-RU" sz="24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(</a:t>
              </a:r>
              <a:r>
                <a:rPr lang="ru-RU" sz="3600" b="1" i="1" baseline="20000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.</a:t>
              </a:r>
              <a:r>
                <a:rPr lang="ru-RU" sz="24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)В.</a:t>
              </a:r>
            </a:p>
            <a:p>
              <a:r>
                <a:rPr lang="ru-RU" sz="24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в) Соединим точки А и В. Получим прямую АВ, </a:t>
              </a:r>
            </a:p>
            <a:p>
              <a:r>
                <a:rPr lang="ru-RU" sz="24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  которая пересечет отрезок МК в точке С.</a:t>
              </a:r>
            </a:p>
            <a:p>
              <a:r>
                <a:rPr lang="ru-RU" sz="24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г) (</a:t>
              </a:r>
              <a:r>
                <a:rPr lang="ru-RU" sz="3600" b="1" i="1" baseline="20000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.</a:t>
              </a:r>
              <a:r>
                <a:rPr lang="ru-RU" sz="24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)С – середина отрезка МК. МС = СК.</a:t>
              </a:r>
              <a:endParaRPr lang="ru-RU" sz="2400" b="1" i="1" dirty="0">
                <a:solidFill>
                  <a:schemeClr val="tx2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grpSp>
          <p:nvGrpSpPr>
            <p:cNvPr id="20" name="Группа 19"/>
            <p:cNvGrpSpPr/>
            <p:nvPr/>
          </p:nvGrpSpPr>
          <p:grpSpPr>
            <a:xfrm>
              <a:off x="2011984" y="4100186"/>
              <a:ext cx="4191000" cy="2438400"/>
              <a:chOff x="1752600" y="3810000"/>
              <a:chExt cx="4191000" cy="2438400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3429000" y="5029200"/>
                <a:ext cx="3690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b="1" i="1" dirty="0" smtClean="0">
                    <a:latin typeface="Courier New" pitchFamily="49" charset="0"/>
                    <a:cs typeface="Courier New" pitchFamily="49" charset="0"/>
                  </a:rPr>
                  <a:t>С</a:t>
                </a:r>
                <a:endParaRPr lang="ru-RU" sz="2400" b="1" i="1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grpSp>
            <p:nvGrpSpPr>
              <p:cNvPr id="19" name="Группа 18"/>
              <p:cNvGrpSpPr/>
              <p:nvPr/>
            </p:nvGrpSpPr>
            <p:grpSpPr>
              <a:xfrm>
                <a:off x="1752600" y="3810000"/>
                <a:ext cx="4191000" cy="2438400"/>
                <a:chOff x="1752600" y="3810000"/>
                <a:chExt cx="4191000" cy="2438400"/>
              </a:xfrm>
            </p:grpSpPr>
            <p:cxnSp>
              <p:nvCxnSpPr>
                <p:cNvPr id="10" name="Прямая соединительная линия 9"/>
                <p:cNvCxnSpPr/>
                <p:nvPr/>
              </p:nvCxnSpPr>
              <p:spPr>
                <a:xfrm>
                  <a:off x="2133600" y="5029200"/>
                  <a:ext cx="1610657" cy="1588"/>
                </a:xfrm>
                <a:prstGeom prst="line">
                  <a:avLst/>
                </a:prstGeom>
                <a:ln w="28575">
                  <a:solidFill>
                    <a:schemeClr val="tx2">
                      <a:lumMod val="50000"/>
                    </a:schemeClr>
                  </a:solidFill>
                  <a:headEnd type="diamond" w="med" len="med"/>
                  <a:tailEnd type="diamond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я соединительная линия 15"/>
                <p:cNvCxnSpPr/>
                <p:nvPr/>
              </p:nvCxnSpPr>
              <p:spPr>
                <a:xfrm flipV="1">
                  <a:off x="3733800" y="5029200"/>
                  <a:ext cx="1828800" cy="8902"/>
                </a:xfrm>
                <a:prstGeom prst="line">
                  <a:avLst/>
                </a:prstGeom>
                <a:ln w="28575">
                  <a:solidFill>
                    <a:schemeClr val="tx2">
                      <a:lumMod val="50000"/>
                    </a:schemeClr>
                  </a:solidFill>
                  <a:headEnd type="diamond" w="med" len="med"/>
                  <a:tailEnd type="diamond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3" name="Группа 42"/>
                <p:cNvGrpSpPr/>
                <p:nvPr/>
              </p:nvGrpSpPr>
              <p:grpSpPr>
                <a:xfrm>
                  <a:off x="1752600" y="3810000"/>
                  <a:ext cx="4191000" cy="2438400"/>
                  <a:chOff x="1752600" y="3810000"/>
                  <a:chExt cx="4191000" cy="2438400"/>
                </a:xfrm>
              </p:grpSpPr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1828800" y="5029200"/>
                    <a:ext cx="369012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b="1" i="1" dirty="0" smtClean="0">
                        <a:latin typeface="Courier New" pitchFamily="49" charset="0"/>
                        <a:cs typeface="Courier New" pitchFamily="49" charset="0"/>
                      </a:rPr>
                      <a:t>M</a:t>
                    </a:r>
                    <a:endParaRPr lang="ru-RU" sz="2400" b="1" i="1" dirty="0">
                      <a:latin typeface="Courier New" pitchFamily="49" charset="0"/>
                      <a:cs typeface="Courier New" pitchFamily="49" charset="0"/>
                    </a:endParaRPr>
                  </a:p>
                </p:txBody>
              </p:sp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5410200" y="5029200"/>
                    <a:ext cx="36901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ru-RU" sz="2400" b="1" i="1" dirty="0" smtClean="0">
                        <a:latin typeface="Courier New" pitchFamily="49" charset="0"/>
                        <a:cs typeface="Courier New" pitchFamily="49" charset="0"/>
                      </a:rPr>
                      <a:t>К</a:t>
                    </a:r>
                    <a:endParaRPr lang="ru-RU" sz="2400" b="1" i="1" dirty="0">
                      <a:latin typeface="Courier New" pitchFamily="49" charset="0"/>
                      <a:cs typeface="Courier New" pitchFamily="49" charset="0"/>
                    </a:endParaRPr>
                  </a:p>
                </p:txBody>
              </p:sp>
              <p:cxnSp>
                <p:nvCxnSpPr>
                  <p:cNvPr id="11" name="Прямая соединительная линия 10"/>
                  <p:cNvCxnSpPr/>
                  <p:nvPr/>
                </p:nvCxnSpPr>
                <p:spPr>
                  <a:xfrm rot="5400000">
                    <a:off x="3009900" y="4991100"/>
                    <a:ext cx="228600" cy="152400"/>
                  </a:xfrm>
                  <a:prstGeom prst="line">
                    <a:avLst/>
                  </a:prstGeom>
                  <a:ln w="28575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Прямая соединительная линия 11"/>
                  <p:cNvCxnSpPr/>
                  <p:nvPr/>
                </p:nvCxnSpPr>
                <p:spPr>
                  <a:xfrm rot="5400000">
                    <a:off x="3009900" y="4914900"/>
                    <a:ext cx="228600" cy="152400"/>
                  </a:xfrm>
                  <a:prstGeom prst="line">
                    <a:avLst/>
                  </a:prstGeom>
                  <a:ln w="28575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Прямая соединительная линия 12"/>
                  <p:cNvCxnSpPr/>
                  <p:nvPr/>
                </p:nvCxnSpPr>
                <p:spPr>
                  <a:xfrm rot="5400000">
                    <a:off x="4610100" y="4991100"/>
                    <a:ext cx="228600" cy="152400"/>
                  </a:xfrm>
                  <a:prstGeom prst="line">
                    <a:avLst/>
                  </a:prstGeom>
                  <a:ln w="28575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Прямая соединительная линия 13"/>
                  <p:cNvCxnSpPr/>
                  <p:nvPr/>
                </p:nvCxnSpPr>
                <p:spPr>
                  <a:xfrm rot="5400000">
                    <a:off x="4610100" y="4914900"/>
                    <a:ext cx="228600" cy="152400"/>
                  </a:xfrm>
                  <a:prstGeom prst="line">
                    <a:avLst/>
                  </a:prstGeom>
                  <a:ln w="28575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" name="Дуга 20"/>
                  <p:cNvSpPr/>
                  <p:nvPr/>
                </p:nvSpPr>
                <p:spPr>
                  <a:xfrm>
                    <a:off x="1752600" y="3810000"/>
                    <a:ext cx="2209800" cy="2438400"/>
                  </a:xfrm>
                  <a:prstGeom prst="arc">
                    <a:avLst>
                      <a:gd name="adj1" fmla="val 18291595"/>
                      <a:gd name="adj2" fmla="val 3393576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2" name="Дуга 21"/>
                  <p:cNvSpPr/>
                  <p:nvPr/>
                </p:nvSpPr>
                <p:spPr>
                  <a:xfrm flipH="1">
                    <a:off x="3505200" y="3810000"/>
                    <a:ext cx="2438400" cy="2438400"/>
                  </a:xfrm>
                  <a:prstGeom prst="arc">
                    <a:avLst>
                      <a:gd name="adj1" fmla="val 18291595"/>
                      <a:gd name="adj2" fmla="val 3393576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cxnSp>
                <p:nvCxnSpPr>
                  <p:cNvPr id="24" name="Прямая со стрелкой 23"/>
                  <p:cNvCxnSpPr/>
                  <p:nvPr/>
                </p:nvCxnSpPr>
                <p:spPr>
                  <a:xfrm flipV="1">
                    <a:off x="2133600" y="4648200"/>
                    <a:ext cx="1752600" cy="381000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Прямая со стрелкой 25"/>
                  <p:cNvCxnSpPr/>
                  <p:nvPr/>
                </p:nvCxnSpPr>
                <p:spPr>
                  <a:xfrm rot="10800000" flipV="1">
                    <a:off x="3886200" y="5029200"/>
                    <a:ext cx="1676400" cy="838200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2895600" y="4343400"/>
                    <a:ext cx="36901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b="1" i="1" dirty="0" smtClean="0">
                        <a:latin typeface="Courier New" pitchFamily="49" charset="0"/>
                        <a:cs typeface="Courier New" pitchFamily="49" charset="0"/>
                      </a:rPr>
                      <a:t>r</a:t>
                    </a:r>
                    <a:endParaRPr lang="ru-RU" sz="2400" b="1" i="1" dirty="0">
                      <a:latin typeface="Courier New" pitchFamily="49" charset="0"/>
                      <a:cs typeface="Courier New" pitchFamily="49" charset="0"/>
                    </a:endParaRPr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4267200" y="5181600"/>
                    <a:ext cx="36901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b="1" i="1" dirty="0" smtClean="0">
                        <a:latin typeface="Courier New" pitchFamily="49" charset="0"/>
                        <a:cs typeface="Courier New" pitchFamily="49" charset="0"/>
                      </a:rPr>
                      <a:t>r</a:t>
                    </a:r>
                    <a:endParaRPr lang="ru-RU" sz="2400" b="1" i="1" dirty="0">
                      <a:latin typeface="Courier New" pitchFamily="49" charset="0"/>
                      <a:cs typeface="Courier New" pitchFamily="49" charset="0"/>
                    </a:endParaRPr>
                  </a:p>
                </p:txBody>
              </p:sp>
              <p:sp>
                <p:nvSpPr>
                  <p:cNvPr id="30" name="TextBox 29"/>
                  <p:cNvSpPr txBox="1"/>
                  <p:nvPr/>
                </p:nvSpPr>
                <p:spPr>
                  <a:xfrm>
                    <a:off x="3276600" y="5486400"/>
                    <a:ext cx="36901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ru-RU" sz="2400" b="1" i="1" dirty="0" smtClean="0">
                        <a:latin typeface="Courier New" pitchFamily="49" charset="0"/>
                        <a:cs typeface="Courier New" pitchFamily="49" charset="0"/>
                      </a:rPr>
                      <a:t>В</a:t>
                    </a:r>
                    <a:endParaRPr lang="ru-RU" sz="2400" b="1" i="1" dirty="0">
                      <a:latin typeface="Courier New" pitchFamily="49" charset="0"/>
                      <a:cs typeface="Courier New" pitchFamily="49" charset="0"/>
                    </a:endParaRPr>
                  </a:p>
                </p:txBody>
              </p:sp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3352800" y="4038600"/>
                    <a:ext cx="36901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ru-RU" sz="2400" b="1" i="1" dirty="0" smtClean="0">
                        <a:latin typeface="Courier New" pitchFamily="49" charset="0"/>
                        <a:cs typeface="Courier New" pitchFamily="49" charset="0"/>
                      </a:rPr>
                      <a:t>А</a:t>
                    </a:r>
                    <a:endParaRPr lang="ru-RU" sz="2400" b="1" i="1" dirty="0">
                      <a:latin typeface="Courier New" pitchFamily="49" charset="0"/>
                      <a:cs typeface="Courier New" pitchFamily="49" charset="0"/>
                    </a:endParaRPr>
                  </a:p>
                </p:txBody>
              </p: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3505200" y="3810000"/>
                    <a:ext cx="492443" cy="7078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ru-RU" sz="4000" b="1" i="1" dirty="0" smtClean="0">
                        <a:latin typeface="Courier New" pitchFamily="49" charset="0"/>
                        <a:cs typeface="Courier New" pitchFamily="49" charset="0"/>
                      </a:rPr>
                      <a:t>.</a:t>
                    </a:r>
                    <a:endParaRPr lang="ru-RU" sz="4000" b="1" i="1" dirty="0">
                      <a:latin typeface="Courier New" pitchFamily="49" charset="0"/>
                      <a:cs typeface="Courier New" pitchFamily="49" charset="0"/>
                    </a:endParaRPr>
                  </a:p>
                </p:txBody>
              </p:sp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3505200" y="5257800"/>
                    <a:ext cx="492443" cy="7078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ru-RU" sz="4000" b="1" i="1" dirty="0" smtClean="0">
                        <a:latin typeface="Courier New" pitchFamily="49" charset="0"/>
                        <a:cs typeface="Courier New" pitchFamily="49" charset="0"/>
                      </a:rPr>
                      <a:t>.</a:t>
                    </a:r>
                    <a:endParaRPr lang="ru-RU" sz="4000" b="1" i="1" dirty="0">
                      <a:latin typeface="Courier New" pitchFamily="49" charset="0"/>
                      <a:cs typeface="Courier New" pitchFamily="49" charset="0"/>
                    </a:endParaRPr>
                  </a:p>
                </p:txBody>
              </p:sp>
              <p:cxnSp>
                <p:nvCxnSpPr>
                  <p:cNvPr id="35" name="Прямая соединительная линия 34"/>
                  <p:cNvCxnSpPr/>
                  <p:nvPr/>
                </p:nvCxnSpPr>
                <p:spPr>
                  <a:xfrm rot="5400000">
                    <a:off x="2628900" y="5067300"/>
                    <a:ext cx="2209800" cy="158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34" name="TextBox 33"/>
            <p:cNvSpPr txBox="1"/>
            <p:nvPr/>
          </p:nvSpPr>
          <p:spPr>
            <a:xfrm>
              <a:off x="8537180" y="6177887"/>
              <a:ext cx="369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i="1" dirty="0" smtClean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3</a:t>
              </a:r>
              <a:endParaRPr lang="ru-RU" sz="2400" b="1" i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99354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0"/>
            <a:ext cx="9144000" cy="6931078"/>
            <a:chOff x="0" y="0"/>
            <a:chExt cx="9144000" cy="6931078"/>
          </a:xfrm>
        </p:grpSpPr>
        <p:pic>
          <p:nvPicPr>
            <p:cNvPr id="2" name="Picture 2" descr="D:\Документы Оля\Курсы\Вероятность и статистика  Мои работы 2008-2009\Итоговая работа\фон 5.png"/>
            <p:cNvPicPr>
              <a:picLocks noChangeAspect="1" noChangeArrowheads="1"/>
            </p:cNvPicPr>
            <p:nvPr/>
          </p:nvPicPr>
          <p:blipFill>
            <a:blip r:embed="rId3"/>
            <a:srcRect l="14723"/>
            <a:stretch>
              <a:fillRect/>
            </a:stretch>
          </p:blipFill>
          <p:spPr bwMode="auto">
            <a:xfrm>
              <a:off x="0" y="0"/>
              <a:ext cx="9144000" cy="6900246"/>
            </a:xfrm>
            <a:prstGeom prst="rect">
              <a:avLst/>
            </a:prstGeom>
            <a:noFill/>
          </p:spPr>
        </p:pic>
        <p:sp>
          <p:nvSpPr>
            <p:cNvPr id="17" name="TextBox 16"/>
            <p:cNvSpPr txBox="1"/>
            <p:nvPr/>
          </p:nvSpPr>
          <p:spPr>
            <a:xfrm>
              <a:off x="8534661" y="6175144"/>
              <a:ext cx="5533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i="1" dirty="0" smtClean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30</a:t>
              </a:r>
              <a:endParaRPr lang="ru-RU" sz="2400" b="1" i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135624" y="2575794"/>
              <a:ext cx="6452408" cy="150810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dirty="0" smtClean="0">
                  <a:ln w="31550" cmpd="sng">
                    <a:solidFill>
                      <a:srgbClr val="C00000"/>
                    </a:solidFill>
                    <a:prstDash val="solid"/>
                  </a:ln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Урок окончен.</a:t>
              </a:r>
            </a:p>
            <a:p>
              <a:pPr algn="ctr"/>
              <a:r>
                <a:rPr lang="ru-RU" sz="4800" cap="none" spc="0" dirty="0" smtClean="0">
                  <a:ln w="31550" cmpd="sng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До новой встречи!</a:t>
              </a:r>
            </a:p>
          </p:txBody>
        </p:sp>
        <p:pic>
          <p:nvPicPr>
            <p:cNvPr id="19467" name="Picture 11" descr="H:\Работа 1\Школа Клипарт PNG\18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4293096"/>
              <a:ext cx="2315117" cy="2637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8" name="Picture 12" descr="H:\Работа 1\Школа Клипарт PNG\1212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0" y="290415"/>
              <a:ext cx="1768475" cy="1768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9" name="Picture 13" descr="H:\Работа 1\Школа Клипарт PNG\circle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23" y="1247089"/>
              <a:ext cx="1451479" cy="171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422791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" y="372609"/>
            <a:ext cx="9127022" cy="6485390"/>
            <a:chOff x="1" y="372609"/>
            <a:chExt cx="9127022" cy="6485390"/>
          </a:xfrm>
        </p:grpSpPr>
        <p:pic>
          <p:nvPicPr>
            <p:cNvPr id="3" name="Picture 2" descr="D:\Документы Оля\Работа 1\Школа Клипарт\pencils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" y="5306820"/>
              <a:ext cx="1008266" cy="1551179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4" name="Прямоугольник 3"/>
            <p:cNvSpPr/>
            <p:nvPr/>
          </p:nvSpPr>
          <p:spPr>
            <a:xfrm>
              <a:off x="629409" y="372609"/>
              <a:ext cx="767229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600" dirty="0" smtClean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Построение биссектрисы угла</a:t>
              </a: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272003" y="1018941"/>
              <a:ext cx="885502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 1).Из вершины A данного угла, как из центра,  описываем циркулем дугу произвольного радиуса r. Пусть B и С – точки пересечения этой дуги </a:t>
              </a:r>
            </a:p>
            <a:p>
              <a:pPr marL="457200" indent="-457200"/>
              <a:r>
                <a:rPr lang="ru-RU" sz="24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со сторонами угла. </a:t>
              </a:r>
              <a:endParaRPr lang="ru-RU" sz="2400" b="1" i="1" dirty="0">
                <a:solidFill>
                  <a:schemeClr val="tx2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grpSp>
          <p:nvGrpSpPr>
            <p:cNvPr id="25" name="Группа 24"/>
            <p:cNvGrpSpPr/>
            <p:nvPr/>
          </p:nvGrpSpPr>
          <p:grpSpPr>
            <a:xfrm>
              <a:off x="2185290" y="2779371"/>
              <a:ext cx="4259560" cy="3767663"/>
              <a:chOff x="1752600" y="3573016"/>
              <a:chExt cx="4259560" cy="3767663"/>
            </a:xfrm>
          </p:grpSpPr>
          <p:grpSp>
            <p:nvGrpSpPr>
              <p:cNvPr id="6" name="Группа 5"/>
              <p:cNvGrpSpPr/>
              <p:nvPr/>
            </p:nvGrpSpPr>
            <p:grpSpPr>
              <a:xfrm>
                <a:off x="1752600" y="4800600"/>
                <a:ext cx="2532896" cy="2540079"/>
                <a:chOff x="1752600" y="4800600"/>
                <a:chExt cx="2532896" cy="2540079"/>
              </a:xfrm>
            </p:grpSpPr>
            <p:grpSp>
              <p:nvGrpSpPr>
                <p:cNvPr id="7" name="Группа 6"/>
                <p:cNvGrpSpPr/>
                <p:nvPr/>
              </p:nvGrpSpPr>
              <p:grpSpPr>
                <a:xfrm>
                  <a:off x="1752600" y="4800600"/>
                  <a:ext cx="2532896" cy="2540079"/>
                  <a:chOff x="1752600" y="4948535"/>
                  <a:chExt cx="2532896" cy="2540079"/>
                </a:xfrm>
              </p:grpSpPr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1752600" y="6396335"/>
                    <a:ext cx="36901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ru-RU" sz="2400" b="1" i="1" dirty="0" smtClean="0">
                        <a:latin typeface="Courier New" pitchFamily="49" charset="0"/>
                        <a:cs typeface="Courier New" pitchFamily="49" charset="0"/>
                      </a:rPr>
                      <a:t>А</a:t>
                    </a:r>
                    <a:endParaRPr lang="ru-RU" sz="2400" b="1" i="1" dirty="0">
                      <a:latin typeface="Courier New" pitchFamily="49" charset="0"/>
                      <a:cs typeface="Courier New" pitchFamily="49" charset="0"/>
                    </a:endParaRPr>
                  </a:p>
                </p:txBody>
              </p:sp>
              <p:grpSp>
                <p:nvGrpSpPr>
                  <p:cNvPr id="11" name="Группа 10"/>
                  <p:cNvGrpSpPr/>
                  <p:nvPr/>
                </p:nvGrpSpPr>
                <p:grpSpPr>
                  <a:xfrm>
                    <a:off x="1752600" y="4948535"/>
                    <a:ext cx="2532896" cy="2540079"/>
                    <a:chOff x="1341316" y="4796135"/>
                    <a:chExt cx="2532896" cy="2540079"/>
                  </a:xfrm>
                </p:grpSpPr>
                <p:sp>
                  <p:nvSpPr>
                    <p:cNvPr id="12" name="TextBox 11"/>
                    <p:cNvSpPr txBox="1"/>
                    <p:nvPr/>
                  </p:nvSpPr>
                  <p:spPr>
                    <a:xfrm>
                      <a:off x="2636716" y="4796135"/>
                      <a:ext cx="369012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400" b="1" i="1" dirty="0" smtClean="0">
                          <a:latin typeface="Courier New" pitchFamily="49" charset="0"/>
                          <a:cs typeface="Courier New" pitchFamily="49" charset="0"/>
                        </a:rPr>
                        <a:t>B</a:t>
                      </a:r>
                      <a:endParaRPr lang="ru-RU" sz="2400" b="1" i="1" dirty="0">
                        <a:latin typeface="Courier New" pitchFamily="49" charset="0"/>
                        <a:cs typeface="Courier New" pitchFamily="49" charset="0"/>
                      </a:endParaRPr>
                    </a:p>
                  </p:txBody>
                </p:sp>
                <p:sp>
                  <p:nvSpPr>
                    <p:cNvPr id="13" name="TextBox 12"/>
                    <p:cNvSpPr txBox="1"/>
                    <p:nvPr/>
                  </p:nvSpPr>
                  <p:spPr>
                    <a:xfrm>
                      <a:off x="3505200" y="6096000"/>
                      <a:ext cx="369012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ru-RU" sz="2400" b="1" i="1" dirty="0" smtClean="0">
                          <a:latin typeface="Courier New" pitchFamily="49" charset="0"/>
                          <a:cs typeface="Courier New" pitchFamily="49" charset="0"/>
                        </a:rPr>
                        <a:t>С</a:t>
                      </a:r>
                      <a:endParaRPr lang="ru-RU" sz="2400" b="1" i="1" dirty="0">
                        <a:latin typeface="Courier New" pitchFamily="49" charset="0"/>
                        <a:cs typeface="Courier New" pitchFamily="49" charset="0"/>
                      </a:endParaRPr>
                    </a:p>
                  </p:txBody>
                </p:sp>
                <p:sp>
                  <p:nvSpPr>
                    <p:cNvPr id="14" name="Дуга 13"/>
                    <p:cNvSpPr/>
                    <p:nvPr/>
                  </p:nvSpPr>
                  <p:spPr>
                    <a:xfrm rot="19484992">
                      <a:off x="1341316" y="5202614"/>
                      <a:ext cx="2236954" cy="2133600"/>
                    </a:xfrm>
                    <a:prstGeom prst="arc">
                      <a:avLst>
                        <a:gd name="adj1" fmla="val 18374565"/>
                        <a:gd name="adj2" fmla="val 3652451"/>
                      </a:avLst>
                    </a:prstGeom>
                    <a:ln w="2857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</p:grpSp>
            <p:cxnSp>
              <p:nvCxnSpPr>
                <p:cNvPr id="8" name="Прямая со стрелкой 7"/>
                <p:cNvCxnSpPr>
                  <a:stCxn id="17" idx="3"/>
                </p:cNvCxnSpPr>
                <p:nvPr/>
              </p:nvCxnSpPr>
              <p:spPr>
                <a:xfrm flipV="1">
                  <a:off x="2121612" y="5715000"/>
                  <a:ext cx="1688388" cy="764233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TextBox 8"/>
                <p:cNvSpPr txBox="1"/>
                <p:nvPr/>
              </p:nvSpPr>
              <p:spPr>
                <a:xfrm>
                  <a:off x="2971800" y="5638800"/>
                  <a:ext cx="36901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i="1" dirty="0" smtClean="0">
                      <a:latin typeface="Courier New" pitchFamily="49" charset="0"/>
                      <a:cs typeface="Courier New" pitchFamily="49" charset="0"/>
                    </a:rPr>
                    <a:t>r</a:t>
                  </a:r>
                  <a:endParaRPr lang="ru-RU" sz="2400" b="1" i="1" dirty="0">
                    <a:latin typeface="Courier New" pitchFamily="49" charset="0"/>
                    <a:cs typeface="Courier New" pitchFamily="49" charset="0"/>
                  </a:endParaRPr>
                </a:p>
              </p:txBody>
            </p:sp>
          </p:grpSp>
          <p:cxnSp>
            <p:nvCxnSpPr>
              <p:cNvPr id="20" name="Прямая соединительная линия 19"/>
              <p:cNvCxnSpPr/>
              <p:nvPr/>
            </p:nvCxnSpPr>
            <p:spPr>
              <a:xfrm flipV="1">
                <a:off x="2121612" y="6479232"/>
                <a:ext cx="3890548" cy="1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 flipV="1">
                <a:off x="2121612" y="3573016"/>
                <a:ext cx="2711094" cy="2906217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/>
            <p:cNvSpPr txBox="1"/>
            <p:nvPr/>
          </p:nvSpPr>
          <p:spPr>
            <a:xfrm>
              <a:off x="8537180" y="6177887"/>
              <a:ext cx="369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i="1" dirty="0" smtClean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4</a:t>
              </a:r>
              <a:endParaRPr lang="ru-RU" sz="2400" b="1" i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94408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4630622" y="4615934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r</a:t>
            </a:r>
            <a:endParaRPr lang="ru-RU" b="1" i="1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32" name="Прямая со стрелкой 31"/>
          <p:cNvCxnSpPr/>
          <p:nvPr/>
        </p:nvCxnSpPr>
        <p:spPr>
          <a:xfrm>
            <a:off x="3785605" y="4005064"/>
            <a:ext cx="725075" cy="0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Дуга 32"/>
          <p:cNvSpPr/>
          <p:nvPr/>
        </p:nvSpPr>
        <p:spPr>
          <a:xfrm rot="20343738">
            <a:off x="3955862" y="4360770"/>
            <a:ext cx="1091882" cy="1154637"/>
          </a:xfrm>
          <a:prstGeom prst="arc">
            <a:avLst>
              <a:gd name="adj1" fmla="val 16707024"/>
              <a:gd name="adj2" fmla="val 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Дуга 33"/>
          <p:cNvSpPr/>
          <p:nvPr/>
        </p:nvSpPr>
        <p:spPr>
          <a:xfrm rot="2581042">
            <a:off x="3452921" y="3684470"/>
            <a:ext cx="1091882" cy="1154637"/>
          </a:xfrm>
          <a:prstGeom prst="arc">
            <a:avLst>
              <a:gd name="adj1" fmla="val 16200000"/>
              <a:gd name="adj2" fmla="val 20618818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4390937" y="3782561"/>
            <a:ext cx="349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8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0" y="620688"/>
            <a:ext cx="8906192" cy="6237312"/>
            <a:chOff x="0" y="620688"/>
            <a:chExt cx="8906192" cy="6237312"/>
          </a:xfrm>
        </p:grpSpPr>
        <p:pic>
          <p:nvPicPr>
            <p:cNvPr id="3" name="Picture 2" descr="D:\Документы Оля\Работа 1\Школа Клипарт\pencils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4800600"/>
              <a:ext cx="1337310" cy="2057400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grpSp>
          <p:nvGrpSpPr>
            <p:cNvPr id="25" name="Группа 24"/>
            <p:cNvGrpSpPr/>
            <p:nvPr/>
          </p:nvGrpSpPr>
          <p:grpSpPr>
            <a:xfrm>
              <a:off x="2257670" y="2329453"/>
              <a:ext cx="4259560" cy="3137049"/>
              <a:chOff x="1752600" y="3573016"/>
              <a:chExt cx="4259560" cy="3137049"/>
            </a:xfrm>
          </p:grpSpPr>
          <p:grpSp>
            <p:nvGrpSpPr>
              <p:cNvPr id="6" name="Группа 5"/>
              <p:cNvGrpSpPr/>
              <p:nvPr/>
            </p:nvGrpSpPr>
            <p:grpSpPr>
              <a:xfrm>
                <a:off x="1752600" y="5638800"/>
                <a:ext cx="2057400" cy="1071265"/>
                <a:chOff x="1752600" y="5638800"/>
                <a:chExt cx="2057400" cy="1071265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1752600" y="6248400"/>
                  <a:ext cx="36901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400" b="1" i="1" dirty="0" smtClean="0">
                      <a:latin typeface="Courier New" pitchFamily="49" charset="0"/>
                      <a:cs typeface="Courier New" pitchFamily="49" charset="0"/>
                    </a:rPr>
                    <a:t>А</a:t>
                  </a:r>
                  <a:endParaRPr lang="ru-RU" sz="2400" b="1" i="1" dirty="0">
                    <a:latin typeface="Courier New" pitchFamily="49" charset="0"/>
                    <a:cs typeface="Courier New" pitchFamily="49" charset="0"/>
                  </a:endParaRPr>
                </a:p>
              </p:txBody>
            </p:sp>
            <p:cxnSp>
              <p:nvCxnSpPr>
                <p:cNvPr id="8" name="Прямая со стрелкой 7"/>
                <p:cNvCxnSpPr>
                  <a:stCxn id="17" idx="3"/>
                </p:cNvCxnSpPr>
                <p:nvPr/>
              </p:nvCxnSpPr>
              <p:spPr>
                <a:xfrm flipV="1">
                  <a:off x="2121612" y="5715000"/>
                  <a:ext cx="1688388" cy="764233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TextBox 8"/>
                <p:cNvSpPr txBox="1"/>
                <p:nvPr/>
              </p:nvSpPr>
              <p:spPr>
                <a:xfrm>
                  <a:off x="2971800" y="5638800"/>
                  <a:ext cx="36901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i="1" dirty="0" smtClean="0">
                      <a:latin typeface="Courier New" pitchFamily="49" charset="0"/>
                      <a:cs typeface="Courier New" pitchFamily="49" charset="0"/>
                    </a:rPr>
                    <a:t>r</a:t>
                  </a:r>
                  <a:endParaRPr lang="ru-RU" sz="2400" b="1" i="1" dirty="0">
                    <a:latin typeface="Courier New" pitchFamily="49" charset="0"/>
                    <a:cs typeface="Courier New" pitchFamily="49" charset="0"/>
                  </a:endParaRPr>
                </a:p>
              </p:txBody>
            </p:sp>
          </p:grpSp>
          <p:cxnSp>
            <p:nvCxnSpPr>
              <p:cNvPr id="20" name="Прямая соединительная линия 19"/>
              <p:cNvCxnSpPr/>
              <p:nvPr/>
            </p:nvCxnSpPr>
            <p:spPr>
              <a:xfrm flipV="1">
                <a:off x="2121612" y="6479232"/>
                <a:ext cx="3890548" cy="1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 flipV="1">
                <a:off x="2121612" y="3573016"/>
                <a:ext cx="2711094" cy="2906217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/>
            <p:cNvSpPr txBox="1"/>
            <p:nvPr/>
          </p:nvSpPr>
          <p:spPr>
            <a:xfrm>
              <a:off x="4572000" y="4025894"/>
              <a:ext cx="369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 smtClean="0">
                  <a:latin typeface="Courier New" pitchFamily="49" charset="0"/>
                  <a:cs typeface="Courier New" pitchFamily="49" charset="0"/>
                </a:rPr>
                <a:t>D</a:t>
              </a:r>
              <a:endParaRPr lang="ru-RU" sz="2400" b="1" i="1" dirty="0">
                <a:latin typeface="Courier New" pitchFamily="49" charset="0"/>
                <a:cs typeface="Courier New" pitchFamily="49" charset="0"/>
              </a:endParaRP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2258987" y="3558506"/>
              <a:ext cx="2548425" cy="2561367"/>
              <a:chOff x="1341316" y="4774847"/>
              <a:chExt cx="2548425" cy="2561367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2646217" y="4774847"/>
                <a:ext cx="3690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i="1" dirty="0" smtClean="0">
                    <a:latin typeface="Courier New" pitchFamily="49" charset="0"/>
                    <a:cs typeface="Courier New" pitchFamily="49" charset="0"/>
                  </a:rPr>
                  <a:t>B</a:t>
                </a:r>
                <a:endParaRPr lang="ru-RU" sz="2400" b="1" i="1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520729" y="6452011"/>
                <a:ext cx="3690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b="1" i="1" dirty="0" smtClean="0">
                    <a:latin typeface="Courier New" pitchFamily="49" charset="0"/>
                    <a:cs typeface="Courier New" pitchFamily="49" charset="0"/>
                  </a:rPr>
                  <a:t>С</a:t>
                </a:r>
                <a:endParaRPr lang="ru-RU" sz="2400" b="1" i="1" dirty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24" name="Дуга 23"/>
              <p:cNvSpPr/>
              <p:nvPr/>
            </p:nvSpPr>
            <p:spPr>
              <a:xfrm rot="18917773">
                <a:off x="1341316" y="5202614"/>
                <a:ext cx="2236954" cy="2133600"/>
              </a:xfrm>
              <a:prstGeom prst="arc">
                <a:avLst>
                  <a:gd name="adj1" fmla="val 18374565"/>
                  <a:gd name="adj2" fmla="val 4221464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29" name="Прямая со стрелкой 28"/>
            <p:cNvCxnSpPr/>
            <p:nvPr/>
          </p:nvCxnSpPr>
          <p:spPr>
            <a:xfrm flipV="1">
              <a:off x="4453929" y="4471437"/>
              <a:ext cx="337954" cy="742503"/>
            </a:xfrm>
            <a:prstGeom prst="straightConnector1">
              <a:avLst/>
            </a:prstGeom>
            <a:ln w="19050"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3982229" y="3712596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r</a:t>
              </a:r>
              <a:endParaRPr lang="ru-RU" b="1" i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304800" y="620688"/>
              <a:ext cx="860139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2) Из точек В и С проведем дуги одинакового радиуса </a:t>
              </a:r>
              <a:r>
                <a:rPr lang="en-US" sz="24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r</a:t>
              </a:r>
              <a:r>
                <a:rPr lang="ru-RU" sz="24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во внутренней области угла треугольника. Пусть точка D – точка их пересечения.</a:t>
              </a:r>
              <a:endParaRPr lang="ru-RU" sz="2400" b="1" i="1" dirty="0">
                <a:solidFill>
                  <a:schemeClr val="tx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537180" y="6177887"/>
              <a:ext cx="369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i="1" dirty="0" smtClean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5</a:t>
              </a:r>
              <a:endParaRPr lang="ru-RU" sz="2400" b="1" i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86162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548680"/>
            <a:ext cx="8906192" cy="6309320"/>
            <a:chOff x="0" y="548680"/>
            <a:chExt cx="8906192" cy="6309320"/>
          </a:xfrm>
        </p:grpSpPr>
        <p:pic>
          <p:nvPicPr>
            <p:cNvPr id="3" name="Picture 2" descr="D:\Документы Оля\Работа 1\Школа Клипарт\pencils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5141668"/>
              <a:ext cx="1115616" cy="1716332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grpSp>
          <p:nvGrpSpPr>
            <p:cNvPr id="38" name="Группа 37"/>
            <p:cNvGrpSpPr/>
            <p:nvPr/>
          </p:nvGrpSpPr>
          <p:grpSpPr>
            <a:xfrm>
              <a:off x="330843" y="548680"/>
              <a:ext cx="7467600" cy="4585871"/>
              <a:chOff x="330843" y="548680"/>
              <a:chExt cx="7467600" cy="4585871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330843" y="548680"/>
                <a:ext cx="7467600" cy="4585871"/>
                <a:chOff x="330843" y="548680"/>
                <a:chExt cx="7467600" cy="4585871"/>
              </a:xfrm>
            </p:grpSpPr>
            <p:sp>
              <p:nvSpPr>
                <p:cNvPr id="34" name="Дуга 33"/>
                <p:cNvSpPr/>
                <p:nvPr/>
              </p:nvSpPr>
              <p:spPr>
                <a:xfrm rot="2581042">
                  <a:off x="3015761" y="2523245"/>
                  <a:ext cx="1091882" cy="1154637"/>
                </a:xfrm>
                <a:prstGeom prst="arc">
                  <a:avLst>
                    <a:gd name="adj1" fmla="val 16200000"/>
                    <a:gd name="adj2" fmla="val 20618818"/>
                  </a:avLst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grpSp>
              <p:nvGrpSpPr>
                <p:cNvPr id="11" name="Группа 10"/>
                <p:cNvGrpSpPr/>
                <p:nvPr/>
              </p:nvGrpSpPr>
              <p:grpSpPr>
                <a:xfrm>
                  <a:off x="330843" y="548680"/>
                  <a:ext cx="7467600" cy="4585871"/>
                  <a:chOff x="768003" y="1750731"/>
                  <a:chExt cx="7467600" cy="4585871"/>
                </a:xfrm>
              </p:grpSpPr>
              <p:grpSp>
                <p:nvGrpSpPr>
                  <p:cNvPr id="25" name="Группа 24"/>
                  <p:cNvGrpSpPr/>
                  <p:nvPr/>
                </p:nvGrpSpPr>
                <p:grpSpPr>
                  <a:xfrm>
                    <a:off x="2257670" y="2996952"/>
                    <a:ext cx="3682482" cy="2469550"/>
                    <a:chOff x="1752600" y="4240515"/>
                    <a:chExt cx="3682482" cy="2469550"/>
                  </a:xfrm>
                </p:grpSpPr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1752600" y="6248400"/>
                      <a:ext cx="369012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ru-RU" sz="2400" b="1" i="1" dirty="0" smtClean="0">
                          <a:latin typeface="Courier New" pitchFamily="49" charset="0"/>
                          <a:cs typeface="Courier New" pitchFamily="49" charset="0"/>
                        </a:rPr>
                        <a:t>А</a:t>
                      </a:r>
                      <a:endParaRPr lang="ru-RU" sz="2400" b="1" i="1" dirty="0">
                        <a:latin typeface="Courier New" pitchFamily="49" charset="0"/>
                        <a:cs typeface="Courier New" pitchFamily="49" charset="0"/>
                      </a:endParaRPr>
                    </a:p>
                  </p:txBody>
                </p:sp>
                <p:cxnSp>
                  <p:nvCxnSpPr>
                    <p:cNvPr id="20" name="Прямая соединительная линия 19"/>
                    <p:cNvCxnSpPr/>
                    <p:nvPr/>
                  </p:nvCxnSpPr>
                  <p:spPr>
                    <a:xfrm>
                      <a:off x="2121612" y="6479234"/>
                      <a:ext cx="3313470" cy="0"/>
                    </a:xfrm>
                    <a:prstGeom prst="line">
                      <a:avLst/>
                    </a:prstGeom>
                    <a:ln w="28575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" name="Прямая соединительная линия 21"/>
                    <p:cNvCxnSpPr/>
                    <p:nvPr/>
                  </p:nvCxnSpPr>
                  <p:spPr>
                    <a:xfrm flipV="1">
                      <a:off x="2121612" y="4240515"/>
                      <a:ext cx="2097057" cy="2238719"/>
                    </a:xfrm>
                    <a:prstGeom prst="line">
                      <a:avLst/>
                    </a:prstGeom>
                    <a:ln w="28575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4807412" y="3774231"/>
                    <a:ext cx="36901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b="1" i="1" dirty="0" smtClean="0">
                        <a:latin typeface="Courier New" pitchFamily="49" charset="0"/>
                        <a:cs typeface="Courier New" pitchFamily="49" charset="0"/>
                      </a:rPr>
                      <a:t>D</a:t>
                    </a:r>
                    <a:endParaRPr lang="ru-RU" sz="2400" b="1" i="1" dirty="0">
                      <a:latin typeface="Courier New" pitchFamily="49" charset="0"/>
                      <a:cs typeface="Courier New" pitchFamily="49" charset="0"/>
                    </a:endParaRPr>
                  </a:p>
                </p:txBody>
              </p:sp>
              <p:grpSp>
                <p:nvGrpSpPr>
                  <p:cNvPr id="19" name="Группа 18"/>
                  <p:cNvGrpSpPr/>
                  <p:nvPr/>
                </p:nvGrpSpPr>
                <p:grpSpPr>
                  <a:xfrm>
                    <a:off x="2258987" y="3558506"/>
                    <a:ext cx="2548425" cy="2561367"/>
                    <a:chOff x="1341316" y="4774847"/>
                    <a:chExt cx="2548425" cy="2561367"/>
                  </a:xfrm>
                </p:grpSpPr>
                <p:sp>
                  <p:nvSpPr>
                    <p:cNvPr id="21" name="TextBox 20"/>
                    <p:cNvSpPr txBox="1"/>
                    <p:nvPr/>
                  </p:nvSpPr>
                  <p:spPr>
                    <a:xfrm>
                      <a:off x="2646217" y="4774847"/>
                      <a:ext cx="369012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400" b="1" i="1" dirty="0" smtClean="0">
                          <a:latin typeface="Courier New" pitchFamily="49" charset="0"/>
                          <a:cs typeface="Courier New" pitchFamily="49" charset="0"/>
                        </a:rPr>
                        <a:t>B</a:t>
                      </a:r>
                      <a:endParaRPr lang="ru-RU" sz="2400" b="1" i="1" dirty="0">
                        <a:latin typeface="Courier New" pitchFamily="49" charset="0"/>
                        <a:cs typeface="Courier New" pitchFamily="49" charset="0"/>
                      </a:endParaRPr>
                    </a:p>
                  </p:txBody>
                </p:sp>
                <p:sp>
                  <p:nvSpPr>
                    <p:cNvPr id="23" name="TextBox 22"/>
                    <p:cNvSpPr txBox="1"/>
                    <p:nvPr/>
                  </p:nvSpPr>
                  <p:spPr>
                    <a:xfrm>
                      <a:off x="3520729" y="6452011"/>
                      <a:ext cx="369012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ru-RU" sz="2400" b="1" i="1" dirty="0" smtClean="0">
                          <a:latin typeface="Courier New" pitchFamily="49" charset="0"/>
                          <a:cs typeface="Courier New" pitchFamily="49" charset="0"/>
                        </a:rPr>
                        <a:t>С</a:t>
                      </a:r>
                      <a:endParaRPr lang="ru-RU" sz="2400" b="1" i="1" dirty="0">
                        <a:latin typeface="Courier New" pitchFamily="49" charset="0"/>
                        <a:cs typeface="Courier New" pitchFamily="49" charset="0"/>
                      </a:endParaRPr>
                    </a:p>
                  </p:txBody>
                </p:sp>
                <p:sp>
                  <p:nvSpPr>
                    <p:cNvPr id="24" name="Дуга 23"/>
                    <p:cNvSpPr/>
                    <p:nvPr/>
                  </p:nvSpPr>
                  <p:spPr>
                    <a:xfrm rot="18917773">
                      <a:off x="1341316" y="5202614"/>
                      <a:ext cx="2236954" cy="2133600"/>
                    </a:xfrm>
                    <a:prstGeom prst="arc">
                      <a:avLst>
                        <a:gd name="adj1" fmla="val 18374565"/>
                        <a:gd name="adj2" fmla="val 4221464"/>
                      </a:avLst>
                    </a:prstGeom>
                    <a:ln w="2857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4630622" y="4615934"/>
                    <a:ext cx="32252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i="1" dirty="0" smtClean="0">
                        <a:solidFill>
                          <a:srgbClr val="FF0000"/>
                        </a:solidFill>
                        <a:latin typeface="Courier New" pitchFamily="49" charset="0"/>
                        <a:cs typeface="Courier New" pitchFamily="49" charset="0"/>
                      </a:rPr>
                      <a:t>r</a:t>
                    </a:r>
                    <a:endParaRPr lang="ru-RU" b="1" i="1" dirty="0">
                      <a:solidFill>
                        <a:srgbClr val="FF0000"/>
                      </a:solidFill>
                      <a:latin typeface="Courier New" pitchFamily="49" charset="0"/>
                      <a:cs typeface="Courier New" pitchFamily="49" charset="0"/>
                    </a:endParaRPr>
                  </a:p>
                </p:txBody>
              </p:sp>
              <p:cxnSp>
                <p:nvCxnSpPr>
                  <p:cNvPr id="29" name="Прямая со стрелкой 28"/>
                  <p:cNvCxnSpPr/>
                  <p:nvPr/>
                </p:nvCxnSpPr>
                <p:spPr>
                  <a:xfrm flipV="1">
                    <a:off x="4453929" y="4471437"/>
                    <a:ext cx="337954" cy="742503"/>
                  </a:xfrm>
                  <a:prstGeom prst="straightConnector1">
                    <a:avLst/>
                  </a:prstGeom>
                  <a:ln w="19050">
                    <a:solidFill>
                      <a:schemeClr val="tx2">
                        <a:lumMod val="75000"/>
                      </a:schemeClr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Прямая со стрелкой 31"/>
                  <p:cNvCxnSpPr/>
                  <p:nvPr/>
                </p:nvCxnSpPr>
                <p:spPr>
                  <a:xfrm>
                    <a:off x="3785605" y="4005064"/>
                    <a:ext cx="725075" cy="0"/>
                  </a:xfrm>
                  <a:prstGeom prst="straightConnector1">
                    <a:avLst/>
                  </a:prstGeom>
                  <a:ln w="19050">
                    <a:solidFill>
                      <a:schemeClr val="tx2">
                        <a:lumMod val="75000"/>
                      </a:schemeClr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3" name="Дуга 32"/>
                  <p:cNvSpPr/>
                  <p:nvPr/>
                </p:nvSpPr>
                <p:spPr>
                  <a:xfrm rot="20343738">
                    <a:off x="3955862" y="4360770"/>
                    <a:ext cx="1091882" cy="1154637"/>
                  </a:xfrm>
                  <a:prstGeom prst="arc">
                    <a:avLst>
                      <a:gd name="adj1" fmla="val 16707024"/>
                      <a:gd name="adj2" fmla="val 0"/>
                    </a:avLst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3982229" y="3712596"/>
                    <a:ext cx="32252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i="1" dirty="0" smtClean="0">
                        <a:solidFill>
                          <a:srgbClr val="FF0000"/>
                        </a:solidFill>
                        <a:latin typeface="Courier New" pitchFamily="49" charset="0"/>
                        <a:cs typeface="Courier New" pitchFamily="49" charset="0"/>
                      </a:rPr>
                      <a:t>r</a:t>
                    </a:r>
                    <a:endParaRPr lang="ru-RU" b="1" i="1" dirty="0">
                      <a:solidFill>
                        <a:srgbClr val="FF0000"/>
                      </a:solidFill>
                      <a:latin typeface="Courier New" pitchFamily="49" charset="0"/>
                      <a:cs typeface="Courier New" pitchFamily="49" charset="0"/>
                    </a:endParaRPr>
                  </a:p>
                </p:txBody>
              </p:sp>
              <p:sp>
                <p:nvSpPr>
                  <p:cNvPr id="26" name="Прямоугольник 25"/>
                  <p:cNvSpPr/>
                  <p:nvPr/>
                </p:nvSpPr>
                <p:spPr>
                  <a:xfrm>
                    <a:off x="768003" y="1750731"/>
                    <a:ext cx="7467600" cy="458587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ru-RU" sz="2400" b="1" i="1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ourier New" pitchFamily="49" charset="0"/>
                        <a:cs typeface="Courier New" pitchFamily="49" charset="0"/>
                      </a:rPr>
                      <a:t>3) Проведем луч </a:t>
                    </a:r>
                    <a:r>
                      <a:rPr lang="en-US" sz="2400" b="1" i="1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ourier New" pitchFamily="49" charset="0"/>
                        <a:cs typeface="Courier New" pitchFamily="49" charset="0"/>
                      </a:rPr>
                      <a:t>AD</a:t>
                    </a:r>
                    <a:r>
                      <a:rPr lang="ru-RU" sz="2400" b="1" i="1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ourier New" pitchFamily="49" charset="0"/>
                        <a:cs typeface="Courier New" pitchFamily="49" charset="0"/>
                      </a:rPr>
                      <a:t>, который и будет являться биссектрисой угла А. </a:t>
                    </a:r>
                  </a:p>
                  <a:p>
                    <a:r>
                      <a:rPr lang="ru-RU" sz="2400" i="1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  <a:cs typeface="Courier New" pitchFamily="49" charset="0"/>
                      </a:rPr>
                      <a:t>                                  </a:t>
                    </a:r>
                  </a:p>
                  <a:p>
                    <a:endParaRPr lang="ru-RU" sz="2400" i="1" dirty="0">
                      <a:solidFill>
                        <a:schemeClr val="tx2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 Math"/>
                      <a:ea typeface="Cambria Math"/>
                      <a:cs typeface="Courier New" pitchFamily="49" charset="0"/>
                    </a:endParaRPr>
                  </a:p>
                  <a:p>
                    <a:endParaRPr lang="ru-RU" sz="2400" i="1" dirty="0" smtClean="0">
                      <a:solidFill>
                        <a:schemeClr val="tx2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 Math"/>
                      <a:ea typeface="Cambria Math"/>
                      <a:cs typeface="Courier New" pitchFamily="49" charset="0"/>
                    </a:endParaRPr>
                  </a:p>
                  <a:p>
                    <a:endParaRPr lang="ru-RU" sz="2400" i="1" dirty="0">
                      <a:solidFill>
                        <a:schemeClr val="tx2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 Math"/>
                      <a:ea typeface="Cambria Math"/>
                      <a:cs typeface="Courier New" pitchFamily="49" charset="0"/>
                    </a:endParaRPr>
                  </a:p>
                  <a:p>
                    <a:endParaRPr lang="ru-RU" sz="2400" i="1" dirty="0" smtClean="0">
                      <a:solidFill>
                        <a:schemeClr val="tx2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 Math"/>
                      <a:ea typeface="Cambria Math"/>
                      <a:cs typeface="Courier New" pitchFamily="49" charset="0"/>
                    </a:endParaRPr>
                  </a:p>
                  <a:p>
                    <a:endParaRPr lang="ru-RU" sz="2400" i="1" dirty="0">
                      <a:solidFill>
                        <a:schemeClr val="tx2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 Math"/>
                      <a:ea typeface="Cambria Math"/>
                      <a:cs typeface="Courier New" pitchFamily="49" charset="0"/>
                    </a:endParaRPr>
                  </a:p>
                  <a:p>
                    <a:endParaRPr lang="ru-RU" sz="2400" i="1" dirty="0" smtClean="0">
                      <a:solidFill>
                        <a:schemeClr val="tx2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 Math"/>
                      <a:ea typeface="Cambria Math"/>
                      <a:cs typeface="Courier New" pitchFamily="49" charset="0"/>
                    </a:endParaRPr>
                  </a:p>
                  <a:p>
                    <a:endParaRPr lang="ru-RU" sz="2400" i="1" dirty="0">
                      <a:solidFill>
                        <a:schemeClr val="tx2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 Math"/>
                      <a:ea typeface="Cambria Math"/>
                      <a:cs typeface="Courier New" pitchFamily="49" charset="0"/>
                    </a:endParaRPr>
                  </a:p>
                  <a:p>
                    <a:endParaRPr lang="ru-RU" sz="2400" i="1" dirty="0" smtClean="0">
                      <a:solidFill>
                        <a:schemeClr val="tx2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 Math"/>
                      <a:ea typeface="Cambria Math"/>
                      <a:cs typeface="Courier New" pitchFamily="49" charset="0"/>
                    </a:endParaRPr>
                  </a:p>
                  <a:p>
                    <a:r>
                      <a:rPr lang="ru-RU" sz="2800" i="1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mbria Math"/>
                        <a:cs typeface="Times New Roman" pitchFamily="18" charset="0"/>
                      </a:rPr>
                      <a:t>   </a:t>
                    </a:r>
                    <a:r>
                      <a:rPr lang="ru-RU" sz="2800" b="1" i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Cambria Math"/>
                        <a:cs typeface="Times New Roman" pitchFamily="18" charset="0"/>
                      </a:rPr>
                      <a:t>∠ ВА</a:t>
                    </a:r>
                    <a:r>
                      <a:rPr lang="en-US" sz="2800" b="1" i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Cambria Math"/>
                        <a:cs typeface="Times New Roman" pitchFamily="18" charset="0"/>
                      </a:rPr>
                      <a:t>D=</a:t>
                    </a:r>
                    <a:r>
                      <a:rPr lang="ru-RU" sz="2800" b="1" i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Cambria Math"/>
                        <a:cs typeface="Times New Roman" pitchFamily="18" charset="0"/>
                      </a:rPr>
                      <a:t> ∠ </a:t>
                    </a:r>
                    <a:r>
                      <a:rPr lang="en-US" sz="2800" b="1" i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Cambria Math"/>
                        <a:cs typeface="Times New Roman" pitchFamily="18" charset="0"/>
                      </a:rPr>
                      <a:t>DAC</a:t>
                    </a:r>
                    <a:r>
                      <a:rPr lang="ru-RU" sz="2800" b="1" i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Cambria Math"/>
                        <a:cs typeface="Times New Roman" pitchFamily="18" charset="0"/>
                      </a:rPr>
                      <a:t>.    А</a:t>
                    </a:r>
                    <a:r>
                      <a:rPr lang="en-US" sz="2800" b="1" i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Cambria Math"/>
                        <a:cs typeface="Times New Roman" pitchFamily="18" charset="0"/>
                      </a:rPr>
                      <a:t>D</a:t>
                    </a:r>
                    <a:r>
                      <a:rPr lang="ru-RU" sz="2800" b="1" i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Cambria Math"/>
                        <a:cs typeface="Times New Roman" pitchFamily="18" charset="0"/>
                      </a:rPr>
                      <a:t> – </a:t>
                    </a:r>
                    <a:r>
                      <a:rPr lang="ru-RU" sz="2400" b="1" i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ourier New" pitchFamily="49" charset="0"/>
                        <a:ea typeface="Cambria Math"/>
                        <a:cs typeface="Courier New" pitchFamily="49" charset="0"/>
                      </a:rPr>
                      <a:t>биссектриса</a:t>
                    </a:r>
                    <a:r>
                      <a:rPr lang="ru-RU" sz="2800" b="1" i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Cambria Math"/>
                        <a:cs typeface="Times New Roman" pitchFamily="18" charset="0"/>
                      </a:rPr>
                      <a:t> ∠ </a:t>
                    </a:r>
                    <a:r>
                      <a:rPr lang="ru-RU" sz="2800" b="1" i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Cambria Math"/>
                        <a:cs typeface="Times New Roman" pitchFamily="18" charset="0"/>
                      </a:rPr>
                      <a:t>ВАС</a:t>
                    </a:r>
                    <a:endParaRPr lang="ru-RU" sz="2800" b="1" i="1" dirty="0" smtClean="0">
                      <a:solidFill>
                        <a:schemeClr val="tx2">
                          <a:lumMod val="75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cxnSp>
                <p:nvCxnSpPr>
                  <p:cNvPr id="28" name="Прямая соединительная линия 27"/>
                  <p:cNvCxnSpPr/>
                  <p:nvPr/>
                </p:nvCxnSpPr>
                <p:spPr>
                  <a:xfrm rot="5400000" flipH="1" flipV="1">
                    <a:off x="3633765" y="2737440"/>
                    <a:ext cx="1524000" cy="34290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0" name="TextBox 29"/>
                  <p:cNvSpPr txBox="1"/>
                  <p:nvPr/>
                </p:nvSpPr>
                <p:spPr>
                  <a:xfrm>
                    <a:off x="4373963" y="3792446"/>
                    <a:ext cx="349776" cy="8309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ru-RU" sz="4800" b="1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.</a:t>
                    </a:r>
                    <a:endParaRPr lang="ru-RU" sz="4800" b="1" dirty="0">
                      <a:solidFill>
                        <a:schemeClr val="tx2">
                          <a:lumMod val="50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</p:grpSp>
          <p:sp>
            <p:nvSpPr>
              <p:cNvPr id="13" name="Полилиния 12"/>
              <p:cNvSpPr/>
              <p:nvPr/>
            </p:nvSpPr>
            <p:spPr>
              <a:xfrm>
                <a:off x="2586038" y="3621881"/>
                <a:ext cx="114333" cy="166688"/>
              </a:xfrm>
              <a:custGeom>
                <a:avLst/>
                <a:gdLst>
                  <a:gd name="connsiteX0" fmla="*/ 0 w 114333"/>
                  <a:gd name="connsiteY0" fmla="*/ 0 h 166688"/>
                  <a:gd name="connsiteX1" fmla="*/ 40481 w 114333"/>
                  <a:gd name="connsiteY1" fmla="*/ 28575 h 166688"/>
                  <a:gd name="connsiteX2" fmla="*/ 47625 w 114333"/>
                  <a:gd name="connsiteY2" fmla="*/ 33338 h 166688"/>
                  <a:gd name="connsiteX3" fmla="*/ 59531 w 114333"/>
                  <a:gd name="connsiteY3" fmla="*/ 47625 h 166688"/>
                  <a:gd name="connsiteX4" fmla="*/ 64293 w 114333"/>
                  <a:gd name="connsiteY4" fmla="*/ 54769 h 166688"/>
                  <a:gd name="connsiteX5" fmla="*/ 71437 w 114333"/>
                  <a:gd name="connsiteY5" fmla="*/ 61913 h 166688"/>
                  <a:gd name="connsiteX6" fmla="*/ 78581 w 114333"/>
                  <a:gd name="connsiteY6" fmla="*/ 73819 h 166688"/>
                  <a:gd name="connsiteX7" fmla="*/ 85725 w 114333"/>
                  <a:gd name="connsiteY7" fmla="*/ 83344 h 166688"/>
                  <a:gd name="connsiteX8" fmla="*/ 88106 w 114333"/>
                  <a:gd name="connsiteY8" fmla="*/ 90488 h 166688"/>
                  <a:gd name="connsiteX9" fmla="*/ 90487 w 114333"/>
                  <a:gd name="connsiteY9" fmla="*/ 100013 h 166688"/>
                  <a:gd name="connsiteX10" fmla="*/ 95250 w 114333"/>
                  <a:gd name="connsiteY10" fmla="*/ 107157 h 166688"/>
                  <a:gd name="connsiteX11" fmla="*/ 100012 w 114333"/>
                  <a:gd name="connsiteY11" fmla="*/ 116682 h 166688"/>
                  <a:gd name="connsiteX12" fmla="*/ 104775 w 114333"/>
                  <a:gd name="connsiteY12" fmla="*/ 133350 h 166688"/>
                  <a:gd name="connsiteX13" fmla="*/ 107156 w 114333"/>
                  <a:gd name="connsiteY13" fmla="*/ 147638 h 166688"/>
                  <a:gd name="connsiteX14" fmla="*/ 111918 w 114333"/>
                  <a:gd name="connsiteY14" fmla="*/ 154782 h 166688"/>
                  <a:gd name="connsiteX15" fmla="*/ 114300 w 114333"/>
                  <a:gd name="connsiteY15" fmla="*/ 166688 h 166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4333" h="166688">
                    <a:moveTo>
                      <a:pt x="0" y="0"/>
                    </a:moveTo>
                    <a:lnTo>
                      <a:pt x="40481" y="28575"/>
                    </a:lnTo>
                    <a:cubicBezTo>
                      <a:pt x="42826" y="30216"/>
                      <a:pt x="47625" y="33338"/>
                      <a:pt x="47625" y="33338"/>
                    </a:cubicBezTo>
                    <a:cubicBezTo>
                      <a:pt x="59448" y="51075"/>
                      <a:pt x="44252" y="29291"/>
                      <a:pt x="59531" y="47625"/>
                    </a:cubicBezTo>
                    <a:cubicBezTo>
                      <a:pt x="61363" y="49824"/>
                      <a:pt x="62461" y="52570"/>
                      <a:pt x="64293" y="54769"/>
                    </a:cubicBezTo>
                    <a:cubicBezTo>
                      <a:pt x="66449" y="57356"/>
                      <a:pt x="69416" y="59219"/>
                      <a:pt x="71437" y="61913"/>
                    </a:cubicBezTo>
                    <a:cubicBezTo>
                      <a:pt x="74214" y="65616"/>
                      <a:pt x="76014" y="69968"/>
                      <a:pt x="78581" y="73819"/>
                    </a:cubicBezTo>
                    <a:cubicBezTo>
                      <a:pt x="80783" y="77121"/>
                      <a:pt x="83344" y="80169"/>
                      <a:pt x="85725" y="83344"/>
                    </a:cubicBezTo>
                    <a:cubicBezTo>
                      <a:pt x="86519" y="85725"/>
                      <a:pt x="87416" y="88074"/>
                      <a:pt x="88106" y="90488"/>
                    </a:cubicBezTo>
                    <a:cubicBezTo>
                      <a:pt x="89005" y="93635"/>
                      <a:pt x="89198" y="97005"/>
                      <a:pt x="90487" y="100013"/>
                    </a:cubicBezTo>
                    <a:cubicBezTo>
                      <a:pt x="91614" y="102644"/>
                      <a:pt x="93830" y="104672"/>
                      <a:pt x="95250" y="107157"/>
                    </a:cubicBezTo>
                    <a:cubicBezTo>
                      <a:pt x="97011" y="110239"/>
                      <a:pt x="98614" y="113419"/>
                      <a:pt x="100012" y="116682"/>
                    </a:cubicBezTo>
                    <a:cubicBezTo>
                      <a:pt x="101713" y="120651"/>
                      <a:pt x="104020" y="129578"/>
                      <a:pt x="104775" y="133350"/>
                    </a:cubicBezTo>
                    <a:cubicBezTo>
                      <a:pt x="105722" y="138085"/>
                      <a:pt x="105629" y="143057"/>
                      <a:pt x="107156" y="147638"/>
                    </a:cubicBezTo>
                    <a:cubicBezTo>
                      <a:pt x="108061" y="150353"/>
                      <a:pt x="110638" y="152222"/>
                      <a:pt x="111918" y="154782"/>
                    </a:cubicBezTo>
                    <a:cubicBezTo>
                      <a:pt x="114802" y="160550"/>
                      <a:pt x="114300" y="161238"/>
                      <a:pt x="114300" y="166688"/>
                    </a:cubicBezTo>
                  </a:path>
                </a:pathLst>
              </a:cu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Полилиния 13"/>
              <p:cNvSpPr/>
              <p:nvPr/>
            </p:nvSpPr>
            <p:spPr>
              <a:xfrm>
                <a:off x="2616994" y="3588544"/>
                <a:ext cx="135731" cy="176212"/>
              </a:xfrm>
              <a:custGeom>
                <a:avLst/>
                <a:gdLst>
                  <a:gd name="connsiteX0" fmla="*/ 0 w 135731"/>
                  <a:gd name="connsiteY0" fmla="*/ 0 h 176212"/>
                  <a:gd name="connsiteX1" fmla="*/ 40481 w 135731"/>
                  <a:gd name="connsiteY1" fmla="*/ 16669 h 176212"/>
                  <a:gd name="connsiteX2" fmla="*/ 54769 w 135731"/>
                  <a:gd name="connsiteY2" fmla="*/ 28575 h 176212"/>
                  <a:gd name="connsiteX3" fmla="*/ 61912 w 135731"/>
                  <a:gd name="connsiteY3" fmla="*/ 40481 h 176212"/>
                  <a:gd name="connsiteX4" fmla="*/ 71437 w 135731"/>
                  <a:gd name="connsiteY4" fmla="*/ 54769 h 176212"/>
                  <a:gd name="connsiteX5" fmla="*/ 85725 w 135731"/>
                  <a:gd name="connsiteY5" fmla="*/ 76200 h 176212"/>
                  <a:gd name="connsiteX6" fmla="*/ 90487 w 135731"/>
                  <a:gd name="connsiteY6" fmla="*/ 83344 h 176212"/>
                  <a:gd name="connsiteX7" fmla="*/ 92869 w 135731"/>
                  <a:gd name="connsiteY7" fmla="*/ 90487 h 176212"/>
                  <a:gd name="connsiteX8" fmla="*/ 100012 w 135731"/>
                  <a:gd name="connsiteY8" fmla="*/ 97631 h 176212"/>
                  <a:gd name="connsiteX9" fmla="*/ 111919 w 135731"/>
                  <a:gd name="connsiteY9" fmla="*/ 119062 h 176212"/>
                  <a:gd name="connsiteX10" fmla="*/ 114300 w 135731"/>
                  <a:gd name="connsiteY10" fmla="*/ 126206 h 176212"/>
                  <a:gd name="connsiteX11" fmla="*/ 123825 w 135731"/>
                  <a:gd name="connsiteY11" fmla="*/ 140494 h 176212"/>
                  <a:gd name="connsiteX12" fmla="*/ 128587 w 135731"/>
                  <a:gd name="connsiteY12" fmla="*/ 159544 h 176212"/>
                  <a:gd name="connsiteX13" fmla="*/ 130969 w 135731"/>
                  <a:gd name="connsiteY13" fmla="*/ 169069 h 176212"/>
                  <a:gd name="connsiteX14" fmla="*/ 135731 w 135731"/>
                  <a:gd name="connsiteY14" fmla="*/ 176212 h 176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5731" h="176212">
                    <a:moveTo>
                      <a:pt x="0" y="0"/>
                    </a:moveTo>
                    <a:cubicBezTo>
                      <a:pt x="23150" y="3858"/>
                      <a:pt x="12000" y="394"/>
                      <a:pt x="40481" y="16669"/>
                    </a:cubicBezTo>
                    <a:cubicBezTo>
                      <a:pt x="45776" y="19695"/>
                      <a:pt x="51074" y="23648"/>
                      <a:pt x="54769" y="28575"/>
                    </a:cubicBezTo>
                    <a:cubicBezTo>
                      <a:pt x="57546" y="32278"/>
                      <a:pt x="59427" y="36576"/>
                      <a:pt x="61912" y="40481"/>
                    </a:cubicBezTo>
                    <a:cubicBezTo>
                      <a:pt x="64985" y="45310"/>
                      <a:pt x="68262" y="50006"/>
                      <a:pt x="71437" y="54769"/>
                    </a:cubicBezTo>
                    <a:lnTo>
                      <a:pt x="85725" y="76200"/>
                    </a:lnTo>
                    <a:cubicBezTo>
                      <a:pt x="87312" y="78581"/>
                      <a:pt x="89582" y="80629"/>
                      <a:pt x="90487" y="83344"/>
                    </a:cubicBezTo>
                    <a:cubicBezTo>
                      <a:pt x="91281" y="85725"/>
                      <a:pt x="91477" y="88399"/>
                      <a:pt x="92869" y="90487"/>
                    </a:cubicBezTo>
                    <a:cubicBezTo>
                      <a:pt x="94737" y="93289"/>
                      <a:pt x="97631" y="95250"/>
                      <a:pt x="100012" y="97631"/>
                    </a:cubicBezTo>
                    <a:cubicBezTo>
                      <a:pt x="105840" y="115114"/>
                      <a:pt x="101225" y="108369"/>
                      <a:pt x="111919" y="119062"/>
                    </a:cubicBezTo>
                    <a:cubicBezTo>
                      <a:pt x="112713" y="121443"/>
                      <a:pt x="113081" y="124012"/>
                      <a:pt x="114300" y="126206"/>
                    </a:cubicBezTo>
                    <a:cubicBezTo>
                      <a:pt x="117080" y="131210"/>
                      <a:pt x="123825" y="140494"/>
                      <a:pt x="123825" y="140494"/>
                    </a:cubicBezTo>
                    <a:lnTo>
                      <a:pt x="128587" y="159544"/>
                    </a:lnTo>
                    <a:cubicBezTo>
                      <a:pt x="129381" y="162719"/>
                      <a:pt x="129154" y="166346"/>
                      <a:pt x="130969" y="169069"/>
                    </a:cubicBezTo>
                    <a:lnTo>
                      <a:pt x="135731" y="176212"/>
                    </a:lnTo>
                  </a:path>
                </a:pathLst>
              </a:cu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олилиния 14"/>
              <p:cNvSpPr/>
              <p:nvPr/>
            </p:nvSpPr>
            <p:spPr>
              <a:xfrm>
                <a:off x="2717006" y="3812381"/>
                <a:ext cx="57150" cy="216694"/>
              </a:xfrm>
              <a:custGeom>
                <a:avLst/>
                <a:gdLst>
                  <a:gd name="connsiteX0" fmla="*/ 0 w 57150"/>
                  <a:gd name="connsiteY0" fmla="*/ 0 h 216694"/>
                  <a:gd name="connsiteX1" fmla="*/ 11907 w 57150"/>
                  <a:gd name="connsiteY1" fmla="*/ 11907 h 216694"/>
                  <a:gd name="connsiteX2" fmla="*/ 26194 w 57150"/>
                  <a:gd name="connsiteY2" fmla="*/ 52388 h 216694"/>
                  <a:gd name="connsiteX3" fmla="*/ 33338 w 57150"/>
                  <a:gd name="connsiteY3" fmla="*/ 80963 h 216694"/>
                  <a:gd name="connsiteX4" fmla="*/ 35719 w 57150"/>
                  <a:gd name="connsiteY4" fmla="*/ 90488 h 216694"/>
                  <a:gd name="connsiteX5" fmla="*/ 40482 w 57150"/>
                  <a:gd name="connsiteY5" fmla="*/ 128588 h 216694"/>
                  <a:gd name="connsiteX6" fmla="*/ 42863 w 57150"/>
                  <a:gd name="connsiteY6" fmla="*/ 140494 h 216694"/>
                  <a:gd name="connsiteX7" fmla="*/ 45244 w 57150"/>
                  <a:gd name="connsiteY7" fmla="*/ 150019 h 216694"/>
                  <a:gd name="connsiteX8" fmla="*/ 50007 w 57150"/>
                  <a:gd name="connsiteY8" fmla="*/ 188119 h 216694"/>
                  <a:gd name="connsiteX9" fmla="*/ 52388 w 57150"/>
                  <a:gd name="connsiteY9" fmla="*/ 197644 h 216694"/>
                  <a:gd name="connsiteX10" fmla="*/ 57150 w 57150"/>
                  <a:gd name="connsiteY10" fmla="*/ 216694 h 216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7150" h="216694">
                    <a:moveTo>
                      <a:pt x="0" y="0"/>
                    </a:moveTo>
                    <a:cubicBezTo>
                      <a:pt x="3969" y="3969"/>
                      <a:pt x="8606" y="7368"/>
                      <a:pt x="11907" y="11907"/>
                    </a:cubicBezTo>
                    <a:cubicBezTo>
                      <a:pt x="20538" y="23775"/>
                      <a:pt x="22310" y="38794"/>
                      <a:pt x="26194" y="52388"/>
                    </a:cubicBezTo>
                    <a:cubicBezTo>
                      <a:pt x="34576" y="81722"/>
                      <a:pt x="28068" y="57246"/>
                      <a:pt x="33338" y="80963"/>
                    </a:cubicBezTo>
                    <a:cubicBezTo>
                      <a:pt x="34048" y="84158"/>
                      <a:pt x="35134" y="87268"/>
                      <a:pt x="35719" y="90488"/>
                    </a:cubicBezTo>
                    <a:cubicBezTo>
                      <a:pt x="38841" y="107659"/>
                      <a:pt x="37833" y="110048"/>
                      <a:pt x="40482" y="128588"/>
                    </a:cubicBezTo>
                    <a:cubicBezTo>
                      <a:pt x="41054" y="132595"/>
                      <a:pt x="41985" y="136543"/>
                      <a:pt x="42863" y="140494"/>
                    </a:cubicBezTo>
                    <a:cubicBezTo>
                      <a:pt x="43573" y="143689"/>
                      <a:pt x="44759" y="146783"/>
                      <a:pt x="45244" y="150019"/>
                    </a:cubicBezTo>
                    <a:cubicBezTo>
                      <a:pt x="47143" y="162676"/>
                      <a:pt x="46903" y="175702"/>
                      <a:pt x="50007" y="188119"/>
                    </a:cubicBezTo>
                    <a:cubicBezTo>
                      <a:pt x="50801" y="191294"/>
                      <a:pt x="51746" y="194435"/>
                      <a:pt x="52388" y="197644"/>
                    </a:cubicBezTo>
                    <a:cubicBezTo>
                      <a:pt x="55952" y="215464"/>
                      <a:pt x="52282" y="206958"/>
                      <a:pt x="57150" y="216694"/>
                    </a:cubicBezTo>
                  </a:path>
                </a:pathLst>
              </a:cu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олилиния 15"/>
              <p:cNvSpPr/>
              <p:nvPr/>
            </p:nvSpPr>
            <p:spPr>
              <a:xfrm>
                <a:off x="2771775" y="3795713"/>
                <a:ext cx="50024" cy="228600"/>
              </a:xfrm>
              <a:custGeom>
                <a:avLst/>
                <a:gdLst>
                  <a:gd name="connsiteX0" fmla="*/ 0 w 50024"/>
                  <a:gd name="connsiteY0" fmla="*/ 0 h 228600"/>
                  <a:gd name="connsiteX1" fmla="*/ 19050 w 50024"/>
                  <a:gd name="connsiteY1" fmla="*/ 28575 h 228600"/>
                  <a:gd name="connsiteX2" fmla="*/ 21431 w 50024"/>
                  <a:gd name="connsiteY2" fmla="*/ 35718 h 228600"/>
                  <a:gd name="connsiteX3" fmla="*/ 28575 w 50024"/>
                  <a:gd name="connsiteY3" fmla="*/ 52387 h 228600"/>
                  <a:gd name="connsiteX4" fmla="*/ 30956 w 50024"/>
                  <a:gd name="connsiteY4" fmla="*/ 64293 h 228600"/>
                  <a:gd name="connsiteX5" fmla="*/ 33338 w 50024"/>
                  <a:gd name="connsiteY5" fmla="*/ 73818 h 228600"/>
                  <a:gd name="connsiteX6" fmla="*/ 35719 w 50024"/>
                  <a:gd name="connsiteY6" fmla="*/ 95250 h 228600"/>
                  <a:gd name="connsiteX7" fmla="*/ 38100 w 50024"/>
                  <a:gd name="connsiteY7" fmla="*/ 102393 h 228600"/>
                  <a:gd name="connsiteX8" fmla="*/ 42863 w 50024"/>
                  <a:gd name="connsiteY8" fmla="*/ 154781 h 228600"/>
                  <a:gd name="connsiteX9" fmla="*/ 45244 w 50024"/>
                  <a:gd name="connsiteY9" fmla="*/ 171450 h 228600"/>
                  <a:gd name="connsiteX10" fmla="*/ 47625 w 50024"/>
                  <a:gd name="connsiteY10" fmla="*/ 207168 h 228600"/>
                  <a:gd name="connsiteX11" fmla="*/ 50006 w 50024"/>
                  <a:gd name="connsiteY11" fmla="*/ 22860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024" h="228600">
                    <a:moveTo>
                      <a:pt x="0" y="0"/>
                    </a:moveTo>
                    <a:cubicBezTo>
                      <a:pt x="10334" y="12917"/>
                      <a:pt x="11018" y="12512"/>
                      <a:pt x="19050" y="28575"/>
                    </a:cubicBezTo>
                    <a:cubicBezTo>
                      <a:pt x="20172" y="30820"/>
                      <a:pt x="20442" y="33411"/>
                      <a:pt x="21431" y="35718"/>
                    </a:cubicBezTo>
                    <a:cubicBezTo>
                      <a:pt x="25522" y="45262"/>
                      <a:pt x="26341" y="43449"/>
                      <a:pt x="28575" y="52387"/>
                    </a:cubicBezTo>
                    <a:cubicBezTo>
                      <a:pt x="29557" y="56313"/>
                      <a:pt x="30078" y="60342"/>
                      <a:pt x="30956" y="64293"/>
                    </a:cubicBezTo>
                    <a:cubicBezTo>
                      <a:pt x="31666" y="67488"/>
                      <a:pt x="32544" y="70643"/>
                      <a:pt x="33338" y="73818"/>
                    </a:cubicBezTo>
                    <a:cubicBezTo>
                      <a:pt x="34132" y="80962"/>
                      <a:pt x="34537" y="88160"/>
                      <a:pt x="35719" y="95250"/>
                    </a:cubicBezTo>
                    <a:cubicBezTo>
                      <a:pt x="36132" y="97726"/>
                      <a:pt x="37718" y="99912"/>
                      <a:pt x="38100" y="102393"/>
                    </a:cubicBezTo>
                    <a:cubicBezTo>
                      <a:pt x="39658" y="112523"/>
                      <a:pt x="41943" y="146047"/>
                      <a:pt x="42863" y="154781"/>
                    </a:cubicBezTo>
                    <a:cubicBezTo>
                      <a:pt x="43451" y="160363"/>
                      <a:pt x="44450" y="165894"/>
                      <a:pt x="45244" y="171450"/>
                    </a:cubicBezTo>
                    <a:cubicBezTo>
                      <a:pt x="46038" y="183356"/>
                      <a:pt x="46494" y="195289"/>
                      <a:pt x="47625" y="207168"/>
                    </a:cubicBezTo>
                    <a:cubicBezTo>
                      <a:pt x="50397" y="236281"/>
                      <a:pt x="50006" y="210474"/>
                      <a:pt x="50006" y="228600"/>
                    </a:cubicBezTo>
                  </a:path>
                </a:pathLst>
              </a:cu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8537180" y="6177887"/>
              <a:ext cx="369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i="1" dirty="0" smtClean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6</a:t>
              </a:r>
              <a:endParaRPr lang="ru-RU" sz="2400" b="1" i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1583033" y="5208390"/>
              <a:ext cx="621541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i="1" dirty="0" smtClean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  </a:t>
              </a:r>
              <a:r>
                <a:rPr lang="ru-RU" sz="2400" b="1" i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Биссектриса </a:t>
              </a:r>
              <a:r>
                <a:rPr lang="ru-RU" sz="2400" b="1" i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угла – это луч, выходящий из вершины угла  и делящий его на </a:t>
              </a:r>
              <a:r>
                <a:rPr lang="ru-RU" sz="2400" b="1" i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два </a:t>
              </a:r>
              <a:r>
                <a:rPr lang="ru-RU" sz="2400" b="1" i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равных </a:t>
              </a:r>
              <a:r>
                <a:rPr lang="ru-RU" sz="2400" b="1" i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угла.</a:t>
              </a:r>
              <a:endParaRPr lang="ru-RU" sz="24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32545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D:\Документы Оля\Работа 1\Школа Клипарт\35d7feaf48a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59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53061" t="66169" r="24298" b="746"/>
          <a:stretch/>
        </p:blipFill>
        <p:spPr bwMode="auto">
          <a:xfrm>
            <a:off x="693775" y="3667254"/>
            <a:ext cx="1449350" cy="1783473"/>
          </a:xfrm>
          <a:prstGeom prst="rect">
            <a:avLst/>
          </a:prstGeom>
          <a:noFill/>
        </p:spPr>
      </p:pic>
      <p:grpSp>
        <p:nvGrpSpPr>
          <p:cNvPr id="2" name="Группа 1"/>
          <p:cNvGrpSpPr/>
          <p:nvPr/>
        </p:nvGrpSpPr>
        <p:grpSpPr>
          <a:xfrm>
            <a:off x="304800" y="350284"/>
            <a:ext cx="8598873" cy="6359664"/>
            <a:chOff x="304800" y="350284"/>
            <a:chExt cx="8598873" cy="6359664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304800" y="2133600"/>
              <a:ext cx="8305800" cy="3477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i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Три девицы ,три сестрицы</a:t>
              </a:r>
              <a:br>
                <a:rPr lang="ru-RU" sz="2400" b="1" i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</a:br>
              <a:r>
                <a:rPr lang="ru-RU" sz="2400" b="1" i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В треугольнике живут.</a:t>
              </a:r>
              <a:br>
                <a:rPr lang="ru-RU" sz="2400" b="1" i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</a:br>
              <a:r>
                <a:rPr lang="ru-RU" sz="2400" b="1" i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Речь такую там ведут :</a:t>
              </a:r>
              <a:br>
                <a:rPr lang="ru-RU" sz="2400" b="1" i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</a:br>
              <a:r>
                <a:rPr lang="ru-RU" sz="2400" b="1" i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           - Всех главнее </a:t>
              </a:r>
              <a:r>
                <a:rPr lang="ru-RU" sz="28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высота</a:t>
              </a:r>
              <a:r>
                <a:rPr lang="ru-RU" sz="24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!</a:t>
              </a:r>
              <a:r>
                <a:rPr lang="ru-RU" sz="2400" b="1" i="1" dirty="0" smtClean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/>
              </a:r>
              <a:br>
                <a:rPr lang="ru-RU" sz="2400" b="1" i="1" dirty="0" smtClean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</a:br>
              <a:r>
                <a:rPr lang="ru-RU" sz="2400" b="1" dirty="0" smtClean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             </a:t>
              </a:r>
              <a:r>
                <a:rPr lang="ru-RU" sz="2400" b="1" i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Говорю вам неспроста </a:t>
              </a:r>
              <a:r>
                <a:rPr lang="ru-RU" sz="2400" b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.</a:t>
              </a:r>
              <a:br>
                <a:rPr lang="ru-RU" sz="2400" b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</a:br>
              <a:r>
                <a:rPr lang="ru-RU" sz="2400" b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  </a:t>
              </a:r>
              <a:r>
                <a:rPr lang="ru-RU" sz="2400" b="1" i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           Видят все как сторонам</a:t>
              </a:r>
              <a:br>
                <a:rPr lang="ru-RU" sz="2400" b="1" i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</a:br>
              <a:r>
                <a:rPr lang="ru-RU" sz="2400" b="1" i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             Нужен </a:t>
              </a:r>
              <a:r>
                <a:rPr lang="ru-RU" sz="2400" b="1" i="1" dirty="0" smtClean="0">
                  <a:solidFill>
                    <a:schemeClr val="tx2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перпендикуляр.</a:t>
              </a:r>
              <a:r>
                <a:rPr lang="ru-RU" sz="2400" b="1" i="1" dirty="0" smtClean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/>
              </a:r>
              <a:br>
                <a:rPr lang="ru-RU" sz="2400" b="1" i="1" dirty="0" smtClean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</a:br>
              <a:r>
                <a:rPr lang="ru-RU" sz="2400" b="1" i="1" dirty="0" smtClean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             </a:t>
              </a:r>
              <a:r>
                <a:rPr lang="ru-RU" sz="2400" b="1" i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Тогда  они, сменив  названья </a:t>
              </a:r>
              <a:br>
                <a:rPr lang="ru-RU" sz="2400" b="1" i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</a:br>
              <a:r>
                <a:rPr lang="ru-RU" sz="2400" b="1" i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             Зовутся гордо - </a:t>
              </a:r>
              <a:r>
                <a:rPr lang="ru-RU" sz="24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основанья!</a:t>
              </a:r>
              <a:endParaRPr lang="ru-RU" sz="2400" b="1" i="1" dirty="0">
                <a:solidFill>
                  <a:schemeClr val="tx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pic>
          <p:nvPicPr>
            <p:cNvPr id="2052" name="Picture 4" descr="D:\Документы Оля\Работа 1\Школа Клипарт\35d7feaf48a3.png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t="3450" r="74490" b="72073"/>
            <a:stretch/>
          </p:blipFill>
          <p:spPr bwMode="auto">
            <a:xfrm flipH="1">
              <a:off x="5302386" y="1895302"/>
              <a:ext cx="1366458" cy="1379913"/>
            </a:xfrm>
            <a:prstGeom prst="rect">
              <a:avLst/>
            </a:prstGeom>
            <a:noFill/>
          </p:spPr>
        </p:pic>
        <p:pic>
          <p:nvPicPr>
            <p:cNvPr id="13" name="Picture 4" descr="D:\Документы Оля\Работа 1\Школа Клипарт\35d7feaf48a3.png"/>
            <p:cNvPicPr>
              <a:picLocks noChangeAspect="1" noChangeArrowheads="1"/>
            </p:cNvPicPr>
            <p:nvPr/>
          </p:nvPicPr>
          <p:blipFill>
            <a:blip r:embed="rId6" cstate="print"/>
            <a:srcRect l="46939" t="3676" r="30612" b="64465"/>
            <a:stretch>
              <a:fillRect/>
            </a:stretch>
          </p:blipFill>
          <p:spPr bwMode="auto">
            <a:xfrm>
              <a:off x="7611076" y="356831"/>
              <a:ext cx="1291052" cy="1525788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8534661" y="6175144"/>
              <a:ext cx="369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i="1" dirty="0" smtClean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8</a:t>
              </a:r>
              <a:endParaRPr lang="ru-RU" sz="2400" b="1" i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 rot="5400000">
              <a:off x="265325" y="5970422"/>
              <a:ext cx="856901" cy="622152"/>
            </a:xfrm>
            <a:prstGeom prst="triangle">
              <a:avLst>
                <a:gd name="adj" fmla="val 46866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3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1" name="Равнобедренный треугольник 10"/>
            <p:cNvSpPr/>
            <p:nvPr/>
          </p:nvSpPr>
          <p:spPr>
            <a:xfrm rot="20658250">
              <a:off x="941820" y="5983487"/>
              <a:ext cx="856901" cy="622152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3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2" name="Равнобедренный треугольник 11"/>
            <p:cNvSpPr/>
            <p:nvPr/>
          </p:nvSpPr>
          <p:spPr>
            <a:xfrm rot="20658250">
              <a:off x="2125579" y="6005960"/>
              <a:ext cx="856901" cy="622152"/>
            </a:xfrm>
            <a:prstGeom prst="triangle">
              <a:avLst>
                <a:gd name="adj" fmla="val 2725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3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5" name="Равнобедренный треугольник 14"/>
            <p:cNvSpPr/>
            <p:nvPr/>
          </p:nvSpPr>
          <p:spPr>
            <a:xfrm rot="20658250">
              <a:off x="3117153" y="5974430"/>
              <a:ext cx="856901" cy="622152"/>
            </a:xfrm>
            <a:prstGeom prst="triangle">
              <a:avLst>
                <a:gd name="adj" fmla="val 66658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3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6" name="Равнобедренный треугольник 15"/>
            <p:cNvSpPr/>
            <p:nvPr/>
          </p:nvSpPr>
          <p:spPr>
            <a:xfrm rot="20658250">
              <a:off x="4110413" y="5571137"/>
              <a:ext cx="856901" cy="622152"/>
            </a:xfrm>
            <a:prstGeom prst="triangle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3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7" name="Равнобедренный треугольник 16"/>
            <p:cNvSpPr/>
            <p:nvPr/>
          </p:nvSpPr>
          <p:spPr>
            <a:xfrm rot="20658250">
              <a:off x="4640179" y="6032315"/>
              <a:ext cx="856901" cy="622152"/>
            </a:xfrm>
            <a:prstGeom prst="triangle">
              <a:avLst>
                <a:gd name="adj" fmla="val 74519"/>
              </a:avLst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3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8" name="Равнобедренный треугольник 17"/>
            <p:cNvSpPr/>
            <p:nvPr/>
          </p:nvSpPr>
          <p:spPr>
            <a:xfrm rot="20658250">
              <a:off x="5669001" y="5848384"/>
              <a:ext cx="559741" cy="800781"/>
            </a:xfrm>
            <a:prstGeom prst="triangle">
              <a:avLst>
                <a:gd name="adj" fmla="val 43736"/>
              </a:avLst>
            </a:prstGeom>
            <a:solidFill>
              <a:srgbClr val="66FFCC"/>
            </a:solidFill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3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9" name="Равнобедренный треугольник 18"/>
            <p:cNvSpPr/>
            <p:nvPr/>
          </p:nvSpPr>
          <p:spPr>
            <a:xfrm rot="20658250">
              <a:off x="6240394" y="5555037"/>
              <a:ext cx="856901" cy="622152"/>
            </a:xfrm>
            <a:prstGeom prst="triangle">
              <a:avLst>
                <a:gd name="adj" fmla="val 25481"/>
              </a:avLst>
            </a:prstGeom>
            <a:solidFill>
              <a:srgbClr val="CC99FF"/>
            </a:solidFill>
            <a:ln>
              <a:solidFill>
                <a:srgbClr val="8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3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0" name="Равнобедренный треугольник 19"/>
            <p:cNvSpPr/>
            <p:nvPr/>
          </p:nvSpPr>
          <p:spPr>
            <a:xfrm rot="20658250">
              <a:off x="6849979" y="6042123"/>
              <a:ext cx="856901" cy="622152"/>
            </a:xfrm>
            <a:prstGeom prst="triangle">
              <a:avLst>
                <a:gd name="adj" fmla="val 83097"/>
              </a:avLst>
            </a:prstGeom>
            <a:solidFill>
              <a:srgbClr val="99FF99"/>
            </a:solidFill>
            <a:ln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3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333784" y="350284"/>
              <a:ext cx="628569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600" dirty="0" smtClean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Медианы, биссектрисы  </a:t>
              </a: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23504" y="1170070"/>
              <a:ext cx="711765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600" dirty="0" smtClean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    и высоты треугольника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11388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39207" y="369880"/>
            <a:ext cx="6934200" cy="1524000"/>
          </a:xfrm>
          <a:prstGeom prst="rect">
            <a:avLst/>
          </a:prstGeom>
          <a:noFill/>
          <a:ln w="38100" cmpd="thickThin">
            <a:solidFill>
              <a:srgbClr val="FF0000"/>
            </a:solidFill>
          </a:ln>
          <a:effectLst>
            <a:outerShdw blurRad="50800" dist="38100" dir="5400000" algn="t" rotWithShape="0">
              <a:srgbClr val="FF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156056" y="369880"/>
            <a:ext cx="8747617" cy="6266929"/>
            <a:chOff x="156056" y="369880"/>
            <a:chExt cx="8747617" cy="6266929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56056" y="369880"/>
              <a:ext cx="7620000" cy="56630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33400" indent="-533400" eaLnBrk="1" hangingPunct="1">
                <a:buFont typeface="Wingdings 2" pitchFamily="18" charset="2"/>
                <a:buNone/>
              </a:pPr>
              <a:r>
                <a:rPr lang="ru-RU" sz="2000" b="1" i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      </a:t>
              </a:r>
              <a:r>
                <a:rPr lang="ru-RU" sz="2400" b="1" i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Высотой треугольника </a:t>
              </a:r>
              <a:r>
                <a:rPr lang="ru-RU" sz="2400" b="1" i="1" dirty="0" smtClean="0">
                  <a:solidFill>
                    <a:srgbClr val="14425D"/>
                  </a:solidFill>
                  <a:latin typeface="Courier New" pitchFamily="49" charset="0"/>
                  <a:cs typeface="Courier New" pitchFamily="49" charset="0"/>
                </a:rPr>
                <a:t>называют  перпендикуляр, опущенный  из вершины  треугольника на противоположную  сторону</a:t>
              </a:r>
              <a:r>
                <a:rPr lang="ru-RU" sz="1600" b="1" i="1" dirty="0" smtClean="0">
                  <a:solidFill>
                    <a:srgbClr val="14425D"/>
                  </a:solidFill>
                  <a:latin typeface="Courier New" pitchFamily="49" charset="0"/>
                  <a:cs typeface="Courier New" pitchFamily="49" charset="0"/>
                </a:rPr>
                <a:t>  </a:t>
              </a:r>
              <a:r>
                <a:rPr lang="ru-RU" sz="2400" b="1" i="1" dirty="0" smtClean="0">
                  <a:solidFill>
                    <a:srgbClr val="14425D"/>
                  </a:solidFill>
                  <a:latin typeface="Courier New" pitchFamily="49" charset="0"/>
                  <a:cs typeface="Courier New" pitchFamily="49" charset="0"/>
                </a:rPr>
                <a:t>или её продолжение.</a:t>
              </a:r>
              <a:r>
                <a:rPr lang="ru-RU" sz="2000" b="1" i="1" dirty="0" smtClean="0">
                  <a:solidFill>
                    <a:srgbClr val="14425D"/>
                  </a:solidFill>
                  <a:latin typeface="Courier New" pitchFamily="49" charset="0"/>
                  <a:cs typeface="Courier New" pitchFamily="49" charset="0"/>
                </a:rPr>
                <a:t/>
              </a:r>
              <a:br>
                <a:rPr lang="ru-RU" sz="2000" b="1" i="1" dirty="0" smtClean="0">
                  <a:solidFill>
                    <a:srgbClr val="14425D"/>
                  </a:solidFill>
                  <a:latin typeface="Courier New" pitchFamily="49" charset="0"/>
                  <a:cs typeface="Courier New" pitchFamily="49" charset="0"/>
                </a:rPr>
              </a:br>
              <a:endParaRPr lang="ru-RU" sz="2000" b="1" i="1" dirty="0" smtClean="0">
                <a:solidFill>
                  <a:srgbClr val="14425D"/>
                </a:solidFill>
                <a:latin typeface="Courier New" pitchFamily="49" charset="0"/>
                <a:cs typeface="Courier New" pitchFamily="49" charset="0"/>
              </a:endParaRPr>
            </a:p>
            <a:p>
              <a:pPr marL="533400" indent="-533400" eaLnBrk="1" hangingPunct="1">
                <a:buFont typeface="Wingdings 2" pitchFamily="18" charset="2"/>
                <a:buNone/>
              </a:pPr>
              <a:r>
                <a:rPr lang="ru-RU" sz="2000" b="1" i="1" dirty="0" smtClean="0">
                  <a:solidFill>
                    <a:srgbClr val="14425D"/>
                  </a:solidFill>
                  <a:latin typeface="Courier New" pitchFamily="49" charset="0"/>
                  <a:cs typeface="Courier New" pitchFamily="49" charset="0"/>
                </a:rPr>
                <a:t>      Для построения  высоты  треугольника необходимо выполнить следующие построения:</a:t>
              </a:r>
            </a:p>
            <a:p>
              <a:pPr marL="533400" indent="-533400" eaLnBrk="1" hangingPunct="1">
                <a:buFont typeface="Wingdings 2" pitchFamily="18" charset="2"/>
                <a:buNone/>
              </a:pPr>
              <a:endParaRPr lang="ru-RU" sz="800" b="1" i="1" dirty="0" smtClean="0">
                <a:solidFill>
                  <a:srgbClr val="14425D"/>
                </a:solidFill>
                <a:latin typeface="Courier New" pitchFamily="49" charset="0"/>
                <a:cs typeface="Courier New" pitchFamily="49" charset="0"/>
              </a:endParaRPr>
            </a:p>
            <a:p>
              <a:pPr marL="533400" indent="-533400" eaLnBrk="1" hangingPunct="1">
                <a:buFont typeface="Wingdings 2" pitchFamily="18" charset="2"/>
                <a:buAutoNum type="arabicPeriod"/>
              </a:pPr>
              <a:r>
                <a:rPr lang="ru-RU" sz="2000" b="1" i="1" dirty="0" smtClean="0">
                  <a:solidFill>
                    <a:srgbClr val="14425D"/>
                  </a:solidFill>
                  <a:latin typeface="Courier New" pitchFamily="49" charset="0"/>
                  <a:cs typeface="Courier New" pitchFamily="49" charset="0"/>
                </a:rPr>
                <a:t>Провести прямую, содержащую одну из сторон треугольника (в случае, если из вершины острого угла в тупоугольном треугольнике).</a:t>
              </a:r>
            </a:p>
            <a:p>
              <a:pPr marL="533400" indent="-533400" eaLnBrk="1" hangingPunct="1">
                <a:buFont typeface="Wingdings 2" pitchFamily="18" charset="2"/>
                <a:buAutoNum type="arabicPeriod"/>
              </a:pPr>
              <a:r>
                <a:rPr lang="ru-RU" sz="2000" b="1" i="1" dirty="0" smtClean="0">
                  <a:solidFill>
                    <a:srgbClr val="14425D"/>
                  </a:solidFill>
                  <a:latin typeface="Courier New" pitchFamily="49" charset="0"/>
                  <a:cs typeface="Courier New" pitchFamily="49" charset="0"/>
                </a:rPr>
                <a:t>Из вершины, лежащей напротив проведенной прямой, опустить перпендикуляр к ней.</a:t>
              </a:r>
            </a:p>
            <a:p>
              <a:pPr eaLnBrk="1" hangingPunct="1"/>
              <a:r>
                <a:rPr lang="ru-RU" sz="2000" b="1" i="1" dirty="0">
                  <a:solidFill>
                    <a:srgbClr val="14425D"/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ru-RU" sz="2000" b="1" i="1" dirty="0" smtClean="0">
                  <a:solidFill>
                    <a:srgbClr val="14425D"/>
                  </a:solidFill>
                  <a:latin typeface="Courier New" pitchFamily="49" charset="0"/>
                  <a:cs typeface="Courier New" pitchFamily="49" charset="0"/>
                </a:rPr>
                <a:t>  </a:t>
              </a:r>
              <a:r>
                <a:rPr lang="ru-RU" b="1" i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(Перпендикуляр – это отрезок, проведенный </a:t>
              </a:r>
            </a:p>
            <a:p>
              <a:pPr eaLnBrk="1" hangingPunct="1"/>
              <a:r>
                <a:rPr lang="ru-RU" b="1" i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ru-RU" b="1" i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   из точки к прямой, составляющий с ней угол 90</a:t>
              </a:r>
              <a:r>
                <a:rPr lang="ru-RU" b="1" i="1" baseline="30000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0</a:t>
              </a:r>
              <a:r>
                <a:rPr lang="ru-RU" b="1" i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). </a:t>
              </a:r>
            </a:p>
            <a:p>
              <a:pPr eaLnBrk="1" hangingPunct="1"/>
              <a:r>
                <a:rPr lang="ru-RU" sz="2000" b="1" i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3.  </a:t>
              </a:r>
              <a:r>
                <a:rPr lang="ru-RU" sz="2000" b="1" i="1" dirty="0" smtClean="0">
                  <a:solidFill>
                    <a:schemeClr val="tx2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Этот перпендикуляр и будет </a:t>
              </a:r>
              <a:r>
                <a:rPr lang="ru-RU" sz="2000" b="1" i="1" dirty="0" smtClean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высотой            </a:t>
              </a:r>
              <a:r>
                <a:rPr lang="ru-RU" sz="2000" b="1" i="1" dirty="0" smtClean="0">
                  <a:solidFill>
                    <a:schemeClr val="bg1"/>
                  </a:solidFill>
                  <a:latin typeface="Courier New" pitchFamily="49" charset="0"/>
                  <a:cs typeface="Courier New" pitchFamily="49" charset="0"/>
                </a:rPr>
                <a:t>.</a:t>
              </a:r>
              <a:r>
                <a:rPr lang="ru-RU" sz="2000" b="1" i="1" dirty="0" smtClean="0">
                  <a:solidFill>
                    <a:srgbClr val="002060"/>
                  </a:solidFill>
                  <a:latin typeface="Courier New" pitchFamily="49" charset="0"/>
                  <a:cs typeface="Courier New" pitchFamily="49" charset="0"/>
                </a:rPr>
                <a:t>   треугольника. </a:t>
              </a:r>
              <a:r>
                <a:rPr lang="ru-RU" sz="2000" b="1" i="1" u="sng" dirty="0" smtClean="0">
                  <a:solidFill>
                    <a:srgbClr val="002060"/>
                  </a:solidFill>
                  <a:latin typeface="Courier New" pitchFamily="49" charset="0"/>
                  <a:cs typeface="Courier New" pitchFamily="49" charset="0"/>
                </a:rPr>
                <a:t/>
              </a:r>
              <a:br>
                <a:rPr lang="ru-RU" sz="2000" b="1" i="1" u="sng" dirty="0" smtClean="0">
                  <a:solidFill>
                    <a:srgbClr val="002060"/>
                  </a:solidFill>
                  <a:latin typeface="Courier New" pitchFamily="49" charset="0"/>
                  <a:cs typeface="Courier New" pitchFamily="49" charset="0"/>
                </a:rPr>
              </a:br>
              <a:endParaRPr lang="ru-RU" sz="2000" b="1" i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1547664" y="6021288"/>
              <a:ext cx="5112568" cy="588491"/>
              <a:chOff x="0" y="5867400"/>
              <a:chExt cx="8542282" cy="742380"/>
            </a:xfrm>
          </p:grpSpPr>
          <p:pic>
            <p:nvPicPr>
              <p:cNvPr id="5122" name="Picture 2" descr="D:\Документы Оля\Работа 1\Клипарт\38b90ea0e36b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5867400"/>
                <a:ext cx="4275082" cy="742380"/>
              </a:xfrm>
              <a:prstGeom prst="rect">
                <a:avLst/>
              </a:prstGeom>
              <a:noFill/>
            </p:spPr>
          </p:pic>
          <p:pic>
            <p:nvPicPr>
              <p:cNvPr id="6" name="Picture 2" descr="D:\Документы Оля\Работа 1\Клипарт\38b90ea0e36b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267200" y="5867400"/>
                <a:ext cx="4275082" cy="742380"/>
              </a:xfrm>
              <a:prstGeom prst="rect">
                <a:avLst/>
              </a:prstGeom>
              <a:noFill/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8534661" y="6175144"/>
              <a:ext cx="369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i="1" dirty="0" smtClean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9</a:t>
              </a:r>
              <a:endParaRPr lang="ru-RU" sz="2400" b="1" i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</p:grpSp>
      <p:pic>
        <p:nvPicPr>
          <p:cNvPr id="7172" name="Picture 4" descr="H:\Работа 1\Школа Клипарт\0000017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3" y="1293238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3931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1622</Words>
  <Application>Microsoft Office PowerPoint</Application>
  <PresentationFormat>On-screen Show (4:3)</PresentationFormat>
  <Paragraphs>381</Paragraphs>
  <Slides>30</Slides>
  <Notes>28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Тема Office</vt:lpstr>
      <vt:lpstr>Формула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Virtual PC</cp:lastModifiedBy>
  <cp:revision>102</cp:revision>
  <cp:lastPrinted>2011-09-15T06:36:39Z</cp:lastPrinted>
  <dcterms:modified xsi:type="dcterms:W3CDTF">2012-05-15T16:37:31Z</dcterms:modified>
  <cp:contentStatus/>
</cp:coreProperties>
</file>