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14"/>
  </p:notesMasterIdLst>
  <p:sldIdLst>
    <p:sldId id="256" r:id="rId2"/>
    <p:sldId id="264" r:id="rId3"/>
    <p:sldId id="266" r:id="rId4"/>
    <p:sldId id="267" r:id="rId5"/>
    <p:sldId id="258" r:id="rId6"/>
    <p:sldId id="268" r:id="rId7"/>
    <p:sldId id="260" r:id="rId8"/>
    <p:sldId id="261" r:id="rId9"/>
    <p:sldId id="270" r:id="rId10"/>
    <p:sldId id="269" r:id="rId11"/>
    <p:sldId id="262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7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3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openxmlformats.org/officeDocument/2006/relationships/image" Target="../media/image22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11" Type="http://schemas.openxmlformats.org/officeDocument/2006/relationships/image" Target="../media/image21.wmf"/><Relationship Id="rId5" Type="http://schemas.openxmlformats.org/officeDocument/2006/relationships/image" Target="../media/image15.wmf"/><Relationship Id="rId10" Type="http://schemas.openxmlformats.org/officeDocument/2006/relationships/image" Target="../media/image20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Relationship Id="rId14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180DC-E611-46BF-BAD3-A9632763834A}" type="datetimeFigureOut">
              <a:rPr lang="ru-RU" smtClean="0"/>
              <a:t>21.01.2012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15E260-65AC-4C09-9D09-E79FCF3D86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914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E260-65AC-4C09-9D09-E79FCF3D861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786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5E260-65AC-4C09-9D09-E79FCF3D861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889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DFDC41-7A0D-490D-9AA5-BF56F242B5F2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143D2F-C7DB-4FD7-812A-F5300E862B3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3DD84D-1C23-40D5-8937-EFFD791C4EC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E68E6-D54F-4BDB-9C0F-70EAB4921B76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8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DF400B-7E48-489A-8E88-B378D55551A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E8A40-4866-4D98-8E01-0125DCC87C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109421-C8AE-44BD-AD96-CE74F82C69A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911FDA-2E00-4352-899B-AA79B6D7CAE7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C50BB-8440-4570-BE37-79123F6972E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0DC0F-EA8E-4C20-8157-E4C91123726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D6BED2-0A4C-47BA-9E38-27CDE5D1EB92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F53EA9-0CBF-4ED3-9E23-F2735C59199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E0E152-A21E-430F-8552-9FBB34586C4E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5.bin"/><Relationship Id="rId18" Type="http://schemas.openxmlformats.org/officeDocument/2006/relationships/image" Target="../media/image17.wmf"/><Relationship Id="rId26" Type="http://schemas.openxmlformats.org/officeDocument/2006/relationships/image" Target="../media/image21.wmf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9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7.bin"/><Relationship Id="rId25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wmf"/><Relationship Id="rId20" Type="http://schemas.openxmlformats.org/officeDocument/2006/relationships/image" Target="../media/image18.wmf"/><Relationship Id="rId29" Type="http://schemas.openxmlformats.org/officeDocument/2006/relationships/oleObject" Target="../embeddings/oleObject13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20.wmf"/><Relationship Id="rId32" Type="http://schemas.openxmlformats.org/officeDocument/2006/relationships/image" Target="../media/image24.wmf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28" Type="http://schemas.openxmlformats.org/officeDocument/2006/relationships/image" Target="../media/image22.wmf"/><Relationship Id="rId10" Type="http://schemas.openxmlformats.org/officeDocument/2006/relationships/image" Target="../media/image13.wmf"/><Relationship Id="rId19" Type="http://schemas.openxmlformats.org/officeDocument/2006/relationships/oleObject" Target="../embeddings/oleObject8.bin"/><Relationship Id="rId31" Type="http://schemas.openxmlformats.org/officeDocument/2006/relationships/oleObject" Target="../embeddings/oleObject14.bin"/><Relationship Id="rId4" Type="http://schemas.openxmlformats.org/officeDocument/2006/relationships/slide" Target="slide10.xml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5.wmf"/><Relationship Id="rId22" Type="http://schemas.openxmlformats.org/officeDocument/2006/relationships/image" Target="../media/image19.wmf"/><Relationship Id="rId27" Type="http://schemas.openxmlformats.org/officeDocument/2006/relationships/oleObject" Target="../embeddings/oleObject12.bin"/><Relationship Id="rId30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Администратор\Local Settings\Temporary Internet Files\Content.IE5\DVN7SGOM\MP90043314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12636896" y="5423846"/>
            <a:ext cx="1908720" cy="144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764705"/>
            <a:ext cx="540060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6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«Математику нельзя изучать, наблюдая,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6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 как это делает сосед».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6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А. </a:t>
            </a:r>
            <a:r>
              <a:rPr lang="ru-RU" sz="6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</a:rPr>
              <a:t>Нивен</a:t>
            </a:r>
            <a:endParaRPr lang="ru-RU" sz="6000" dirty="0">
              <a:solidFill>
                <a:schemeClr val="bg2">
                  <a:lumMod val="1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8641"/>
            <a:ext cx="2664296" cy="3392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77350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873067"/>
              </p:ext>
            </p:extLst>
          </p:nvPr>
        </p:nvGraphicFramePr>
        <p:xfrm>
          <a:off x="611560" y="404664"/>
          <a:ext cx="3456383" cy="2229927"/>
        </p:xfrm>
        <a:graphic>
          <a:graphicData uri="http://schemas.openxmlformats.org/drawingml/2006/table">
            <a:tbl>
              <a:tblPr/>
              <a:tblGrid>
                <a:gridCol w="1153571"/>
                <a:gridCol w="1065784"/>
                <a:gridCol w="1237028"/>
              </a:tblGrid>
              <a:tr h="743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5,9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6,3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3,6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3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2,3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2,7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33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3,7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  <a:latin typeface="Calibri"/>
                          <a:ea typeface="Calibri"/>
                          <a:cs typeface="Times New Roman"/>
                        </a:rPr>
                        <a:t>4,1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1,4</a:t>
                      </a:r>
                    </a:p>
                  </a:txBody>
                  <a:tcPr marL="66675" marR="66675" marT="66675" marB="6667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3345740"/>
            <a:ext cx="447484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 Из первой строки выберите наименьшее число.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Из второй строки выберите наибольшее число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3. Из третьей строки и не наименьшее, и не наибольшее число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4. Найдите сумму трёх строк выбранных, и вы получите ответ на вопрос.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Какова длина тела бобра?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45726"/>
            <a:ext cx="3880381" cy="324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135274"/>
              </p:ext>
            </p:extLst>
          </p:nvPr>
        </p:nvGraphicFramePr>
        <p:xfrm>
          <a:off x="323528" y="116632"/>
          <a:ext cx="3456384" cy="2439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0134"/>
                <a:gridCol w="1248137"/>
                <a:gridCol w="1008113"/>
              </a:tblGrid>
              <a:tr h="864096"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/>
                </a:tc>
              </a:tr>
              <a:tr h="787633"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/>
                </a:tc>
              </a:tr>
              <a:tr h="787633"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86679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AutoShape 1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81800" y="6172200"/>
            <a:ext cx="762000" cy="1524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43989" y="381000"/>
            <a:ext cx="8382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Запишите в виде десятичной дроби</a:t>
            </a:r>
          </a:p>
        </p:txBody>
      </p:sp>
      <p:sp>
        <p:nvSpPr>
          <p:cNvPr id="2066" name="Rectangle 3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FFFFFF"/>
              </a:solidFill>
            </a:endParaRPr>
          </a:p>
        </p:txBody>
      </p:sp>
      <p:graphicFrame>
        <p:nvGraphicFramePr>
          <p:cNvPr id="2050" name="Object 31"/>
          <p:cNvGraphicFramePr>
            <a:graphicFrameLocks noChangeAspect="1"/>
          </p:cNvGraphicFramePr>
          <p:nvPr/>
        </p:nvGraphicFramePr>
        <p:xfrm>
          <a:off x="1371600" y="1447800"/>
          <a:ext cx="8636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2" name="Формула" r:id="rId5" imgW="368280" imgH="393480" progId="Equation.3">
                  <p:embed/>
                </p:oleObj>
              </mc:Choice>
              <mc:Fallback>
                <p:oleObj name="Формула" r:id="rId5" imgW="3682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447800"/>
                        <a:ext cx="863600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3"/>
          <p:cNvGraphicFramePr>
            <a:graphicFrameLocks noChangeAspect="1"/>
          </p:cNvGraphicFramePr>
          <p:nvPr/>
        </p:nvGraphicFramePr>
        <p:xfrm>
          <a:off x="2895600" y="1981200"/>
          <a:ext cx="738188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3" name="Формула" r:id="rId7" imgW="279360" imgH="393480" progId="Equation.3">
                  <p:embed/>
                </p:oleObj>
              </mc:Choice>
              <mc:Fallback>
                <p:oleObj name="Формула" r:id="rId7" imgW="279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981200"/>
                        <a:ext cx="738188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34"/>
          <p:cNvGraphicFramePr>
            <a:graphicFrameLocks noChangeAspect="1"/>
          </p:cNvGraphicFramePr>
          <p:nvPr/>
        </p:nvGraphicFramePr>
        <p:xfrm>
          <a:off x="3886200" y="1371600"/>
          <a:ext cx="835025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4" name="Формула" r:id="rId9" imgW="355320" imgH="393480" progId="Equation.3">
                  <p:embed/>
                </p:oleObj>
              </mc:Choice>
              <mc:Fallback>
                <p:oleObj name="Формула" r:id="rId9" imgW="3553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371600"/>
                        <a:ext cx="835025" cy="1052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35"/>
          <p:cNvGraphicFramePr>
            <a:graphicFrameLocks noChangeAspect="1"/>
          </p:cNvGraphicFramePr>
          <p:nvPr/>
        </p:nvGraphicFramePr>
        <p:xfrm>
          <a:off x="4572000" y="2514600"/>
          <a:ext cx="107315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" name="Формула" r:id="rId11" imgW="457200" imgH="393480" progId="Equation.3">
                  <p:embed/>
                </p:oleObj>
              </mc:Choice>
              <mc:Fallback>
                <p:oleObj name="Формула" r:id="rId11" imgW="4572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514600"/>
                        <a:ext cx="1073150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36"/>
          <p:cNvGraphicFramePr>
            <a:graphicFrameLocks noChangeAspect="1"/>
          </p:cNvGraphicFramePr>
          <p:nvPr/>
        </p:nvGraphicFramePr>
        <p:xfrm>
          <a:off x="5943600" y="2057400"/>
          <a:ext cx="1250950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" name="Формула" r:id="rId13" imgW="533160" imgH="393480" progId="Equation.3">
                  <p:embed/>
                </p:oleObj>
              </mc:Choice>
              <mc:Fallback>
                <p:oleObj name="Формула" r:id="rId13" imgW="533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057400"/>
                        <a:ext cx="1250950" cy="1052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37"/>
          <p:cNvGraphicFramePr>
            <a:graphicFrameLocks noChangeAspect="1"/>
          </p:cNvGraphicFramePr>
          <p:nvPr/>
        </p:nvGraphicFramePr>
        <p:xfrm>
          <a:off x="304800" y="2667000"/>
          <a:ext cx="1341438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7" name="Формула" r:id="rId15" imgW="507960" imgH="393480" progId="Equation.3">
                  <p:embed/>
                </p:oleObj>
              </mc:Choice>
              <mc:Fallback>
                <p:oleObj name="Формула" r:id="rId15" imgW="507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667000"/>
                        <a:ext cx="1341438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38"/>
          <p:cNvGraphicFramePr>
            <a:graphicFrameLocks noChangeAspect="1"/>
          </p:cNvGraphicFramePr>
          <p:nvPr/>
        </p:nvGraphicFramePr>
        <p:xfrm>
          <a:off x="7467600" y="1447800"/>
          <a:ext cx="14097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8" name="Формула" r:id="rId17" imgW="533160" imgH="393480" progId="Equation.3">
                  <p:embed/>
                </p:oleObj>
              </mc:Choice>
              <mc:Fallback>
                <p:oleObj name="Формула" r:id="rId17" imgW="533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447800"/>
                        <a:ext cx="1409700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39"/>
          <p:cNvGraphicFramePr>
            <a:graphicFrameLocks noChangeAspect="1"/>
          </p:cNvGraphicFramePr>
          <p:nvPr/>
        </p:nvGraphicFramePr>
        <p:xfrm>
          <a:off x="1752600" y="3124200"/>
          <a:ext cx="13716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9" name="Формула" r:id="rId19" imgW="520560" imgH="393480" progId="Equation.3">
                  <p:embed/>
                </p:oleObj>
              </mc:Choice>
              <mc:Fallback>
                <p:oleObj name="Формула" r:id="rId19" imgW="520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124200"/>
                        <a:ext cx="1371600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40"/>
          <p:cNvGraphicFramePr>
            <a:graphicFrameLocks noChangeAspect="1"/>
          </p:cNvGraphicFramePr>
          <p:nvPr/>
        </p:nvGraphicFramePr>
        <p:xfrm>
          <a:off x="3657600" y="3352800"/>
          <a:ext cx="6858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0" name="Формула" r:id="rId21" imgW="291960" imgH="393480" progId="Equation.3">
                  <p:embed/>
                </p:oleObj>
              </mc:Choice>
              <mc:Fallback>
                <p:oleObj name="Формула" r:id="rId21" imgW="291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352800"/>
                        <a:ext cx="685800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41"/>
          <p:cNvGraphicFramePr>
            <a:graphicFrameLocks noChangeAspect="1"/>
          </p:cNvGraphicFramePr>
          <p:nvPr/>
        </p:nvGraphicFramePr>
        <p:xfrm>
          <a:off x="6227763" y="3505200"/>
          <a:ext cx="655637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1" name="Формула" r:id="rId23" imgW="279360" imgH="393480" progId="Equation.3">
                  <p:embed/>
                </p:oleObj>
              </mc:Choice>
              <mc:Fallback>
                <p:oleObj name="Формула" r:id="rId23" imgW="2793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3505200"/>
                        <a:ext cx="655637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42"/>
          <p:cNvGraphicFramePr>
            <a:graphicFrameLocks noChangeAspect="1"/>
          </p:cNvGraphicFramePr>
          <p:nvPr/>
        </p:nvGraphicFramePr>
        <p:xfrm>
          <a:off x="4741863" y="4191000"/>
          <a:ext cx="1192212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2" name="Формула" r:id="rId25" imgW="507960" imgH="393480" progId="Equation.3">
                  <p:embed/>
                </p:oleObj>
              </mc:Choice>
              <mc:Fallback>
                <p:oleObj name="Формула" r:id="rId25" imgW="5079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863" y="4191000"/>
                        <a:ext cx="1192212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1" name="Object 43"/>
          <p:cNvGraphicFramePr>
            <a:graphicFrameLocks noChangeAspect="1"/>
          </p:cNvGraphicFramePr>
          <p:nvPr/>
        </p:nvGraphicFramePr>
        <p:xfrm>
          <a:off x="520700" y="4267200"/>
          <a:ext cx="1252538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3" name="Формула" r:id="rId27" imgW="533160" imgH="393480" progId="Equation.3">
                  <p:embed/>
                </p:oleObj>
              </mc:Choice>
              <mc:Fallback>
                <p:oleObj name="Формула" r:id="rId27" imgW="533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700" y="4267200"/>
                        <a:ext cx="1252538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2" name="Object 44"/>
          <p:cNvGraphicFramePr>
            <a:graphicFrameLocks noChangeAspect="1"/>
          </p:cNvGraphicFramePr>
          <p:nvPr/>
        </p:nvGraphicFramePr>
        <p:xfrm>
          <a:off x="2605088" y="4800600"/>
          <a:ext cx="1042987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4" name="Формула" r:id="rId29" imgW="444240" imgH="393480" progId="Equation.3">
                  <p:embed/>
                </p:oleObj>
              </mc:Choice>
              <mc:Fallback>
                <p:oleObj name="Формула" r:id="rId29" imgW="4442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5088" y="4800600"/>
                        <a:ext cx="1042987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3" name="Object 45"/>
          <p:cNvGraphicFramePr>
            <a:graphicFrameLocks noChangeAspect="1"/>
          </p:cNvGraphicFramePr>
          <p:nvPr/>
        </p:nvGraphicFramePr>
        <p:xfrm>
          <a:off x="7010400" y="4419600"/>
          <a:ext cx="160972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" name="Формула" r:id="rId31" imgW="685800" imgH="393480" progId="Equation.3">
                  <p:embed/>
                </p:oleObj>
              </mc:Choice>
              <mc:Fallback>
                <p:oleObj name="Формула" r:id="rId31" imgW="685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419600"/>
                        <a:ext cx="1609725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218585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20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53400" y="6400800"/>
            <a:ext cx="533400" cy="7620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1400">
              <a:solidFill>
                <a:srgbClr val="FFFFFF"/>
              </a:solidFill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524000" y="2133600"/>
            <a:ext cx="5867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Спасибо за работу!</a:t>
            </a:r>
          </a:p>
        </p:txBody>
      </p:sp>
    </p:spTree>
    <p:extLst>
      <p:ext uri="{BB962C8B-B14F-4D97-AF65-F5344CB8AC3E}">
        <p14:creationId xmlns:p14="http://schemas.microsoft.com/office/powerpoint/2010/main" val="251551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12" y="130324"/>
            <a:ext cx="8640960" cy="659735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9642" y="2852936"/>
            <a:ext cx="836472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Сложение и вычитание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десятичных дробей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8112" y="5367992"/>
            <a:ext cx="832432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ru-RU" sz="2400" kern="0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Автор: </a:t>
            </a:r>
            <a:r>
              <a:rPr lang="ru-RU" sz="2400" kern="0" dirty="0" err="1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Тимербаева</a:t>
            </a:r>
            <a:r>
              <a:rPr lang="ru-RU" sz="2400" kern="0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Флера </a:t>
            </a:r>
            <a:r>
              <a:rPr lang="ru-RU" sz="2400" kern="0" dirty="0" err="1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Рахимзяновна</a:t>
            </a:r>
            <a:r>
              <a:rPr lang="ru-RU" sz="2400" kern="0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, </a:t>
            </a:r>
            <a:r>
              <a:rPr lang="ru-RU" sz="2400" kern="0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учитель </a:t>
            </a:r>
            <a:r>
              <a:rPr lang="ru-RU" sz="2400" kern="0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математики МБОУ </a:t>
            </a:r>
            <a:r>
              <a:rPr lang="ru-RU" sz="2400" kern="0" dirty="0" err="1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Баландышской</a:t>
            </a:r>
            <a:r>
              <a:rPr lang="ru-RU" sz="2400" kern="0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ООШ  </a:t>
            </a:r>
            <a:r>
              <a:rPr lang="ru-RU" sz="2400" kern="0" dirty="0" err="1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Тюлячинского</a:t>
            </a:r>
            <a:r>
              <a:rPr lang="ru-RU" sz="2400" kern="0" dirty="0" smtClean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района РТ</a:t>
            </a:r>
            <a:endParaRPr lang="ru-RU" sz="2400" kern="0" dirty="0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7687221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16633"/>
            <a:ext cx="4752528" cy="5616624"/>
          </a:xfrm>
        </p:spPr>
        <p:txBody>
          <a:bodyPr>
            <a:normAutofit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Calibri"/>
                <a:ea typeface="Calibri"/>
                <a:cs typeface="Times New Roman"/>
              </a:rPr>
              <a:t>Я измерил две стороны своего треугольного забора. Они равны 18,7 м и 13,6 м. А третью сторону измерить не могу, так как забор пересекает канаву, которую мне с измерительным шнуром не перепрыгнуть. Мой сосед сказал, что периметр моего забора равен 42,9 м. Сказал и ушёл. А я так и не понял, как мне измерить третью сторону и причем здесь это странное слово «периметр». Помогите мне разобраться.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6225"/>
            <a:ext cx="4355975" cy="509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46860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552728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Периметр 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- это сумма всех сторон треугольника.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     Р = а + в + с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.               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Поэтому   42,9 = 18,7 + 13,6 + с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                                           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                42,9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= 32,3 + с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                                           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                 с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= 42,9 - 32,3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                                           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                 с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= 10,6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                                    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                         Ответ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Times New Roman"/>
              </a:rPr>
              <a:t>: 10,6.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6592" y="338328"/>
            <a:ext cx="72008" cy="11464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755576" y="3429000"/>
            <a:ext cx="2520280" cy="2592288"/>
          </a:xfrm>
          <a:prstGeom prst="triangle">
            <a:avLst>
              <a:gd name="adj" fmla="val 318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627784" y="4581128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476579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91680" y="6021288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8967002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260648"/>
            <a:ext cx="4680520" cy="5334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Aft>
                <a:spcPts val="1000"/>
              </a:spcAft>
            </a:pPr>
            <a:endParaRPr lang="ru-RU" sz="4000" dirty="0" smtClean="0">
              <a:effectLst/>
              <a:latin typeface="Calibri"/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4400" dirty="0" smtClean="0">
                <a:effectLst/>
                <a:latin typeface="Calibri"/>
                <a:ea typeface="Calibri"/>
                <a:cs typeface="Times New Roman"/>
              </a:rPr>
              <a:t> а.52+18=538</a:t>
            </a:r>
            <a:r>
              <a:rPr lang="ru-RU" sz="4400" dirty="0" smtClean="0">
                <a:effectLst/>
                <a:latin typeface="Calibri"/>
                <a:ea typeface="Calibri"/>
                <a:cs typeface="Times New Roman"/>
              </a:rPr>
              <a:t>       </a:t>
            </a:r>
            <a:endParaRPr lang="ru-RU" sz="4400" dirty="0" smtClean="0">
              <a:effectLst/>
              <a:latin typeface="Calibri"/>
              <a:ea typeface="Calibri"/>
              <a:cs typeface="Times New Roman"/>
            </a:endParaRPr>
          </a:p>
          <a:p>
            <a:pPr marL="228600">
              <a:lnSpc>
                <a:spcPct val="115000"/>
              </a:lnSpc>
              <a:spcAft>
                <a:spcPts val="1000"/>
              </a:spcAft>
            </a:pPr>
            <a:r>
              <a:rPr lang="ru-RU" sz="4400" dirty="0" smtClean="0">
                <a:effectLst/>
                <a:latin typeface="Calibri"/>
                <a:ea typeface="Calibri"/>
                <a:cs typeface="Times New Roman"/>
              </a:rPr>
              <a:t> б</a:t>
            </a:r>
            <a:r>
              <a:rPr lang="ru-RU" sz="4400" dirty="0" smtClean="0">
                <a:effectLst/>
                <a:latin typeface="Calibri"/>
                <a:ea typeface="Calibri"/>
                <a:cs typeface="Times New Roman"/>
              </a:rPr>
              <a:t>.  736-336=4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r>
              <a:rPr lang="ru-RU" sz="4400" dirty="0" smtClean="0">
                <a:effectLst/>
                <a:latin typeface="Calibri"/>
                <a:ea typeface="Calibri"/>
                <a:cs typeface="Times New Roman"/>
              </a:rPr>
              <a:t>  в</a:t>
            </a:r>
            <a:r>
              <a:rPr lang="ru-RU" sz="4400" dirty="0" smtClean="0">
                <a:effectLst/>
                <a:latin typeface="Calibri"/>
                <a:ea typeface="Calibri"/>
                <a:cs typeface="Times New Roman"/>
              </a:rPr>
              <a:t>.  3+108=408      </a:t>
            </a:r>
            <a:endParaRPr lang="ru-RU" sz="4400" dirty="0" smtClean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dirty="0" smtClean="0">
                <a:effectLst/>
                <a:latin typeface="Calibri"/>
                <a:ea typeface="Calibri"/>
                <a:cs typeface="Times New Roman"/>
              </a:rPr>
              <a:t>   г</a:t>
            </a:r>
            <a:r>
              <a:rPr lang="ru-RU" sz="4400" dirty="0" smtClean="0">
                <a:effectLst/>
                <a:latin typeface="Calibri"/>
                <a:ea typeface="Calibri"/>
                <a:cs typeface="Times New Roman"/>
              </a:rPr>
              <a:t>.  42+ 17 </a:t>
            </a:r>
            <a:r>
              <a:rPr lang="ru-RU" sz="4400" dirty="0" smtClean="0">
                <a:effectLst/>
                <a:latin typeface="Calibri"/>
                <a:ea typeface="Calibri"/>
                <a:cs typeface="Times New Roman"/>
              </a:rPr>
              <a:t>=212</a:t>
            </a:r>
            <a:r>
              <a:rPr lang="ru-RU" sz="4400" dirty="0" smtClean="0">
                <a:effectLst/>
                <a:latin typeface="Calibri"/>
                <a:ea typeface="Calibri"/>
                <a:cs typeface="Times New Roman"/>
              </a:rPr>
              <a:t>     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400" dirty="0" smtClean="0">
                <a:solidFill>
                  <a:prstClr val="white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4400" dirty="0" smtClean="0">
                <a:solidFill>
                  <a:prstClr val="white"/>
                </a:solidFill>
                <a:latin typeface="Calibri"/>
                <a:ea typeface="Calibri"/>
                <a:cs typeface="Times New Roman"/>
              </a:rPr>
              <a:t>  </a:t>
            </a:r>
            <a:r>
              <a:rPr lang="ru-RU" sz="4400" dirty="0" smtClean="0">
                <a:effectLst/>
                <a:latin typeface="Calibri"/>
                <a:ea typeface="Calibri"/>
                <a:cs typeface="Times New Roman"/>
              </a:rPr>
              <a:t>е</a:t>
            </a:r>
            <a:r>
              <a:rPr lang="ru-RU" sz="4400" dirty="0" smtClean="0">
                <a:effectLst/>
                <a:latin typeface="Calibri"/>
                <a:ea typeface="Calibri"/>
                <a:cs typeface="Times New Roman"/>
              </a:rPr>
              <a:t>.   57-4= 17</a:t>
            </a:r>
            <a:endParaRPr lang="ru-RU" sz="44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30" y="577767"/>
            <a:ext cx="403244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15817" y="1556793"/>
            <a:ext cx="1278861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Я самый </a:t>
            </a:r>
            <a:r>
              <a:rPr lang="ru-RU" b="1" cap="all" dirty="0" smtClean="0">
                <a:ln w="9000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умный</a:t>
            </a:r>
            <a:endParaRPr lang="ru-RU" b="1" cap="all" dirty="0">
              <a:ln w="9000" cmpd="sng">
                <a:solidFill>
                  <a:schemeClr val="bg2">
                    <a:lumMod val="25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2001776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4680520" cy="42616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>а. 5,2 + 0,18 = 5,38    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> б.  7,36 - 3,36 =4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>  в. 3 + 1,08 = 4,08      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>г</a:t>
            </a:r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>.   6,3 - 0,27 = 6,03 </a:t>
            </a:r>
          </a:p>
          <a:p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> </a:t>
            </a:r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>д</a:t>
            </a:r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>. 0,42+ 1,7 = 2,12  </a:t>
            </a:r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> </a:t>
            </a:r>
          </a:p>
          <a:p>
            <a:r>
              <a:rPr lang="ru-RU" sz="3600" dirty="0" smtClean="0">
                <a:effectLst/>
                <a:latin typeface="Calibri"/>
                <a:ea typeface="Calibri"/>
                <a:cs typeface="Times New Roman"/>
              </a:rPr>
              <a:t> е.  5,7-4= 1,7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4813994"/>
            <a:ext cx="561662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Молодцы !</a:t>
            </a:r>
            <a:endParaRPr lang="ru-RU" sz="5400" b="1" cap="none" spc="0" dirty="0">
              <a:ln w="50800">
                <a:solidFill>
                  <a:schemeClr val="bg2">
                    <a:lumMod val="50000"/>
                  </a:schemeClr>
                </a:solidFill>
              </a:ln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9940924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 descr="3418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lum bright="-18000" contrast="12000"/>
          </a:blip>
          <a:stretch>
            <a:fillRect/>
          </a:stretch>
        </p:blipFill>
        <p:spPr>
          <a:xfrm>
            <a:off x="0" y="30020"/>
            <a:ext cx="9144000" cy="6827980"/>
          </a:xfr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941117"/>
              </p:ext>
            </p:extLst>
          </p:nvPr>
        </p:nvGraphicFramePr>
        <p:xfrm>
          <a:off x="285750" y="836712"/>
          <a:ext cx="8462714" cy="57355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8620"/>
                <a:gridCol w="2264094"/>
              </a:tblGrid>
              <a:tr h="10444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69804"/>
                      </a:srgbClr>
                    </a:solidFill>
                  </a:tcPr>
                </a:tc>
              </a:tr>
              <a:tr h="8810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69804"/>
                      </a:srgbClr>
                    </a:solidFill>
                  </a:tcPr>
                </a:tc>
              </a:tr>
              <a:tr h="58484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69804"/>
                      </a:srgbClr>
                    </a:solidFill>
                  </a:tcPr>
                </a:tc>
              </a:tr>
              <a:tr h="8810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69804"/>
                      </a:srgbClr>
                    </a:solidFill>
                  </a:tcPr>
                </a:tc>
              </a:tr>
              <a:tr h="8810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69804"/>
                      </a:srgbClr>
                    </a:solidFill>
                  </a:tcPr>
                </a:tc>
              </a:tr>
              <a:tr h="8810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>
                        <a:alpha val="69804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8596" y="1071546"/>
            <a:ext cx="5929354" cy="707886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1.  В десятичной дроби </a:t>
            </a:r>
            <a:r>
              <a:rPr lang="ru-RU" sz="2000" i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девять целых три сотых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после запятой в дробной части одна цифра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596" y="1928802"/>
            <a:ext cx="6000792" cy="1323439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2.  При округлении десятичной дроби в случае, если первая отбрасываемая или заменяемая нулём цифра равна 0, 1, 2, 3, 4, то стоящую перед ней цифру не увеличиваем на один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596" y="3399351"/>
            <a:ext cx="4000528" cy="400110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3.  1 грамм = 0,01 килограмма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8596" y="4000504"/>
            <a:ext cx="6000792" cy="707886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4.  Прежде, чем сравнить десятичные дроби, нужно уравнять количество цифр после запятой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596" y="4929198"/>
            <a:ext cx="6000792" cy="707886"/>
          </a:xfrm>
          <a:prstGeom prst="rect">
            <a:avLst/>
          </a:prstGeom>
          <a:noFill/>
          <a:effectLst>
            <a:softEdge rad="317500"/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5.  Меньшая десятичная дробь лежит на координатном луче </a:t>
            </a:r>
            <a:r>
              <a:rPr lang="ru-RU" sz="2000" i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правее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 большей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596" y="5786454"/>
            <a:ext cx="6072230" cy="707886"/>
          </a:xfrm>
          <a:prstGeom prst="rect">
            <a:avLst/>
          </a:prstGeom>
          <a:noFill/>
          <a:effectLst>
            <a:softEdge rad="317500"/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</a:rPr>
              <a:t>6.  Чтобы сложить или вычесть десятичные дроби, нужно запятую написать под запятой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00826" y="1071546"/>
            <a:ext cx="642942" cy="769441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-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00826" y="3214686"/>
            <a:ext cx="642942" cy="769441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-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500826" y="4786322"/>
            <a:ext cx="642942" cy="769441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-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00826" y="5715016"/>
            <a:ext cx="642942" cy="769441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00826" y="4000504"/>
            <a:ext cx="642942" cy="769441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00826" y="2285992"/>
            <a:ext cx="642942" cy="769441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+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9146" y="142851"/>
            <a:ext cx="7572396" cy="776383"/>
          </a:xfrm>
          <a:prstGeom prst="roundRect">
            <a:avLst/>
          </a:prstGeom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400" dirty="0" smtClean="0">
                <a:latin typeface="Calibri"/>
                <a:ea typeface="Calibri"/>
                <a:cs typeface="Times New Roman"/>
              </a:rPr>
              <a:t>Правильны ли утверждения ?</a:t>
            </a:r>
            <a:endParaRPr lang="ru-RU" sz="4400" b="1" i="1" cap="all" dirty="0">
              <a:ln/>
              <a:solidFill>
                <a:srgbClr val="F07F09"/>
              </a:solidFill>
              <a:effectLst>
                <a:outerShdw blurRad="19685" dist="12700" dir="5400000" algn="tl" rotWithShape="0">
                  <a:srgbClr val="F07F09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50146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214438"/>
            <a:ext cx="8229600" cy="4525962"/>
          </a:xfrm>
        </p:spPr>
        <p:txBody>
          <a:bodyPr>
            <a:normAutofit lnSpcReduction="10000"/>
          </a:bodyPr>
          <a:lstStyle/>
          <a:p>
            <a:pPr algn="just" eaLnBrk="1" hangingPunct="1">
              <a:defRPr/>
            </a:pPr>
            <a:r>
              <a:rPr lang="ru-RU" sz="4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6 правильных знаков – отметка «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5</a:t>
            </a:r>
            <a:r>
              <a:rPr lang="ru-RU" sz="4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</a:t>
            </a:r>
          </a:p>
          <a:p>
            <a:pPr algn="just" eaLnBrk="1" hangingPunct="1">
              <a:defRPr/>
            </a:pPr>
            <a:r>
              <a:rPr lang="ru-RU" sz="4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4-5 правильных знаков – отметка «</a:t>
            </a:r>
            <a:r>
              <a:rPr lang="ru-RU" sz="48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4</a:t>
            </a:r>
            <a:r>
              <a:rPr lang="ru-RU" sz="4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</a:t>
            </a:r>
          </a:p>
          <a:p>
            <a:pPr algn="just" eaLnBrk="1" hangingPunct="1">
              <a:defRPr/>
            </a:pPr>
            <a:r>
              <a:rPr lang="ru-RU" sz="4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 правильных знака – отметка «</a:t>
            </a:r>
            <a:r>
              <a:rPr lang="ru-RU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3</a:t>
            </a:r>
            <a:r>
              <a:rPr lang="ru-RU" sz="4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0166" y="0"/>
            <a:ext cx="607223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200" b="1" cap="all" dirty="0">
                <a:ln/>
                <a:solidFill>
                  <a:srgbClr val="F07F09"/>
                </a:solidFill>
                <a:effectLst>
                  <a:outerShdw blurRad="19685" dist="12700" dir="5400000" algn="tl" rotWithShape="0">
                    <a:srgbClr val="F07F09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Самооценка</a:t>
            </a:r>
          </a:p>
        </p:txBody>
      </p:sp>
      <p:pic>
        <p:nvPicPr>
          <p:cNvPr id="11268" name="Picture 4" descr="H:\анима\анимашки\лашарики\2.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215206" y="5572140"/>
            <a:ext cx="135731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771447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60"/>
                            </p:stCondLst>
                            <p:childTnLst>
                              <p:par>
                                <p:cTn id="1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00"/>
                            </p:stCondLst>
                            <p:childTnLst>
                              <p:par>
                                <p:cTn id="2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071139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285</TotalTime>
  <Words>381</Words>
  <Application>Microsoft Office PowerPoint</Application>
  <PresentationFormat>Экран (4:3)</PresentationFormat>
  <Paragraphs>71</Paragraphs>
  <Slides>12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Волна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1. Из первой строки выберите наименьшее число.  2. Из второй строки выберите наибольшее число  3. Из третьей строки и не наименьшее, и не наибольшее число  4. Найдите сумму трёх строк выбранных, и вы получите ответ на вопрос.  - Какова длина тела бобра? 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Флера</cp:lastModifiedBy>
  <cp:revision>20</cp:revision>
  <dcterms:created xsi:type="dcterms:W3CDTF">2012-01-20T17:39:18Z</dcterms:created>
  <dcterms:modified xsi:type="dcterms:W3CDTF">2012-01-21T10:54:04Z</dcterms:modified>
</cp:coreProperties>
</file>