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6" r:id="rId10"/>
    <p:sldId id="264" r:id="rId11"/>
    <p:sldId id="269" r:id="rId12"/>
    <p:sldId id="270" r:id="rId13"/>
    <p:sldId id="268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13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976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42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09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00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562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3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150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14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36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885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10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204864"/>
            <a:ext cx="8064896" cy="424847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kern="1800" dirty="0" smtClean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 lang="ru-RU" b="1" kern="1800" dirty="0" smtClean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sz="6700" b="1" kern="1800" dirty="0" smtClean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"</a:t>
            </a:r>
            <a:r>
              <a:rPr lang="ru-RU" sz="6700" b="1" kern="1800" dirty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Слагаемые успешности первоклассника"</a:t>
            </a:r>
            <a:r>
              <a:rPr lang="ru-RU" sz="6700" dirty="0">
                <a:ea typeface="Calibri"/>
                <a:cs typeface="Times New Roman"/>
              </a:rPr>
              <a:t/>
            </a:r>
            <a:br>
              <a:rPr lang="ru-RU" sz="6700" dirty="0">
                <a:ea typeface="Calibri"/>
                <a:cs typeface="Times New Roman"/>
              </a:rPr>
            </a:br>
            <a:endParaRPr lang="ru-RU" sz="67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319405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01554" y="404664"/>
            <a:ext cx="5842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prstClr val="black"/>
                </a:solidFill>
                <a:ea typeface="+mj-ea"/>
                <a:cs typeface="Aharoni" pitchFamily="2" charset="-79"/>
              </a:rPr>
              <a:t>                   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Aharoni" pitchFamily="2" charset="-79"/>
              </a:rPr>
              <a:t>МБДОУ </a:t>
            </a:r>
          </a:p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a typeface="+mj-ea"/>
                <a:cs typeface="Aharoni" pitchFamily="2" charset="-79"/>
              </a:rPr>
              <a:t>«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  <a:ea typeface="+mj-ea"/>
                <a:cs typeface="Aharoni" pitchFamily="2" charset="-79"/>
              </a:rPr>
              <a:t>Бархатовский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ea typeface="+mj-ea"/>
                <a:cs typeface="Aharoni" pitchFamily="2" charset="-79"/>
              </a:rPr>
              <a:t> детский сад»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57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Психологическая готовность: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4680520" cy="5125724"/>
          </a:xfrm>
        </p:spPr>
        <p:txBody>
          <a:bodyPr>
            <a:noAutofit/>
          </a:bodyPr>
          <a:lstStyle/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Любознательный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, активный; способный решать интеллектуальные и личностные задачи (проблемы), адекватные возрасту; имеющий первичные представления о себе, семье, обществе, государстве, мире и природе; овладевший универсальными предпосылками учебной деятельности -умениями работать по правилу и по образцу, слушать взрослого и выполнять его инструкции; овладевший необходимыми умениями и навыками.</a:t>
            </a:r>
          </a:p>
          <a:p>
            <a:endParaRPr lang="ru-RU" sz="2400" dirty="0"/>
          </a:p>
        </p:txBody>
      </p:sp>
      <p:pic>
        <p:nvPicPr>
          <p:cNvPr id="6147" name="Picture 3" descr="C:\Users\Владелец\Desktop\фото2011-12 уч.г\здравиадасентябрь\IMG_6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604" y="1124744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Владелец\Desktop\фото2011-12 уч.г\здравиадасентябрь\IMG_63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74" y="4005064"/>
            <a:ext cx="3473925" cy="260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927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59761" cy="619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437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9788" cy="637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122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Участники конкурса проектно-исследовательских работ  2011г.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Владелец\Desktop\документы\детские проекты\статья бархатово дс\участники конкурс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08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36903" cy="610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990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316835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 smtClean="0">
                <a:ea typeface="Calibri"/>
                <a:cs typeface="Times New Roman"/>
              </a:rPr>
              <a:t>       1 .  Особенности   </a:t>
            </a:r>
            <a:r>
              <a:rPr lang="ru-RU" sz="4000" dirty="0">
                <a:ea typeface="Calibri"/>
                <a:cs typeface="Times New Roman"/>
              </a:rPr>
              <a:t>развития детей  </a:t>
            </a:r>
            <a:r>
              <a:rPr lang="ru-RU" sz="4000" dirty="0" smtClean="0">
                <a:ea typeface="Calibri"/>
                <a:cs typeface="Times New Roman"/>
              </a:rPr>
              <a:t>                </a:t>
            </a:r>
            <a:br>
              <a:rPr lang="ru-RU" sz="4000" dirty="0" smtClean="0">
                <a:ea typeface="Calibri"/>
                <a:cs typeface="Times New Roman"/>
              </a:rPr>
            </a:br>
            <a:r>
              <a:rPr lang="ru-RU" sz="4000" dirty="0" smtClean="0">
                <a:ea typeface="Calibri"/>
                <a:cs typeface="Times New Roman"/>
              </a:rPr>
              <a:t>       старшего </a:t>
            </a:r>
            <a:r>
              <a:rPr lang="ru-RU" sz="4000" dirty="0">
                <a:ea typeface="Calibri"/>
                <a:cs typeface="Times New Roman"/>
              </a:rPr>
              <a:t>дошкольного </a:t>
            </a:r>
            <a:r>
              <a:rPr lang="ru-RU" sz="4000" dirty="0" smtClean="0">
                <a:ea typeface="Calibri"/>
                <a:cs typeface="Times New Roman"/>
              </a:rPr>
              <a:t>возраста.</a:t>
            </a:r>
            <a:br>
              <a:rPr lang="ru-RU" sz="4000" dirty="0" smtClean="0">
                <a:ea typeface="Calibri"/>
                <a:cs typeface="Times New Roman"/>
              </a:rPr>
            </a:br>
            <a:r>
              <a:rPr lang="ru-RU" sz="4000" dirty="0" smtClean="0">
                <a:ea typeface="Calibri"/>
                <a:cs typeface="Times New Roman"/>
              </a:rPr>
              <a:t>2. </a:t>
            </a:r>
            <a:r>
              <a:rPr lang="ru-RU" sz="4000" dirty="0">
                <a:ea typeface="Calibri"/>
                <a:cs typeface="Times New Roman"/>
              </a:rPr>
              <a:t>Что же такое </a:t>
            </a:r>
            <a:r>
              <a:rPr lang="ru-RU" sz="4000" b="1" dirty="0">
                <a:ea typeface="Calibri"/>
                <a:cs typeface="Times New Roman"/>
              </a:rPr>
              <a:t>«готовность к школе»</a:t>
            </a:r>
            <a:r>
              <a:rPr lang="ru-RU" sz="4000" dirty="0">
                <a:ea typeface="Calibri"/>
                <a:cs typeface="Times New Roman"/>
              </a:rPr>
              <a:t>?</a:t>
            </a:r>
            <a:br>
              <a:rPr lang="ru-RU" sz="4000" dirty="0">
                <a:ea typeface="Calibri"/>
                <a:cs typeface="Times New Roman"/>
              </a:rPr>
            </a:br>
            <a:endParaRPr lang="ru-RU" sz="4000" dirty="0">
              <a:cs typeface="Aharoni" pitchFamily="2" charset="-79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8280920" cy="202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884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904656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100" b="1" dirty="0">
                <a:ea typeface="Calibri"/>
                <a:cs typeface="Times New Roman"/>
              </a:rPr>
              <a:t>Оцените особенности поведения  своего ребенка, ответив на вопросы ,которые вы видите на </a:t>
            </a:r>
            <a:r>
              <a:rPr lang="ru-RU" sz="5100" b="1" dirty="0" smtClean="0">
                <a:ea typeface="Calibri"/>
                <a:cs typeface="Times New Roman"/>
              </a:rPr>
              <a:t>слайде:</a:t>
            </a:r>
            <a:endParaRPr lang="ru-RU" sz="5100" b="1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4200" dirty="0">
                <a:latin typeface="Times New Roman" pitchFamily="18" charset="0"/>
                <a:ea typeface="Calibri"/>
                <a:cs typeface="Times New Roman" pitchFamily="18" charset="0"/>
              </a:rPr>
              <a:t>В последнее время (полгода-год) очень сильно изменился, стал совершенно другим.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4200" dirty="0">
                <a:latin typeface="Times New Roman" pitchFamily="18" charset="0"/>
                <a:ea typeface="Calibri"/>
                <a:cs typeface="Times New Roman" pitchFamily="18" charset="0"/>
              </a:rPr>
              <a:t>Часто грубит, старается переговорить взрослого.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4200" dirty="0">
                <a:latin typeface="Times New Roman" pitchFamily="18" charset="0"/>
                <a:ea typeface="Calibri"/>
                <a:cs typeface="Times New Roman" pitchFamily="18" charset="0"/>
              </a:rPr>
              <a:t>Забросил свои любимые игрушки и занятия, постоянно пропадает во дворе с другими ребятами.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4200" dirty="0">
                <a:latin typeface="Times New Roman" pitchFamily="18" charset="0"/>
                <a:ea typeface="Calibri"/>
                <a:cs typeface="Times New Roman" pitchFamily="18" charset="0"/>
              </a:rPr>
              <a:t>Потерял интерес к детскому саду, стал ходить туда с большой неохотой.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4200" dirty="0">
                <a:latin typeface="Times New Roman" pitchFamily="18" charset="0"/>
                <a:ea typeface="Calibri"/>
                <a:cs typeface="Times New Roman" pitchFamily="18" charset="0"/>
              </a:rPr>
              <a:t>Много спрашивает о школе, просит поиграть с ним в школу.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4200" dirty="0">
                <a:latin typeface="Times New Roman" pitchFamily="18" charset="0"/>
                <a:ea typeface="Calibri"/>
                <a:cs typeface="Times New Roman" pitchFamily="18" charset="0"/>
              </a:rPr>
              <a:t> Предпочитает общение  с более старшими детьми и  взрослыми играм с малышами.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4200" dirty="0">
                <a:latin typeface="Times New Roman" pitchFamily="18" charset="0"/>
                <a:ea typeface="Calibri"/>
                <a:cs typeface="Times New Roman" pitchFamily="18" charset="0"/>
              </a:rPr>
              <a:t>Стал упрямым, во всем отстаивает свое мнение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4200" dirty="0">
                <a:latin typeface="Times New Roman" pitchFamily="18" charset="0"/>
                <a:ea typeface="Calibri"/>
                <a:cs typeface="Times New Roman" pitchFamily="18" charset="0"/>
              </a:rPr>
              <a:t>Кривляется ,</a:t>
            </a:r>
            <a:r>
              <a:rPr lang="ru-RU" sz="4200" dirty="0" err="1">
                <a:latin typeface="Times New Roman" pitchFamily="18" charset="0"/>
                <a:ea typeface="Calibri"/>
                <a:cs typeface="Times New Roman" pitchFamily="18" charset="0"/>
              </a:rPr>
              <a:t>поясничает</a:t>
            </a:r>
            <a:r>
              <a:rPr lang="ru-RU" sz="4200" dirty="0">
                <a:latin typeface="Times New Roman" pitchFamily="18" charset="0"/>
                <a:ea typeface="Calibri"/>
                <a:cs typeface="Times New Roman" pitchFamily="18" charset="0"/>
              </a:rPr>
              <a:t>, говорит писклявым голосом</a:t>
            </a: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4200" dirty="0">
                <a:latin typeface="Times New Roman" pitchFamily="18" charset="0"/>
                <a:ea typeface="Calibri"/>
                <a:cs typeface="Times New Roman" pitchFamily="18" charset="0"/>
              </a:rPr>
              <a:t>Постоянно ссорится с родителями по любому , даже незначительному поводу.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4200" dirty="0">
                <a:latin typeface="Times New Roman" pitchFamily="18" charset="0"/>
                <a:ea typeface="Calibri"/>
                <a:cs typeface="Times New Roman" pitchFamily="18" charset="0"/>
              </a:rPr>
              <a:t>Стремится подражать взрослым, охотно выполняет их обязанности.</a:t>
            </a:r>
          </a:p>
          <a:p>
            <a:endParaRPr lang="ru-RU" sz="4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064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000" b="1" u="sng" dirty="0">
                <a:latin typeface="Times New Roman" pitchFamily="18" charset="0"/>
                <a:ea typeface="Calibri"/>
                <a:cs typeface="Times New Roman" pitchFamily="18" charset="0"/>
              </a:rPr>
              <a:t>Как справится с кризисом семи лет</a:t>
            </a:r>
            <a:r>
              <a:rPr lang="ru-RU" sz="5000" b="1" u="sng" dirty="0" smtClean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100" dirty="0">
                <a:ea typeface="Calibri"/>
                <a:cs typeface="Times New Roman"/>
              </a:rPr>
              <a:t>- </a:t>
            </a:r>
            <a:r>
              <a:rPr lang="ru-RU" sz="5100" dirty="0">
                <a:latin typeface="Times New Roman" pitchFamily="18" charset="0"/>
                <a:ea typeface="Calibri"/>
                <a:cs typeface="Times New Roman" pitchFamily="18" charset="0"/>
              </a:rPr>
              <a:t>кризис- это временные явления, они проходят, их нужно пережить, как любые детские болезни.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100" dirty="0">
                <a:latin typeface="Times New Roman" pitchFamily="18" charset="0"/>
                <a:ea typeface="Calibri"/>
                <a:cs typeface="Times New Roman" pitchFamily="18" charset="0"/>
              </a:rPr>
              <a:t>- Причина  острого протекания кризиса – несоответствие родительского отношения и требований желаниям  и возможностям ребенка. Подумайте, все ли запреты  обоснованы   и нельзя ли дать ребенку больше свободы и самостоятельности.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100" dirty="0">
                <a:latin typeface="Times New Roman" pitchFamily="18" charset="0"/>
                <a:ea typeface="Calibri"/>
                <a:cs typeface="Times New Roman" pitchFamily="18" charset="0"/>
              </a:rPr>
              <a:t>- Измените свое отношение к ребенку, он уже не маленький, внимательно относитесь к его мнениям, постарайтесь его понять.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100" dirty="0">
                <a:latin typeface="Times New Roman" pitchFamily="18" charset="0"/>
                <a:ea typeface="Calibri"/>
                <a:cs typeface="Times New Roman" pitchFamily="18" charset="0"/>
              </a:rPr>
              <a:t>- Тон приказа и назидания в этом возрасте малоэффективен.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100" dirty="0">
                <a:latin typeface="Times New Roman" pitchFamily="18" charset="0"/>
                <a:ea typeface="Calibri"/>
                <a:cs typeface="Times New Roman" pitchFamily="18" charset="0"/>
              </a:rPr>
              <a:t>- Как  больше оптимизма и юмора в общении с детьми, это всегда помогает!</a:t>
            </a:r>
          </a:p>
          <a:p>
            <a:endParaRPr lang="ru-RU" sz="5100" dirty="0"/>
          </a:p>
        </p:txBody>
      </p:sp>
    </p:spTree>
    <p:extLst>
      <p:ext uri="{BB962C8B-B14F-4D97-AF65-F5344CB8AC3E}">
        <p14:creationId xmlns:p14="http://schemas.microsoft.com/office/powerpoint/2010/main" val="893733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8218" y="620687"/>
            <a:ext cx="6628581" cy="1698501"/>
          </a:xfrm>
        </p:spPr>
        <p:txBody>
          <a:bodyPr>
            <a:noAutofit/>
          </a:bodyPr>
          <a:lstStyle/>
          <a:p>
            <a:pPr marL="457200" lvl="0" indent="-342900">
              <a:lnSpc>
                <a:spcPct val="115000"/>
              </a:lnSpc>
              <a:spcBef>
                <a:spcPct val="20000"/>
              </a:spcBef>
            </a:pPr>
            <a:r>
              <a:rPr lang="ru-RU" sz="2800" b="1" dirty="0">
                <a:solidFill>
                  <a:prstClr val="black"/>
                </a:solidFill>
                <a:ea typeface="Calibri"/>
                <a:cs typeface="Times New Roman"/>
              </a:rPr>
              <a:t>Что нового возникает  в жизни  ребенка с того момента, как он вооружившись  ранцем и букетом отправится в школу.</a:t>
            </a:r>
            <a:br>
              <a:rPr lang="ru-RU" sz="2800" b="1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ea typeface="Calibri"/>
                <a:cs typeface="Times New Roman"/>
              </a:rPr>
              <a:t> 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a typeface="Calibri"/>
                <a:cs typeface="Times New Roman"/>
              </a:rPr>
              <a:t>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Ребенок переходит к систематической учебной деятельности.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Возникают отношения «ученик-учитель» (слушать и выполнять указания учителя)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Приобретается статус ученика.</a:t>
            </a: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590675" cy="19145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97152"/>
            <a:ext cx="1554163" cy="1524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041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sz="4000" b="1" dirty="0">
                <a:solidFill>
                  <a:srgbClr val="C00000"/>
                </a:solidFill>
                <a:ea typeface="Calibri"/>
                <a:cs typeface="Times New Roman"/>
              </a:rPr>
              <a:t>Быть готовым к школе уже сегодня не значит уметь читать, писать, считать. </a:t>
            </a:r>
          </a:p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b="1" dirty="0" smtClean="0">
                <a:solidFill>
                  <a:srgbClr val="C00000"/>
                </a:solidFill>
                <a:ea typeface="Calibri"/>
                <a:cs typeface="Times New Roman"/>
              </a:rPr>
              <a:t> Быть </a:t>
            </a:r>
            <a:r>
              <a:rPr lang="ru-RU" sz="4000" b="1" dirty="0">
                <a:solidFill>
                  <a:srgbClr val="C00000"/>
                </a:solidFill>
                <a:ea typeface="Calibri"/>
                <a:cs typeface="Times New Roman"/>
              </a:rPr>
              <a:t>готовым к школе — значит </a:t>
            </a:r>
            <a:r>
              <a:rPr lang="ru-RU" sz="4000" b="1" dirty="0" smtClean="0">
                <a:solidFill>
                  <a:srgbClr val="C00000"/>
                </a:solidFill>
                <a:ea typeface="Calibri"/>
                <a:cs typeface="Times New Roman"/>
              </a:rPr>
              <a:t>быть готовым </a:t>
            </a:r>
            <a:r>
              <a:rPr lang="ru-RU" sz="4000" b="1" dirty="0">
                <a:solidFill>
                  <a:srgbClr val="C00000"/>
                </a:solidFill>
                <a:ea typeface="Calibri"/>
                <a:cs typeface="Times New Roman"/>
              </a:rPr>
              <a:t>всему этому научиться.</a:t>
            </a:r>
          </a:p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b="1" dirty="0">
                <a:solidFill>
                  <a:srgbClr val="C00000"/>
                </a:solidFill>
                <a:ea typeface="Calibri"/>
                <a:cs typeface="Times New Roman"/>
              </a:rPr>
              <a:t>Л. </a:t>
            </a:r>
            <a:r>
              <a:rPr lang="ru-RU" sz="4000" b="1" dirty="0" err="1">
                <a:solidFill>
                  <a:srgbClr val="C00000"/>
                </a:solidFill>
                <a:ea typeface="Calibri"/>
                <a:cs typeface="Times New Roman"/>
              </a:rPr>
              <a:t>Венгер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108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>
            <a:noAutofit/>
          </a:bodyPr>
          <a:lstStyle/>
          <a:p>
            <a:pPr marL="457200" lvl="0" indent="-342900">
              <a:lnSpc>
                <a:spcPct val="115000"/>
              </a:lnSpc>
              <a:spcBef>
                <a:spcPct val="20000"/>
              </a:spcBef>
            </a:pPr>
            <a:r>
              <a:rPr lang="ru-RU" sz="4000" b="1" dirty="0">
                <a:solidFill>
                  <a:prstClr val="black"/>
                </a:solidFill>
                <a:ea typeface="Calibri"/>
                <a:cs typeface="Times New Roman"/>
              </a:rPr>
              <a:t>Понятие  «Готовность  к обучению в  школе» включает:  </a:t>
            </a:r>
            <a:br>
              <a:rPr lang="ru-RU" sz="4000" b="1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ea typeface="Calibri"/>
                <a:cs typeface="Times New Roman"/>
              </a:rPr>
              <a:t>Ф</a:t>
            </a:r>
            <a:r>
              <a:rPr lang="ru-RU" sz="4000" dirty="0" smtClean="0">
                <a:ea typeface="Calibri"/>
                <a:cs typeface="Times New Roman"/>
              </a:rPr>
              <a:t>изическую </a:t>
            </a:r>
            <a:r>
              <a:rPr lang="ru-RU" sz="4000" dirty="0">
                <a:ea typeface="Calibri"/>
                <a:cs typeface="Times New Roman"/>
              </a:rPr>
              <a:t>готовность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ea typeface="Calibri"/>
                <a:cs typeface="Times New Roman"/>
              </a:rPr>
              <a:t>Социальную или личностную готовность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ea typeface="Calibri"/>
                <a:cs typeface="Times New Roman"/>
              </a:rPr>
              <a:t>Психологическую готовность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997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Физическая готовность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92500"/>
          </a:bodyPr>
          <a:lstStyle/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500" dirty="0" smtClean="0">
                <a:latin typeface="Times New Roman" pitchFamily="18" charset="0"/>
                <a:ea typeface="Calibri"/>
                <a:cs typeface="Times New Roman" pitchFamily="18" charset="0"/>
              </a:rPr>
              <a:t>здоровый</a:t>
            </a:r>
            <a:r>
              <a:rPr lang="ru-RU" sz="3500" dirty="0">
                <a:latin typeface="Times New Roman" pitchFamily="18" charset="0"/>
                <a:ea typeface="Calibri"/>
                <a:cs typeface="Times New Roman" pitchFamily="18" charset="0"/>
              </a:rPr>
              <a:t>, физически развитый, овладевший основными культурно-гигиеническими навыками .</a:t>
            </a:r>
          </a:p>
          <a:p>
            <a:endParaRPr lang="ru-RU" sz="4000" dirty="0"/>
          </a:p>
        </p:txBody>
      </p:sp>
      <p:pic>
        <p:nvPicPr>
          <p:cNvPr id="8194" name="Picture 2" descr="C:\Users\Владелец\Desktop\калядки\IMG_69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77866"/>
            <a:ext cx="3520842" cy="264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Владелец\Desktop\калядки\IMG_69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1048"/>
            <a:ext cx="3775968" cy="28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67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01478" cy="11430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Социальная  или личностная готовность: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080" y="3789040"/>
            <a:ext cx="3584759" cy="268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8027" y="1772816"/>
            <a:ext cx="43204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эмоционально отзывчивый; овладевший средствами общения и способами взаимодействия со взрослыми и сверстниками; способный управлять своим поведением и планировать свои действия на основе первичных ценностных представлений, соблюдающий элементарные общепринятые нормы и правила поведения; </a:t>
            </a:r>
          </a:p>
        </p:txBody>
      </p:sp>
      <p:pic>
        <p:nvPicPr>
          <p:cNvPr id="5123" name="Picture 3" descr="C:\Users\Владелец\Desktop\фото2011-12 уч.г\откр.пр.,игрушки,средняя\IMG_67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08720"/>
            <a:ext cx="3245165" cy="243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1052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433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"Слагаемые успешности первоклассника" </vt:lpstr>
      <vt:lpstr>       1 .  Особенности   развития детей                          старшего дошкольного возраста. 2. Что же такое «готовность к школе»? </vt:lpstr>
      <vt:lpstr>Презентация PowerPoint</vt:lpstr>
      <vt:lpstr>Презентация PowerPoint</vt:lpstr>
      <vt:lpstr>Что нового возникает  в жизни  ребенка с того момента, как он вооружившись  ранцем и букетом отправится в школу. </vt:lpstr>
      <vt:lpstr>Презентация PowerPoint</vt:lpstr>
      <vt:lpstr>Понятие  «Готовность  к обучению в  школе» включает:   </vt:lpstr>
      <vt:lpstr>Физическая готовность</vt:lpstr>
      <vt:lpstr>Социальная  или личностная готовность:</vt:lpstr>
      <vt:lpstr>Психологическая готовность: </vt:lpstr>
      <vt:lpstr>Презентация PowerPoint</vt:lpstr>
      <vt:lpstr>Презентация PowerPoint</vt:lpstr>
      <vt:lpstr>Участники конкурса проектно-исследовательских работ  2011г.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13</cp:revision>
  <dcterms:created xsi:type="dcterms:W3CDTF">2011-12-21T07:38:27Z</dcterms:created>
  <dcterms:modified xsi:type="dcterms:W3CDTF">2012-01-25T14:40:00Z</dcterms:modified>
</cp:coreProperties>
</file>