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8" r:id="rId4"/>
    <p:sldId id="264" r:id="rId5"/>
    <p:sldId id="261" r:id="rId6"/>
    <p:sldId id="266" r:id="rId7"/>
    <p:sldId id="265" r:id="rId8"/>
    <p:sldId id="278" r:id="rId9"/>
    <p:sldId id="267" r:id="rId10"/>
    <p:sldId id="284" r:id="rId11"/>
    <p:sldId id="287" r:id="rId12"/>
    <p:sldId id="271" r:id="rId13"/>
    <p:sldId id="280" r:id="rId14"/>
    <p:sldId id="279" r:id="rId15"/>
    <p:sldId id="281" r:id="rId16"/>
    <p:sldId id="276" r:id="rId17"/>
    <p:sldId id="275" r:id="rId18"/>
    <p:sldId id="277" r:id="rId19"/>
    <p:sldId id="288" r:id="rId20"/>
    <p:sldId id="285" r:id="rId21"/>
    <p:sldId id="291" r:id="rId22"/>
    <p:sldId id="286" r:id="rId23"/>
    <p:sldId id="289" r:id="rId24"/>
    <p:sldId id="290" r:id="rId25"/>
    <p:sldId id="257" r:id="rId26"/>
    <p:sldId id="28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3202"/>
    <a:srgbClr val="5A3402"/>
    <a:srgbClr val="E9B32B"/>
    <a:srgbClr val="6E4002"/>
    <a:srgbClr val="F2B844"/>
    <a:srgbClr val="FFCC99"/>
    <a:srgbClr val="AA0A0A"/>
    <a:srgbClr val="A43D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 autoAdjust="0"/>
    <p:restoredTop sz="94660"/>
  </p:normalViewPr>
  <p:slideViewPr>
    <p:cSldViewPr>
      <p:cViewPr varScale="1">
        <p:scale>
          <a:sx n="51" d="100"/>
          <a:sy n="51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AEC8D-A8B9-4923-9589-8D29DB54296A}" type="datetimeFigureOut">
              <a:rPr lang="en-US"/>
              <a:pPr>
                <a:defRPr/>
              </a:pPr>
              <a:t>7/19/2012</a:t>
            </a:fld>
            <a:endParaRPr lang="en-US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D496-208C-49A8-81D9-EEB405517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85F2-740E-47CC-AA18-7678C1AA2550}" type="datetimeFigureOut">
              <a:rPr lang="en-US"/>
              <a:pPr>
                <a:defRPr/>
              </a:pPr>
              <a:t>7/19/2012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EB0C3-E5A7-4ED6-85D6-C8EA6EDE0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2B25-A154-4F6A-823C-DF02328E6FBC}" type="datetimeFigureOut">
              <a:rPr lang="en-US"/>
              <a:pPr>
                <a:defRPr/>
              </a:pPr>
              <a:t>7/19/2012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2FEE5-4091-45C8-8696-5DCB14267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2E55-5452-4AE6-B703-9DB9816D3985}" type="datetimeFigureOut">
              <a:rPr lang="en-US"/>
              <a:pPr>
                <a:defRPr/>
              </a:pPr>
              <a:t>7/19/2012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C4D19-5495-463F-B898-DD28CD0BA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6F15-79D1-4D2F-AB67-CD4DBE394742}" type="datetimeFigureOut">
              <a:rPr lang="en-US"/>
              <a:pPr>
                <a:defRPr/>
              </a:pPr>
              <a:t>7/19/2012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80700-9364-4616-8B94-A2D665FED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49B8-D8B5-4CDA-9E78-8BDF5F1CB6D6}" type="datetimeFigureOut">
              <a:rPr lang="en-US"/>
              <a:pPr>
                <a:defRPr/>
              </a:pPr>
              <a:t>7/19/2012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32B7D-381A-4685-AB29-EF926DBF4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25866-E317-412E-B58C-9CC5591EF375}" type="datetimeFigureOut">
              <a:rPr lang="en-US"/>
              <a:pPr>
                <a:defRPr/>
              </a:pPr>
              <a:t>7/19/2012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FF61B-E05F-4F9D-8C94-72267EE2C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8EA0-2024-4FEC-AC30-22DA21A6D82A}" type="datetimeFigureOut">
              <a:rPr lang="en-US"/>
              <a:pPr>
                <a:defRPr/>
              </a:pPr>
              <a:t>7/19/2012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A83C-F4F7-46A4-9067-ABBDA340E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65FB-11B0-4716-8EEF-FFFCE15E093E}" type="datetimeFigureOut">
              <a:rPr lang="en-US"/>
              <a:pPr>
                <a:defRPr/>
              </a:pPr>
              <a:t>7/19/2012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DD486-9D54-4A24-BFFA-670977DDF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49F8-12CE-4828-AE7E-03B836D1316B}" type="datetimeFigureOut">
              <a:rPr lang="en-US"/>
              <a:pPr>
                <a:defRPr/>
              </a:pPr>
              <a:t>7/19/2012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9A37-A722-489B-B441-0E4AC4CFE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7BB7F-0D3C-4023-A9E7-9375C1E5A3C5}" type="datetimeFigureOut">
              <a:rPr lang="en-US"/>
              <a:pPr>
                <a:defRPr/>
              </a:pPr>
              <a:t>7/19/2012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9140C-F1E2-42BC-B21A-77AC94F02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1C39F"/>
            </a:gs>
            <a:gs pos="17500">
              <a:srgbClr val="F0EBD5"/>
            </a:gs>
            <a:gs pos="50000">
              <a:srgbClr val="FFEFD1"/>
            </a:gs>
            <a:gs pos="82500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EA5AAA5-8C5A-4E4A-B119-A421587C766B}" type="datetimeFigureOut">
              <a:rPr lang="en-US"/>
              <a:pPr>
                <a:defRPr/>
              </a:pPr>
              <a:t>7/19/2012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B364884-9EDA-46DA-833F-6A214BB85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1" r:id="rId2"/>
    <p:sldLayoutId id="2147483928" r:id="rId3"/>
    <p:sldLayoutId id="2147483922" r:id="rId4"/>
    <p:sldLayoutId id="2147483929" r:id="rId5"/>
    <p:sldLayoutId id="2147483923" r:id="rId6"/>
    <p:sldLayoutId id="2147483924" r:id="rId7"/>
    <p:sldLayoutId id="2147483930" r:id="rId8"/>
    <p:sldLayoutId id="2147483931" r:id="rId9"/>
    <p:sldLayoutId id="2147483925" r:id="rId10"/>
    <p:sldLayoutId id="21474839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007DEA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6"/>
          <p:cNvSpPr>
            <a:spLocks noChangeArrowheads="1" noChangeShapeType="1" noTextEdit="1"/>
          </p:cNvSpPr>
          <p:nvPr/>
        </p:nvSpPr>
        <p:spPr bwMode="auto">
          <a:xfrm>
            <a:off x="3276600" y="2781300"/>
            <a:ext cx="5867400" cy="11525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Золотое сечение.</a:t>
            </a:r>
          </a:p>
        </p:txBody>
      </p:sp>
      <p:sp>
        <p:nvSpPr>
          <p:cNvPr id="8195" name="WordArt 7"/>
          <p:cNvSpPr>
            <a:spLocks noChangeArrowheads="1" noChangeShapeType="1" noTextEdit="1"/>
          </p:cNvSpPr>
          <p:nvPr/>
        </p:nvSpPr>
        <p:spPr bwMode="auto">
          <a:xfrm>
            <a:off x="4000500" y="4572000"/>
            <a:ext cx="4314825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i="1" kern="10">
              <a:ln w="9525">
                <a:solidFill>
                  <a:srgbClr val="969696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8" y="4572000"/>
            <a:ext cx="50720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Выполнили: </a:t>
            </a:r>
            <a:r>
              <a:rPr lang="ru-RU" sz="2400" dirty="0"/>
              <a:t>Максимова Анна</a:t>
            </a:r>
          </a:p>
          <a:p>
            <a:pPr eaLnBrk="0" hangingPunct="0">
              <a:defRPr/>
            </a:pPr>
            <a:r>
              <a:rPr lang="ru-RU" sz="2400" dirty="0"/>
              <a:t>	и Кочетова Анна.</a:t>
            </a:r>
          </a:p>
          <a:p>
            <a:pPr eaLnBrk="0" hangingPunct="0">
              <a:defRPr/>
            </a:pPr>
            <a:r>
              <a:rPr lang="ru-RU" sz="2400" b="1" i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Руководитель</a:t>
            </a:r>
            <a:r>
              <a:rPr lang="ru-RU" sz="2400" dirty="0"/>
              <a:t>: Славинская Г.Н.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5572125" y="1857375"/>
            <a:ext cx="335756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/>
              <a:t>Рассмотрим стихотворение </a:t>
            </a:r>
          </a:p>
          <a:p>
            <a:pPr eaLnBrk="0" hangingPunct="0"/>
            <a:r>
              <a:rPr lang="ru-RU" sz="2400"/>
              <a:t>Андрея Вознесенского «Гойя»,содержащие</a:t>
            </a:r>
          </a:p>
          <a:p>
            <a:pPr eaLnBrk="0" hangingPunct="0"/>
            <a:r>
              <a:rPr lang="ru-RU" sz="2400"/>
              <a:t>Всего 14 строк. Однако эти 14 строк содержат по крайней мере 8 типов симметрии.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0"/>
            <a:ext cx="821537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kern="10" dirty="0">
                <a:ln w="12700">
                  <a:solidFill>
                    <a:srgbClr val="5A3402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Золотое сечение в литературе.</a:t>
            </a:r>
            <a:endParaRPr lang="ru-RU" sz="54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714500"/>
            <a:ext cx="5643563" cy="4525963"/>
          </a:xfrm>
        </p:spPr>
        <p:txBody>
          <a:bodyPr/>
          <a:lstStyle/>
          <a:p>
            <a:r>
              <a:rPr lang="ru-RU" sz="1400" b="1" i="1" smtClean="0"/>
              <a:t>Я - Гойя!</a:t>
            </a:r>
            <a:br>
              <a:rPr lang="ru-RU" sz="1400" b="1" i="1" smtClean="0"/>
            </a:br>
            <a:r>
              <a:rPr lang="ru-RU" sz="1400" b="1" i="1" smtClean="0"/>
              <a:t>Глазницы воронок мне выклевал ворог,</a:t>
            </a:r>
            <a:br>
              <a:rPr lang="ru-RU" sz="1400" b="1" i="1" smtClean="0"/>
            </a:br>
            <a:r>
              <a:rPr lang="ru-RU" sz="1400" b="1" i="1" smtClean="0"/>
              <a:t>                                          слетая на поле нагое.</a:t>
            </a:r>
            <a:br>
              <a:rPr lang="ru-RU" sz="1400" b="1" i="1" smtClean="0"/>
            </a:br>
            <a:r>
              <a:rPr lang="ru-RU" sz="1400" b="1" i="1" smtClean="0"/>
              <a:t>Я - горе.</a:t>
            </a:r>
          </a:p>
          <a:p>
            <a:r>
              <a:rPr lang="ru-RU" sz="1400" b="1" i="1" smtClean="0"/>
              <a:t> Я - голос</a:t>
            </a:r>
            <a:br>
              <a:rPr lang="ru-RU" sz="1400" b="1" i="1" smtClean="0"/>
            </a:br>
            <a:r>
              <a:rPr lang="ru-RU" sz="1400" b="1" i="1" smtClean="0"/>
              <a:t>Войны, городов головни</a:t>
            </a:r>
            <a:br>
              <a:rPr lang="ru-RU" sz="1400" b="1" i="1" smtClean="0"/>
            </a:br>
            <a:r>
              <a:rPr lang="ru-RU" sz="1400" b="1" i="1" smtClean="0"/>
              <a:t>                                   на снегу сорок первого года.</a:t>
            </a:r>
            <a:br>
              <a:rPr lang="ru-RU" sz="1400" b="1" i="1" smtClean="0"/>
            </a:br>
            <a:r>
              <a:rPr lang="ru-RU" sz="1400" b="1" i="1" smtClean="0"/>
              <a:t>Я - голод.</a:t>
            </a:r>
          </a:p>
          <a:p>
            <a:r>
              <a:rPr lang="ru-RU" sz="1400" b="1" i="1" smtClean="0"/>
              <a:t>Я - горло</a:t>
            </a:r>
            <a:br>
              <a:rPr lang="ru-RU" sz="1400" b="1" i="1" smtClean="0"/>
            </a:br>
            <a:r>
              <a:rPr lang="ru-RU" sz="1400" b="1" i="1" smtClean="0"/>
              <a:t>Повешенной бабы, чье тело, как колокол,</a:t>
            </a:r>
            <a:br>
              <a:rPr lang="ru-RU" sz="1400" b="1" i="1" smtClean="0"/>
            </a:br>
            <a:r>
              <a:rPr lang="ru-RU" sz="1400" b="1" i="1" smtClean="0"/>
              <a:t>                                 било над площадью головой...</a:t>
            </a:r>
            <a:br>
              <a:rPr lang="ru-RU" sz="1400" b="1" i="1" smtClean="0"/>
            </a:br>
            <a:r>
              <a:rPr lang="ru-RU" sz="1400" b="1" i="1" smtClean="0"/>
              <a:t>Я - Гойя!</a:t>
            </a:r>
          </a:p>
          <a:p>
            <a:r>
              <a:rPr lang="ru-RU" sz="1400" b="1" i="1" smtClean="0"/>
              <a:t>О грозди</a:t>
            </a:r>
            <a:br>
              <a:rPr lang="ru-RU" sz="1400" b="1" i="1" smtClean="0"/>
            </a:br>
            <a:r>
              <a:rPr lang="ru-RU" sz="1400" b="1" i="1" smtClean="0"/>
              <a:t>Возмездия! Взвил залпом на Запад -</a:t>
            </a:r>
            <a:br>
              <a:rPr lang="ru-RU" sz="1400" b="1" i="1" smtClean="0"/>
            </a:br>
            <a:r>
              <a:rPr lang="ru-RU" sz="1400" b="1" i="1" smtClean="0"/>
              <a:t>                                            я пепел незваного гостя!</a:t>
            </a:r>
            <a:br>
              <a:rPr lang="ru-RU" sz="1400" b="1" i="1" smtClean="0"/>
            </a:br>
            <a:r>
              <a:rPr lang="ru-RU" sz="1400" b="1" i="1" smtClean="0"/>
              <a:t>И в мемориальное небо вбил крепкие</a:t>
            </a:r>
            <a:br>
              <a:rPr lang="ru-RU" sz="1400" b="1" i="1" smtClean="0"/>
            </a:br>
            <a:r>
              <a:rPr lang="ru-RU" sz="1400" b="1" i="1" smtClean="0"/>
              <a:t>                                                                звезды -</a:t>
            </a:r>
            <a:br>
              <a:rPr lang="ru-RU" sz="1400" b="1" i="1" smtClean="0"/>
            </a:br>
            <a:r>
              <a:rPr lang="ru-RU" sz="1400" b="1" i="1" smtClean="0"/>
              <a:t>как гвозди.</a:t>
            </a:r>
          </a:p>
          <a:p>
            <a:r>
              <a:rPr lang="ru-RU" sz="1400" b="1" i="1" smtClean="0"/>
              <a:t>Я - Гойя.</a:t>
            </a:r>
          </a:p>
          <a:p>
            <a:endParaRPr lang="ru-RU" sz="1200" b="1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71500" y="1571625"/>
            <a:ext cx="4071938" cy="45259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400" smtClean="0"/>
              <a:t>	Картину раз высматривал сапожник</a:t>
            </a:r>
            <a:br>
              <a:rPr lang="ru-RU" sz="1400" smtClean="0"/>
            </a:br>
            <a:r>
              <a:rPr lang="ru-RU" sz="1400" smtClean="0"/>
              <a:t>И в обуви ошибку указал;</a:t>
            </a:r>
            <a:br>
              <a:rPr lang="ru-RU" sz="1400" smtClean="0"/>
            </a:br>
            <a:r>
              <a:rPr lang="ru-RU" sz="1400" smtClean="0"/>
              <a:t>Взяв тотчас кисть, исправился художник.</a:t>
            </a:r>
            <a:br>
              <a:rPr lang="ru-RU" sz="1400" smtClean="0"/>
            </a:br>
            <a:r>
              <a:rPr lang="ru-RU" sz="1400" smtClean="0"/>
              <a:t>Вот, подбочась, сапожник продолжал:</a:t>
            </a:r>
            <a:br>
              <a:rPr lang="ru-RU" sz="1400" smtClean="0"/>
            </a:br>
            <a:r>
              <a:rPr lang="ru-RU" sz="1400" smtClean="0"/>
              <a:t>"Мне кажется, лицо немного криво...</a:t>
            </a:r>
            <a:br>
              <a:rPr lang="ru-RU" sz="1400" smtClean="0"/>
            </a:br>
            <a:r>
              <a:rPr lang="ru-RU" sz="1400" smtClean="0"/>
              <a:t>А эта грудь не слишком ли нага?"....</a:t>
            </a:r>
            <a:br>
              <a:rPr lang="ru-RU" sz="1400" smtClean="0"/>
            </a:br>
            <a:r>
              <a:rPr lang="ru-RU" sz="1400" smtClean="0"/>
              <a:t>Тут Апеллес прервал нетерпеливо;</a:t>
            </a:r>
            <a:br>
              <a:rPr lang="ru-RU" sz="1400" smtClean="0"/>
            </a:br>
            <a:r>
              <a:rPr lang="ru-RU" sz="1400" smtClean="0"/>
              <a:t>"Суди, дружок, не свыше сапога!"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Есть у меня приятель на примете:</a:t>
            </a:r>
            <a:br>
              <a:rPr lang="ru-RU" sz="1400" smtClean="0"/>
            </a:br>
            <a:r>
              <a:rPr lang="ru-RU" sz="1400" smtClean="0"/>
              <a:t>Не ведаю, в каком бы он предмете</a:t>
            </a:r>
            <a:br>
              <a:rPr lang="ru-RU" sz="1400" smtClean="0"/>
            </a:br>
            <a:r>
              <a:rPr lang="ru-RU" sz="1400" smtClean="0"/>
              <a:t>Был знатоком, хоть строг он на словах,</a:t>
            </a:r>
            <a:br>
              <a:rPr lang="ru-RU" sz="1400" smtClean="0"/>
            </a:br>
            <a:r>
              <a:rPr lang="ru-RU" sz="1400" smtClean="0"/>
              <a:t>Но черт его несет судить о свете:</a:t>
            </a:r>
            <a:br>
              <a:rPr lang="ru-RU" sz="1400" smtClean="0"/>
            </a:br>
            <a:r>
              <a:rPr lang="ru-RU" sz="1400" smtClean="0"/>
              <a:t>Попробуй он судить о сапогах! </a:t>
            </a:r>
          </a:p>
          <a:p>
            <a:endParaRPr lang="ru-RU" sz="140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07919" y="2535231"/>
            <a:ext cx="164307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65109" y="4035429"/>
            <a:ext cx="928694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1177965" y="3178173"/>
            <a:ext cx="2928958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414" name="Text Box 2"/>
          <p:cNvSpPr txBox="1">
            <a:spLocks noChangeArrowheads="1"/>
          </p:cNvSpPr>
          <p:nvPr/>
        </p:nvSpPr>
        <p:spPr bwMode="auto">
          <a:xfrm>
            <a:off x="0" y="4857750"/>
            <a:ext cx="514350" cy="2143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>
                <a:latin typeface="Calibri" pitchFamily="34" charset="0"/>
              </a:rPr>
              <a:t>13(1)</a:t>
            </a:r>
            <a:endParaRPr lang="ru-RU"/>
          </a:p>
        </p:txBody>
      </p:sp>
      <p:sp>
        <p:nvSpPr>
          <p:cNvPr id="17415" name="Text Box 3"/>
          <p:cNvSpPr txBox="1">
            <a:spLocks noChangeArrowheads="1"/>
          </p:cNvSpPr>
          <p:nvPr/>
        </p:nvSpPr>
        <p:spPr bwMode="auto">
          <a:xfrm>
            <a:off x="428625" y="1785938"/>
            <a:ext cx="428625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>
                <a:latin typeface="Calibri" pitchFamily="34" charset="0"/>
              </a:rPr>
              <a:t>8(</a:t>
            </a:r>
            <a:r>
              <a:rPr lang="ru-RU" sz="1100">
                <a:latin typeface="Calibri" pitchFamily="34" charset="0"/>
              </a:rPr>
              <a:t>ф)</a:t>
            </a:r>
            <a:endParaRPr lang="ru-RU"/>
          </a:p>
        </p:txBody>
      </p:sp>
      <p:sp>
        <p:nvSpPr>
          <p:cNvPr id="17416" name="Text Box 4"/>
          <p:cNvSpPr txBox="1">
            <a:spLocks noChangeArrowheads="1"/>
          </p:cNvSpPr>
          <p:nvPr/>
        </p:nvSpPr>
        <p:spPr bwMode="auto">
          <a:xfrm>
            <a:off x="357188" y="3929063"/>
            <a:ext cx="495300" cy="2476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1100">
                <a:latin typeface="Calibri" pitchFamily="34" charset="0"/>
              </a:rPr>
              <a:t>5(ф</a:t>
            </a:r>
            <a:r>
              <a:rPr lang="ru-RU" sz="1100" baseline="30000">
                <a:latin typeface="Calibri" pitchFamily="34" charset="0"/>
              </a:rPr>
              <a:t>2</a:t>
            </a:r>
            <a:r>
              <a:rPr lang="ru-RU" sz="1100">
                <a:latin typeface="Calibri" pitchFamily="34" charset="0"/>
              </a:rPr>
              <a:t>)</a:t>
            </a:r>
            <a:endParaRPr lang="ru-RU"/>
          </a:p>
        </p:txBody>
      </p:sp>
      <p:sp>
        <p:nvSpPr>
          <p:cNvPr id="17418" name="TextBox 15"/>
          <p:cNvSpPr txBox="1">
            <a:spLocks noChangeArrowheads="1"/>
          </p:cNvSpPr>
          <p:nvPr/>
        </p:nvSpPr>
        <p:spPr bwMode="auto">
          <a:xfrm>
            <a:off x="1285875" y="5072063"/>
            <a:ext cx="67865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Рассмотрим небольшое и незатейливое</a:t>
            </a:r>
          </a:p>
          <a:p>
            <a:r>
              <a:rPr lang="ru-RU"/>
              <a:t>Стихотворение Пушкина «Сапожник».</a:t>
            </a:r>
          </a:p>
          <a:p>
            <a:r>
              <a:rPr lang="ru-RU"/>
              <a:t>В нём всего 13 строк,объединеных в 2 строфы из 8 и 5 строк.</a:t>
            </a:r>
          </a:p>
          <a:p>
            <a:r>
              <a:rPr lang="ru-RU"/>
              <a:t>Строфика этого стихотворения построена на числах Фибоначи 5,8,13;т.е. отвечает закону золотого сечения.</a:t>
            </a:r>
          </a:p>
        </p:txBody>
      </p:sp>
      <p:pic>
        <p:nvPicPr>
          <p:cNvPr id="17419" name="Picture 6" descr="http://www.trinitas.ru/rus/doc/0232/100a/pic/1040/image59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0" y="1285875"/>
            <a:ext cx="3071813" cy="3267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28596" y="428604"/>
            <a:ext cx="44262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000" kern="10" dirty="0">
                <a:ln w="12700">
                  <a:solidFill>
                    <a:srgbClr val="5A3402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А.С.Пушкин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7" descr="Коричневый мрамор"/>
          <p:cNvSpPr>
            <a:spLocks noChangeArrowheads="1" noChangeShapeType="1" noTextEdit="1"/>
          </p:cNvSpPr>
          <p:nvPr/>
        </p:nvSpPr>
        <p:spPr bwMode="auto">
          <a:xfrm>
            <a:off x="500063" y="428625"/>
            <a:ext cx="7561262" cy="10064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563202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Золотое  сечение в живописи.</a:t>
            </a:r>
          </a:p>
        </p:txBody>
      </p:sp>
      <p:sp>
        <p:nvSpPr>
          <p:cNvPr id="4" name="Содержимое 2"/>
          <p:cNvSpPr txBox="1">
            <a:spLocks noChangeArrowheads="1"/>
          </p:cNvSpPr>
          <p:nvPr/>
        </p:nvSpPr>
        <p:spPr bwMode="auto">
          <a:xfrm>
            <a:off x="323850" y="1700213"/>
            <a:ext cx="39624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spcBef>
                <a:spcPct val="20000"/>
              </a:spcBef>
              <a:buSzPct val="80000"/>
              <a:buFont typeface="Wingdings 2" pitchFamily="18" charset="2"/>
              <a:buBlip>
                <a:blip r:embed="rId3"/>
              </a:buBlip>
              <a:defRPr/>
            </a:pP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Будучи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высшей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точкой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,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вершиной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творчества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Леонардо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,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это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полотно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является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как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бы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кристаллизацией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его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гения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,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сокровенных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мыслей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и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вдохновения.Портрет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Моны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Лизы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привлекает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тем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,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что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композиция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рисунка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построена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на"золотых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треугольниках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”</a:t>
            </a:r>
            <a:r>
              <a:rPr lang="ru-RU" sz="2000" b="1" i="1" dirty="0">
                <a:solidFill>
                  <a:srgbClr val="5A3402"/>
                </a:solidFill>
                <a:latin typeface="+mn-lt"/>
              </a:rPr>
              <a:t>.</a:t>
            </a:r>
            <a:endParaRPr lang="en-US" sz="2000" b="1" i="1" dirty="0">
              <a:solidFill>
                <a:srgbClr val="5A3402"/>
              </a:solidFill>
              <a:latin typeface="+mn-lt"/>
            </a:endParaRPr>
          </a:p>
        </p:txBody>
      </p:sp>
      <p:pic>
        <p:nvPicPr>
          <p:cNvPr id="5" name="Картинка2" descr="img01154"/>
          <p:cNvPicPr>
            <a:picLocks noRot="1" noChangeArrowheads="1"/>
          </p:cNvPicPr>
          <p:nvPr/>
        </p:nvPicPr>
        <p:blipFill>
          <a:blip r:embed="rId4" cstate="email">
            <a:lum bright="2000" contrast="36000"/>
          </a:blip>
          <a:srcRect/>
          <a:stretch>
            <a:fillRect/>
          </a:stretch>
        </p:blipFill>
        <p:spPr bwMode="auto">
          <a:xfrm>
            <a:off x="4356100" y="1916113"/>
            <a:ext cx="3573463" cy="3941762"/>
          </a:xfrm>
          <a:prstGeom prst="rect">
            <a:avLst/>
          </a:prstGeom>
          <a:noFill/>
          <a:ln w="38100">
            <a:solidFill>
              <a:srgbClr val="A43D04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1" descr="C:\Documents and Settings\1\Рабочий стол\МАТЕМАТИКА\vinci-lastsupp-rect.jpg"/>
          <p:cNvPicPr>
            <a:picLocks noGrp="1" noRot="1" noChangeAspect="1" noChangeArrowheads="1"/>
          </p:cNvPicPr>
          <p:nvPr>
            <p:ph type="body" idx="1"/>
          </p:nvPr>
        </p:nvPicPr>
        <p:blipFill>
          <a:blip r:embed="rId2" cstate="email">
            <a:lum bright="-14000" contrast="24000"/>
          </a:blip>
          <a:srcRect/>
          <a:stretch>
            <a:fillRect/>
          </a:stretch>
        </p:blipFill>
        <p:spPr>
          <a:xfrm>
            <a:off x="357188" y="428625"/>
            <a:ext cx="8064500" cy="5346700"/>
          </a:xfrm>
          <a:ln w="38100">
            <a:solidFill>
              <a:srgbClr val="A43D04"/>
            </a:solidFill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9125" y="6143625"/>
            <a:ext cx="4179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«Тайная вечеря» Леонардо да Винчи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5540" name="Picture 2" descr="C:\Documents and Settings\1\Рабочий стол\МАТЕМАТИКА\venus-botticelli.jpg"/>
          <p:cNvPicPr>
            <a:picLocks noGrp="1" noRot="1" noChangeAspect="1" noChangeArrowheads="1"/>
          </p:cNvPicPr>
          <p:nvPr>
            <p:ph type="body" idx="1"/>
          </p:nvPr>
        </p:nvPicPr>
        <p:blipFill>
          <a:blip r:embed="rId2" cstate="email">
            <a:lum bright="-14000" contrast="14000"/>
          </a:blip>
          <a:srcRect/>
          <a:stretch>
            <a:fillRect/>
          </a:stretch>
        </p:blipFill>
        <p:spPr>
          <a:xfrm>
            <a:off x="571500" y="857250"/>
            <a:ext cx="7632700" cy="4743450"/>
          </a:xfrm>
          <a:ln w="38100">
            <a:solidFill>
              <a:srgbClr val="A43D04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3438" y="6000750"/>
            <a:ext cx="3643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«Венера» Боттичелли Сандро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357188" y="1928813"/>
            <a:ext cx="3887787" cy="4535487"/>
          </a:xfrm>
        </p:spPr>
        <p:txBody>
          <a:bodyPr/>
          <a:lstStyle/>
          <a:p>
            <a:pPr>
              <a:buFont typeface="Wingdings 2" pitchFamily="18" charset="2"/>
              <a:buBlip>
                <a:blip r:embed="rId2"/>
              </a:buBlip>
            </a:pPr>
            <a:r>
              <a:rPr lang="ru-RU" sz="1800" b="1" i="1" smtClean="0">
                <a:solidFill>
                  <a:srgbClr val="5A3402"/>
                </a:solidFill>
              </a:rPr>
              <a:t>Раковина </a:t>
            </a:r>
            <a:r>
              <a:rPr lang="en-US" sz="1800" b="1" i="1" smtClean="0">
                <a:solidFill>
                  <a:srgbClr val="5A3402"/>
                </a:solidFill>
              </a:rPr>
              <a:t>Nautilus</a:t>
            </a:r>
            <a:r>
              <a:rPr lang="ru-RU" sz="1800" b="1" i="1" smtClean="0">
                <a:solidFill>
                  <a:srgbClr val="5A3402"/>
                </a:solidFill>
              </a:rPr>
              <a:t> – изумительно совершенный пример фрактальной структуры в природе. Логарифмическая спираль раковины самоподобна, ее пропорции определяются числами Фибоначчи, а значит, и коэффициентом золотого сечения. </a:t>
            </a:r>
          </a:p>
        </p:txBody>
      </p:sp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6337300" cy="936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6E4002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sy="50000" rotWithShape="0">
                    <a:srgbClr val="875B0D">
                      <a:alpha val="50000"/>
                    </a:srgbClr>
                  </a:outerShdw>
                </a:effectLst>
                <a:latin typeface="Arial"/>
                <a:cs typeface="Arial"/>
              </a:rPr>
              <a:t>Фракталы в природе.</a:t>
            </a:r>
          </a:p>
        </p:txBody>
      </p:sp>
      <p:pic>
        <p:nvPicPr>
          <p:cNvPr id="67589" name="Picture 5" descr="img0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2420938"/>
            <a:ext cx="3240087" cy="2513012"/>
          </a:xfrm>
          <a:prstGeom prst="rect">
            <a:avLst/>
          </a:prstGeom>
          <a:noFill/>
          <a:ln w="38100">
            <a:solidFill>
              <a:srgbClr val="A43D04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204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68313" y="908050"/>
            <a:ext cx="7632700" cy="1728788"/>
          </a:xfrm>
        </p:spPr>
        <p:txBody>
          <a:bodyPr/>
          <a:lstStyle/>
          <a:p>
            <a:pPr eaLnBrk="1" hangingPunct="1">
              <a:buFont typeface="Wingdings 2" pitchFamily="18" charset="2"/>
              <a:buBlip>
                <a:blip r:embed="rId2"/>
              </a:buBlip>
              <a:defRPr/>
            </a:pPr>
            <a:r>
              <a:rPr lang="ru-RU" sz="1600" b="1" i="1" dirty="0" smtClean="0">
                <a:solidFill>
                  <a:srgbClr val="884F02"/>
                </a:solidFill>
              </a:rPr>
              <a:t>Розетка подсолнечника и ее геометрия. Розетка подсолнечника один из примеров спиралевидного фрактала в природе. Подсолнечник имеет два противоположно закрученных семейства спиралей. Число левых и правых спиралей равно двум соседним числам Фибоначчи, например 89 и 144, а их отношение с точностью 0,00001 равно коэффициенту </a:t>
            </a:r>
            <a:r>
              <a:rPr lang="ru-RU" sz="1600" b="1" i="1" u="sng" dirty="0" smtClean="0">
                <a:solidFill>
                  <a:srgbClr val="6E400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золотого сечения</a:t>
            </a:r>
            <a:r>
              <a:rPr lang="ru-RU" sz="1600" b="1" i="1" dirty="0" smtClean="0">
                <a:solidFill>
                  <a:srgbClr val="884F02"/>
                </a:solidFill>
              </a:rPr>
              <a:t>.</a:t>
            </a:r>
          </a:p>
        </p:txBody>
      </p:sp>
      <p:pic>
        <p:nvPicPr>
          <p:cNvPr id="23556" name="Picture 3" descr="img003"/>
          <p:cNvPicPr>
            <a:picLocks noChangeAspect="1" noChangeArrowheads="1"/>
          </p:cNvPicPr>
          <p:nvPr/>
        </p:nvPicPr>
        <p:blipFill>
          <a:blip r:embed="rId3" cstate="email">
            <a:lum bright="-14000" contrast="14000"/>
          </a:blip>
          <a:srcRect/>
          <a:stretch>
            <a:fillRect/>
          </a:stretch>
        </p:blipFill>
        <p:spPr bwMode="auto">
          <a:xfrm>
            <a:off x="971550" y="2708275"/>
            <a:ext cx="2851150" cy="2824163"/>
          </a:xfrm>
          <a:prstGeom prst="rect">
            <a:avLst/>
          </a:prstGeom>
          <a:noFill/>
          <a:ln w="44450">
            <a:solidFill>
              <a:srgbClr val="A43D04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3557" name="Picture 4" descr="Копия img0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2708275"/>
            <a:ext cx="2771775" cy="2808288"/>
          </a:xfrm>
          <a:prstGeom prst="rect">
            <a:avLst/>
          </a:prstGeom>
          <a:noFill/>
          <a:ln w="38100">
            <a:solidFill>
              <a:srgbClr val="A43D04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042988" y="4581525"/>
            <a:ext cx="6842125" cy="1871663"/>
          </a:xfrm>
        </p:spPr>
        <p:txBody>
          <a:bodyPr/>
          <a:lstStyle/>
          <a:p>
            <a:pPr eaLnBrk="1" hangingPunct="1">
              <a:buFont typeface="Wingdings 2" pitchFamily="18" charset="2"/>
              <a:buBlip>
                <a:blip r:embed="rId2"/>
              </a:buBlip>
            </a:pPr>
            <a:r>
              <a:rPr lang="ru-RU" sz="1600" b="1" i="1" smtClean="0">
                <a:solidFill>
                  <a:srgbClr val="6E4002"/>
                </a:solidFill>
              </a:rPr>
              <a:t>Я. ВЕРМЕР. Кружевница</a:t>
            </a:r>
            <a:r>
              <a:rPr lang="ru-RU" sz="1600" i="1" smtClean="0">
                <a:solidFill>
                  <a:srgbClr val="6E4002"/>
                </a:solidFill>
              </a:rPr>
              <a:t>.</a:t>
            </a:r>
            <a:r>
              <a:rPr lang="ru-RU" sz="1400" b="1" i="1" smtClean="0"/>
              <a:t>        </a:t>
            </a:r>
            <a:r>
              <a:rPr lang="ru-RU" sz="1400" b="1" i="1" smtClean="0">
                <a:solidFill>
                  <a:srgbClr val="884F02"/>
                </a:solidFill>
              </a:rPr>
              <a:t>Сальвадор Дали считал «Кружевницу» картиной, исполненной неистовой эстетической силы. Дали долго искал объяснение волшебной силы, пока не обнаружил в основе ее композиции фрактальную розетку подсолнуха с центром на иголки вышивальщицы. Две соседние однонаправленные спирали образуют фигуру , похожую на рог носорога, которую Дали считал основным формообразующим элементом в искусстве.</a:t>
            </a:r>
          </a:p>
        </p:txBody>
      </p:sp>
      <p:pic>
        <p:nvPicPr>
          <p:cNvPr id="22531" name="Picture 2" descr="Копия img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476250"/>
            <a:ext cx="3059112" cy="3719513"/>
          </a:xfrm>
          <a:prstGeom prst="rect">
            <a:avLst/>
          </a:prstGeom>
          <a:noFill/>
          <a:ln w="38100">
            <a:solidFill>
              <a:srgbClr val="A43D04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2532" name="Picture 3" descr="img0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476250"/>
            <a:ext cx="3167063" cy="3744913"/>
          </a:xfrm>
          <a:prstGeom prst="rect">
            <a:avLst/>
          </a:prstGeom>
          <a:noFill/>
          <a:ln w="38100">
            <a:solidFill>
              <a:srgbClr val="A43D04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533" name="WordArt 8"/>
          <p:cNvSpPr>
            <a:spLocks noChangeArrowheads="1" noChangeShapeType="1" noTextEdit="1"/>
          </p:cNvSpPr>
          <p:nvPr/>
        </p:nvSpPr>
        <p:spPr bwMode="auto">
          <a:xfrm rot="5400000">
            <a:off x="-2521743" y="2890044"/>
            <a:ext cx="6192837" cy="7905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49727"/>
              </a:avLst>
            </a:prstTxWarp>
          </a:bodyPr>
          <a:lstStyle/>
          <a:p>
            <a:pPr algn="ctr" fontAlgn="auto"/>
            <a:r>
              <a:rPr lang="ru-RU" sz="3600" kern="10">
                <a:ln w="22225">
                  <a:solidFill>
                    <a:srgbClr val="5A3402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17088" dir="13763922" sx="75000" sy="75000" algn="tl" rotWithShape="0">
                    <a:schemeClr val="bg1">
                      <a:alpha val="50000"/>
                    </a:schemeClr>
                  </a:outerShdw>
                </a:effectLst>
                <a:latin typeface="Times New Roman"/>
                <a:cs typeface="Times New Roman"/>
              </a:rPr>
              <a:t>Фракталы природы </a:t>
            </a:r>
          </a:p>
        </p:txBody>
      </p:sp>
      <p:sp>
        <p:nvSpPr>
          <p:cNvPr id="22534" name="WordArt 9"/>
          <p:cNvSpPr>
            <a:spLocks noChangeArrowheads="1" noChangeShapeType="1" noTextEdit="1"/>
          </p:cNvSpPr>
          <p:nvPr/>
        </p:nvSpPr>
        <p:spPr bwMode="auto">
          <a:xfrm rot="5400000">
            <a:off x="6192044" y="2601119"/>
            <a:ext cx="4608512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579"/>
              </a:avLst>
            </a:prstTxWarp>
          </a:bodyPr>
          <a:lstStyle/>
          <a:p>
            <a:pPr algn="ctr" fontAlgn="auto"/>
            <a:r>
              <a:rPr lang="ru-RU" sz="3600" kern="10">
                <a:ln w="19050">
                  <a:solidFill>
                    <a:srgbClr val="563202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107763" dir="13500000" sx="75000" sy="75000" algn="tl" rotWithShape="0">
                    <a:schemeClr val="bg1">
                      <a:alpha val="50000"/>
                    </a:schemeClr>
                  </a:outerShdw>
                </a:effectLst>
                <a:latin typeface="Times New Roman"/>
                <a:cs typeface="Times New Roman"/>
              </a:rPr>
              <a:t>в картинах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2533" grpId="0" animBg="1"/>
      <p:bldP spid="225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img002"/>
          <p:cNvPicPr>
            <a:picLocks noChangeAspect="1" noChangeArrowheads="1"/>
          </p:cNvPicPr>
          <p:nvPr/>
        </p:nvPicPr>
        <p:blipFill>
          <a:blip r:embed="rId2" cstate="email">
            <a:lum bright="4000" contrast="18000"/>
          </a:blip>
          <a:srcRect/>
          <a:stretch>
            <a:fillRect/>
          </a:stretch>
        </p:blipFill>
        <p:spPr bwMode="auto">
          <a:xfrm>
            <a:off x="1835150" y="744538"/>
            <a:ext cx="5011738" cy="5421312"/>
          </a:xfrm>
          <a:prstGeom prst="rect">
            <a:avLst/>
          </a:prstGeom>
          <a:noFill/>
          <a:ln w="38100">
            <a:solidFill>
              <a:srgbClr val="A43D0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C:\Documents and Settings\Admin\Рабочий стол\Матем\17n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143116"/>
            <a:ext cx="3071834" cy="22841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2938" y="4643438"/>
            <a:ext cx="2928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Каменная церковь Покрова Пресвятой Богородицы(нач. </a:t>
            </a:r>
            <a:r>
              <a:rPr lang="en-US"/>
              <a:t>XVIII</a:t>
            </a:r>
            <a:r>
              <a:rPr lang="ru-RU"/>
              <a:t>в)</a:t>
            </a:r>
          </a:p>
          <a:p>
            <a:r>
              <a:rPr lang="ru-RU"/>
              <a:t>Сохранилась до наших дней почти не изменив своего внешнего облика.</a:t>
            </a:r>
          </a:p>
        </p:txBody>
      </p:sp>
      <p:pic>
        <p:nvPicPr>
          <p:cNvPr id="52229" name="Picture 5" descr="http://www.d-c.spb.ru/archiv/30/42-44/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4000504"/>
            <a:ext cx="3601729" cy="2540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57750" y="2357438"/>
            <a:ext cx="3214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Церковь Иоанна Предтечи. Построена в 1772г. На средства купца  Целибеева.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28"/>
            <a:ext cx="9144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kern="10" dirty="0">
                <a:ln w="12700">
                  <a:solidFill>
                    <a:srgbClr val="6E4002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sy="50000" rotWithShape="0">
                    <a:srgbClr val="875B0D">
                      <a:alpha val="50000"/>
                    </a:srgbClr>
                  </a:outerShdw>
                </a:effectLst>
                <a:latin typeface="Arial"/>
                <a:cs typeface="Arial"/>
              </a:rPr>
              <a:t>Храмы древнего Малоярославца и Золотое сечение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 noChangeArrowheads="1"/>
          </p:cNvSpPr>
          <p:nvPr>
            <p:ph idx="4294967295"/>
          </p:nvPr>
        </p:nvSpPr>
        <p:spPr>
          <a:xfrm>
            <a:off x="0" y="1500188"/>
            <a:ext cx="8572500" cy="3384550"/>
          </a:xfrm>
        </p:spPr>
        <p:txBody>
          <a:bodyPr/>
          <a:lstStyle/>
          <a:p>
            <a:pPr eaLnBrk="1" hangingPunct="1">
              <a:buClrTx/>
              <a:buFont typeface="Wingdings 2" pitchFamily="18" charset="2"/>
              <a:buBlip>
                <a:blip r:embed="rId2"/>
              </a:buBlip>
            </a:pPr>
            <a:endParaRPr lang="ru-RU" sz="1800" b="1" i="1" smtClean="0">
              <a:solidFill>
                <a:srgbClr val="5A3402"/>
              </a:solidFill>
            </a:endParaRPr>
          </a:p>
          <a:p>
            <a:pPr eaLnBrk="1" hangingPunct="1">
              <a:buClrTx/>
              <a:buFont typeface="Wingdings 2" pitchFamily="18" charset="2"/>
              <a:buBlip>
                <a:blip r:embed="rId2"/>
              </a:buBlip>
            </a:pPr>
            <a:r>
              <a:rPr lang="en-US" sz="1800" b="1" i="1" smtClean="0">
                <a:solidFill>
                  <a:srgbClr val="5A3402"/>
                </a:solidFill>
              </a:rPr>
              <a:t>Целое всегда состоит из частей, части разной величины находятся в определенном отношении друг к другу и к целому. Принцип золотого сечения – высшее проявление структурного и функционального совершенства целого и его частей.</a:t>
            </a:r>
          </a:p>
        </p:txBody>
      </p:sp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1357313" y="428625"/>
            <a:ext cx="5040312" cy="11525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rgbClr val="884F02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Введение.</a:t>
            </a:r>
          </a:p>
        </p:txBody>
      </p:sp>
      <p:sp>
        <p:nvSpPr>
          <p:cNvPr id="4" name="Содержимое 2"/>
          <p:cNvSpPr txBox="1">
            <a:spLocks noChangeArrowheads="1"/>
          </p:cNvSpPr>
          <p:nvPr/>
        </p:nvSpPr>
        <p:spPr bwMode="auto">
          <a:xfrm>
            <a:off x="285750" y="32861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>
              <a:lnSpc>
                <a:spcPct val="70000"/>
              </a:lnSpc>
              <a:spcBef>
                <a:spcPct val="20000"/>
              </a:spcBef>
              <a:buSzPct val="80000"/>
              <a:buFont typeface="Wingdings 2" pitchFamily="18" charset="2"/>
              <a:buBlip>
                <a:blip r:embed="rId2"/>
              </a:buBlip>
              <a:defRPr/>
            </a:pPr>
            <a:r>
              <a:rPr lang="en-US" sz="2800" b="1" i="1" u="sng" dirty="0" err="1">
                <a:solidFill>
                  <a:srgbClr val="AA0A0A"/>
                </a:solidFill>
                <a:latin typeface="Algerian" pitchFamily="82" charset="0"/>
              </a:rPr>
              <a:t>Золото́е</a:t>
            </a:r>
            <a:r>
              <a:rPr lang="en-US" sz="2800" b="1" i="1" u="sng" dirty="0">
                <a:solidFill>
                  <a:srgbClr val="AA0A0A"/>
                </a:solidFill>
                <a:latin typeface="Algerian" pitchFamily="82" charset="0"/>
              </a:rPr>
              <a:t> </a:t>
            </a:r>
            <a:r>
              <a:rPr lang="en-US" sz="2800" b="1" i="1" u="sng" dirty="0" err="1">
                <a:solidFill>
                  <a:srgbClr val="AA0A0A"/>
                </a:solidFill>
                <a:latin typeface="Algerian" pitchFamily="82" charset="0"/>
              </a:rPr>
              <a:t>сече́ние</a:t>
            </a:r>
            <a:r>
              <a:rPr lang="en-US" sz="2200" b="1" i="1" dirty="0">
                <a:solidFill>
                  <a:srgbClr val="5A3402"/>
                </a:solidFill>
                <a:latin typeface="+mn-lt"/>
              </a:rPr>
              <a:t>  —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деление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непрерывной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величины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на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две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части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в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таком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отношении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,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при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котором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меньшая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часть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так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относится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к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большей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,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как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большая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ко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всей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величине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.</a:t>
            </a:r>
          </a:p>
          <a:p>
            <a:pPr marL="419100" indent="-382588">
              <a:lnSpc>
                <a:spcPct val="70000"/>
              </a:lnSpc>
              <a:spcBef>
                <a:spcPct val="20000"/>
              </a:spcBef>
              <a:buSzPct val="80000"/>
              <a:buFont typeface="Wingdings 2" pitchFamily="18" charset="2"/>
              <a:buBlip>
                <a:blip r:embed="rId2"/>
              </a:buBlip>
              <a:defRPr/>
            </a:pP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Отношение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частей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в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этой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пропорции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выражается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квадратичной</a:t>
            </a:r>
            <a:r>
              <a:rPr lang="en-US" sz="2000" b="1" i="1" dirty="0">
                <a:solidFill>
                  <a:srgbClr val="5A3402"/>
                </a:solidFill>
                <a:latin typeface="+mn-lt"/>
              </a:rPr>
              <a:t> </a:t>
            </a:r>
            <a:r>
              <a:rPr lang="en-US" sz="2000" b="1" i="1" dirty="0" err="1">
                <a:solidFill>
                  <a:srgbClr val="5A3402"/>
                </a:solidFill>
                <a:latin typeface="+mn-lt"/>
              </a:rPr>
              <a:t>иррациональностью</a:t>
            </a:r>
            <a:r>
              <a:rPr lang="ru-RU" sz="2000" b="1" i="1" dirty="0">
                <a:solidFill>
                  <a:srgbClr val="5A3402"/>
                </a:solidFill>
                <a:latin typeface="+mn-lt"/>
              </a:rPr>
              <a:t>:</a:t>
            </a:r>
            <a:endParaRPr lang="en-US" sz="2000" b="1" i="1" dirty="0">
              <a:solidFill>
                <a:srgbClr val="5A3402"/>
              </a:solidFill>
              <a:latin typeface="+mn-lt"/>
            </a:endParaRPr>
          </a:p>
          <a:p>
            <a:pPr marL="419100" indent="-382588">
              <a:lnSpc>
                <a:spcPct val="70000"/>
              </a:lnSpc>
              <a:spcBef>
                <a:spcPct val="20000"/>
              </a:spcBef>
              <a:buSzPct val="80000"/>
              <a:buFont typeface="Wingdings 2" pitchFamily="18" charset="2"/>
              <a:buBlip>
                <a:blip r:embed="rId2"/>
              </a:buBlip>
              <a:defRPr/>
            </a:pPr>
            <a:endParaRPr lang="en-US" sz="2000" b="1" i="1" dirty="0">
              <a:solidFill>
                <a:srgbClr val="5A3402"/>
              </a:solidFill>
              <a:latin typeface="+mn-lt"/>
            </a:endParaRPr>
          </a:p>
          <a:p>
            <a:pPr marL="419100" indent="-382588">
              <a:lnSpc>
                <a:spcPct val="70000"/>
              </a:lnSpc>
              <a:spcBef>
                <a:spcPct val="20000"/>
              </a:spcBef>
              <a:buSzPct val="80000"/>
              <a:buFont typeface="Wingdings 2" pitchFamily="18" charset="2"/>
              <a:buBlip>
                <a:blip r:embed="rId2"/>
              </a:buBlip>
              <a:defRPr/>
            </a:pPr>
            <a:endParaRPr lang="en-US" sz="2000" b="1" i="1" dirty="0">
              <a:solidFill>
                <a:srgbClr val="5A3402"/>
              </a:solidFill>
              <a:latin typeface="+mn-lt"/>
            </a:endParaRPr>
          </a:p>
          <a:p>
            <a:pPr marL="419100" indent="-382588">
              <a:lnSpc>
                <a:spcPct val="70000"/>
              </a:lnSpc>
              <a:spcBef>
                <a:spcPct val="20000"/>
              </a:spcBef>
              <a:buSzPct val="80000"/>
              <a:buFont typeface="Wingdings 2" pitchFamily="18" charset="2"/>
              <a:buBlip>
                <a:blip r:embed="rId2"/>
              </a:buBlip>
              <a:defRPr/>
            </a:pPr>
            <a:endParaRPr lang="en-US" sz="2000" b="1" i="1" dirty="0">
              <a:solidFill>
                <a:srgbClr val="5A3402"/>
              </a:solidFill>
              <a:latin typeface="+mn-lt"/>
            </a:endParaRPr>
          </a:p>
          <a:p>
            <a:pPr marL="419100" indent="-382588">
              <a:lnSpc>
                <a:spcPct val="70000"/>
              </a:lnSpc>
              <a:spcBef>
                <a:spcPct val="20000"/>
              </a:spcBef>
              <a:buSzPct val="80000"/>
              <a:buFont typeface="Wingdings 2" pitchFamily="18" charset="2"/>
              <a:buBlip>
                <a:blip r:embed="rId2"/>
              </a:buBlip>
              <a:defRPr/>
            </a:pPr>
            <a:endParaRPr lang="ru-RU" sz="2000" b="1" i="1" dirty="0">
              <a:solidFill>
                <a:srgbClr val="5A3402"/>
              </a:solidFill>
              <a:latin typeface="+mn-lt"/>
            </a:endParaRPr>
          </a:p>
        </p:txBody>
      </p:sp>
      <p:pic>
        <p:nvPicPr>
          <p:cNvPr id="5" name="Картинка19" descr="\varphi = \frac{ \sqrt{5}+1}{2} \approx 1{,}6180339887\dots"/>
          <p:cNvPicPr>
            <a:picLocks noRo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0" y="5214938"/>
            <a:ext cx="3435350" cy="644525"/>
          </a:xfrm>
          <a:prstGeom prst="rect">
            <a:avLst/>
          </a:prstGeom>
          <a:noFill/>
          <a:ln w="28575">
            <a:solidFill>
              <a:srgbClr val="A43D04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19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Documents and Settings\Admin\Рабочий стол\Матем\cer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2500330" cy="26767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3500438"/>
            <a:ext cx="25003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Церковь Успения Пресвятой Богородицы.</a:t>
            </a:r>
          </a:p>
          <a:p>
            <a:r>
              <a:rPr lang="ru-RU"/>
              <a:t>Памятник истории и архитектуры.1912г.</a:t>
            </a:r>
          </a:p>
          <a:p>
            <a:r>
              <a:rPr lang="ru-RU"/>
              <a:t>Архитектор А.Д.Скловский.</a:t>
            </a:r>
          </a:p>
        </p:txBody>
      </p:sp>
      <p:pic>
        <p:nvPicPr>
          <p:cNvPr id="37892" name="Picture 4" descr="C:\Documents and Settings\Admin\Рабочий стол\Матем\ima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3357562"/>
            <a:ext cx="2786082" cy="27860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43250" y="785813"/>
            <a:ext cx="279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Свято-Николаевский Черноостровский монастырь.</a:t>
            </a:r>
          </a:p>
          <a:p>
            <a:r>
              <a:rPr lang="ru-RU"/>
              <a:t>Памятник археологии </a:t>
            </a:r>
            <a:r>
              <a:rPr lang="en-US"/>
              <a:t> V-XV </a:t>
            </a:r>
            <a:r>
              <a:rPr lang="ru-RU"/>
              <a:t>вв.</a:t>
            </a:r>
          </a:p>
          <a:p>
            <a:r>
              <a:rPr lang="ru-RU"/>
              <a:t>Первое упоминание относится к 1588году.</a:t>
            </a:r>
          </a:p>
        </p:txBody>
      </p:sp>
      <p:pic>
        <p:nvPicPr>
          <p:cNvPr id="37893" name="Picture 5" descr="C:\Documents and Settings\Admin\Рабочий стол\Матем\imag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357167"/>
            <a:ext cx="2500330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00750" y="3714750"/>
            <a:ext cx="29289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Собор во имя Казанской иконы Божьей матери.</a:t>
            </a:r>
          </a:p>
          <a:p>
            <a:r>
              <a:rPr lang="ru-RU"/>
              <a:t>Памятник истории и архитектуры.1744г.</a:t>
            </a:r>
          </a:p>
          <a:p>
            <a:r>
              <a:rPr lang="ru-RU"/>
              <a:t>Трёхъярусная колокольня пристроена в 1855г.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G:\03_22_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3116"/>
            <a:ext cx="8429684" cy="41370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6488113"/>
            <a:ext cx="2235200" cy="369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24737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:15360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≈ 1,61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5" descr="http://www.d-c.spb.ru/archiv/30/42-44/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01559"/>
            <a:ext cx="2549721" cy="1798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Прямоугольник 4"/>
          <p:cNvSpPr>
            <a:spLocks noChangeArrowheads="1"/>
          </p:cNvSpPr>
          <p:nvPr/>
        </p:nvSpPr>
        <p:spPr bwMode="auto">
          <a:xfrm>
            <a:off x="3857625" y="3571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Церковь Иоанна Предтечи. Построена в 1772г. На средства купца  Целибеева.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283" y="5286388"/>
            <a:ext cx="2143140" cy="4000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FFFF00"/>
                </a:solidFill>
              </a:rPr>
              <a:t>8262:5093≈1,62</a:t>
            </a:r>
          </a:p>
        </p:txBody>
      </p:sp>
      <p:pic>
        <p:nvPicPr>
          <p:cNvPr id="28677" name="Picture 6" descr="C:\Documents and Settings\Admin\Рабочий стол\Матем\img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233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214313" y="5786438"/>
            <a:ext cx="2214562" cy="369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12993:7900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</a:rPr>
              <a:t>≈1,64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3" y="6286500"/>
            <a:ext cx="2214562" cy="3698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B0F0"/>
                </a:solidFill>
              </a:rPr>
              <a:t>3169:1992</a:t>
            </a:r>
            <a:r>
              <a:rPr lang="ru-RU" b="1" i="1" dirty="0">
                <a:solidFill>
                  <a:srgbClr val="00B0F0"/>
                </a:solidFill>
              </a:rPr>
              <a:t> ≈1,59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\Рабочий стол\Матем\img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786438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6286500" y="500063"/>
            <a:ext cx="2428875" cy="369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19081:13498</a:t>
            </a:r>
            <a:r>
              <a:rPr lang="ru-RU" b="1" i="1" dirty="0">
                <a:solidFill>
                  <a:srgbClr val="00B0F0"/>
                </a:solidFill>
              </a:rPr>
              <a:t> ≈1,6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38" y="1214438"/>
            <a:ext cx="2357437" cy="369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13498:8498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≈1,59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75" y="2000250"/>
            <a:ext cx="2286000" cy="3698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</a:rPr>
              <a:t>4002</a:t>
            </a:r>
            <a:r>
              <a:rPr lang="ru-RU" dirty="0">
                <a:solidFill>
                  <a:schemeClr val="accent6"/>
                </a:solidFill>
              </a:rPr>
              <a:t>:2483</a:t>
            </a:r>
            <a:r>
              <a:rPr lang="ru-RU" b="1" i="1" dirty="0">
                <a:solidFill>
                  <a:schemeClr val="accent6"/>
                </a:solidFill>
              </a:rPr>
              <a:t> ≈1,61</a:t>
            </a: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Матем\img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6513"/>
            <a:ext cx="6072188" cy="68945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715125" y="642938"/>
            <a:ext cx="1914525" cy="369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70C0"/>
                </a:solidFill>
              </a:rPr>
              <a:t>8258:5972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>
                <a:solidFill>
                  <a:srgbClr val="00B0F0"/>
                </a:solidFill>
              </a:rPr>
              <a:t>≈1,63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86563" y="1428750"/>
            <a:ext cx="1928812" cy="3698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5072:3186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≈1,59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63" y="2071688"/>
            <a:ext cx="1857375" cy="369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FF00"/>
                </a:solidFill>
              </a:rPr>
              <a:t>3186:1986</a:t>
            </a:r>
            <a:r>
              <a:rPr lang="ru-RU" b="1" i="1" dirty="0">
                <a:solidFill>
                  <a:srgbClr val="FFFF00"/>
                </a:solidFill>
              </a:rPr>
              <a:t> ≈1,6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 noChangeArrowheads="1"/>
          </p:cNvSpPr>
          <p:nvPr>
            <p:ph idx="4294967295"/>
          </p:nvPr>
        </p:nvSpPr>
        <p:spPr>
          <a:xfrm>
            <a:off x="571500" y="1571625"/>
            <a:ext cx="7715250" cy="4357688"/>
          </a:xfrm>
        </p:spPr>
        <p:txBody>
          <a:bodyPr/>
          <a:lstStyle/>
          <a:p>
            <a:pPr eaLnBrk="1" hangingPunct="1">
              <a:buClrTx/>
              <a:buFont typeface="Wingdings 2" pitchFamily="18" charset="2"/>
              <a:buNone/>
              <a:defRPr/>
            </a:pPr>
            <a:endParaRPr lang="en-US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Tx/>
              <a:buFont typeface="Wingdings 2" pitchFamily="18" charset="2"/>
              <a:buNone/>
              <a:defRPr/>
            </a:pP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живое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красивое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подчиняется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божественному</a:t>
            </a:r>
            <a:r>
              <a:rPr lang="en-US" sz="1600" b="1" i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закону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имя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которому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en-US" sz="1600" b="1" i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1600" b="1" i="1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золотое</a:t>
            </a:r>
            <a:r>
              <a:rPr lang="en-US" sz="1600" b="1" i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сечение</a:t>
            </a:r>
            <a:r>
              <a:rPr lang="en-US" sz="1600" b="1" i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такое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золотое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сечение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»?..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идеальное</a:t>
            </a:r>
            <a:r>
              <a:rPr lang="en-US" sz="1600" b="1" i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b="1" i="1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божественное</a:t>
            </a:r>
            <a:r>
              <a:rPr lang="en-US" sz="1600" b="1" i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сочетание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</a:t>
            </a:r>
            <a:r>
              <a:rPr lang="en-US" sz="1600" b="1" i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красоты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все-таки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мистическая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тайна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феномен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этический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неизвестен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сих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Точнее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известен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600" b="1" i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n-US" sz="1600" b="1" i="1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Золотое</a:t>
            </a:r>
            <a:r>
              <a:rPr lang="en-US" sz="1600" b="1" i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сечение</a:t>
            </a:r>
            <a:r>
              <a:rPr lang="en-US" sz="1600" b="1" i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другое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третье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отдельности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одновременно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И в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этом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подлинная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загадка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великая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тайна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Tx/>
              <a:buFont typeface="Wingdings 2" pitchFamily="18" charset="2"/>
              <a:buNone/>
              <a:defRPr/>
            </a:pPr>
            <a:endParaRPr lang="en-US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Tx/>
              <a:buFont typeface="Wingdings 2" pitchFamily="18" charset="2"/>
              <a:buNone/>
              <a:defRPr/>
            </a:pP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(C)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нхель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en-US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уать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  <a:p>
            <a:pPr eaLnBrk="1" hangingPunct="1">
              <a:buClrTx/>
              <a:buFont typeface="Wingdings 2" pitchFamily="18" charset="2"/>
              <a:buNone/>
              <a:defRPr/>
            </a:pPr>
            <a:endParaRPr lang="en-US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Tx/>
              <a:buFont typeface="Wingdings 2" pitchFamily="18" charset="2"/>
              <a:buNone/>
              <a:defRPr/>
            </a:pPr>
            <a:r>
              <a:rPr lang="en-US" sz="1600" b="1" i="1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00" cy="5043488"/>
          </a:xfrm>
        </p:spPr>
        <p:txBody>
          <a:bodyPr/>
          <a:lstStyle/>
          <a:p>
            <a:r>
              <a:rPr lang="ru-RU" sz="2400" smtClean="0"/>
              <a:t>А. Д. Бердукидзе, </a:t>
            </a:r>
            <a:r>
              <a:rPr lang="ru-RU" sz="2400" i="1" smtClean="0"/>
              <a:t>Золотое сечение</a:t>
            </a:r>
            <a:r>
              <a:rPr lang="ru-RU" sz="2400" smtClean="0"/>
              <a:t> Квант № 8, 1973. </a:t>
            </a:r>
          </a:p>
          <a:p>
            <a:r>
              <a:rPr lang="ru-RU" sz="2400" smtClean="0"/>
              <a:t>В. Лаврус, </a:t>
            </a:r>
            <a:r>
              <a:rPr lang="ru-RU" sz="2400" i="1" smtClean="0"/>
              <a:t>Золотое сечение</a:t>
            </a:r>
            <a:r>
              <a:rPr lang="ru-RU" sz="2400" smtClean="0"/>
              <a:t> </a:t>
            </a:r>
          </a:p>
          <a:p>
            <a:r>
              <a:rPr lang="ru-RU" sz="2400" smtClean="0"/>
              <a:t>Золотое сечение, как корень квадратного уравнения </a:t>
            </a:r>
          </a:p>
          <a:p>
            <a:r>
              <a:rPr lang="ru-RU" sz="2400" smtClean="0"/>
              <a:t>А. И. Щетников </a:t>
            </a:r>
            <a:r>
              <a:rPr lang="ru-RU" sz="2400" i="1" smtClean="0"/>
              <a:t>Золотое сечение в «древней» и в «новой» эстетике.</a:t>
            </a:r>
            <a:r>
              <a:rPr lang="ru-RU" sz="2400" smtClean="0"/>
              <a:t> </a:t>
            </a:r>
          </a:p>
          <a:p>
            <a:r>
              <a:rPr lang="ru-RU" sz="2400" smtClean="0"/>
              <a:t>Васютинский Н. А. Золотая пропорция, — М.: Мол. гвардия, 1990. — 238[2]c. — (Эврика). </a:t>
            </a:r>
          </a:p>
          <a:p>
            <a:r>
              <a:rPr lang="ru-RU" sz="2400" smtClean="0"/>
              <a:t>А.В.Волошинов  «Математика и искусство»,2000г.</a:t>
            </a:r>
          </a:p>
          <a:p>
            <a:r>
              <a:rPr lang="ru-RU" sz="2400" smtClean="0"/>
              <a:t>Л. В. Митрошенкова «Малоярославец. Памятники истории и архитектуры»</a:t>
            </a:r>
          </a:p>
          <a:p>
            <a:r>
              <a:rPr lang="en-US" sz="2400" smtClean="0"/>
              <a:t>http://www.math24.ru/</a:t>
            </a:r>
            <a:endParaRPr lang="ru-RU" sz="2400" smtClean="0"/>
          </a:p>
          <a:p>
            <a:endParaRPr lang="ru-RU" sz="2400" smtClean="0"/>
          </a:p>
          <a:p>
            <a:endParaRPr lang="ru-RU" sz="24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8643966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kern="10" dirty="0">
                <a:ln w="12700">
                  <a:solidFill>
                    <a:srgbClr val="6E4002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sy="50000" rotWithShape="0">
                    <a:srgbClr val="875B0D">
                      <a:alpha val="50000"/>
                    </a:srgbClr>
                  </a:outerShdw>
                </a:effectLst>
                <a:latin typeface="Arial"/>
                <a:cs typeface="Arial"/>
              </a:rPr>
              <a:t>Список используемой литературы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 noChangeArrowheads="1"/>
          </p:cNvSpPr>
          <p:nvPr>
            <p:ph idx="4294967295"/>
          </p:nvPr>
        </p:nvSpPr>
        <p:spPr>
          <a:xfrm>
            <a:off x="785813" y="1857375"/>
            <a:ext cx="7072312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Tx/>
              <a:buFont typeface="Wingdings 2" pitchFamily="18" charset="2"/>
              <a:buBlip>
                <a:blip r:embed="rId2"/>
              </a:buBlip>
            </a:pPr>
            <a:r>
              <a:rPr lang="en-US" sz="2200" b="1" i="1" smtClean="0">
                <a:solidFill>
                  <a:srgbClr val="5A3402"/>
                </a:solidFill>
              </a:rPr>
              <a:t>Феномен золотого сечения известен человечеству очень давно. </a:t>
            </a:r>
          </a:p>
          <a:p>
            <a:pPr eaLnBrk="1" hangingPunct="1">
              <a:lnSpc>
                <a:spcPct val="80000"/>
              </a:lnSpc>
              <a:buClrTx/>
              <a:buFont typeface="Wingdings 2" pitchFamily="18" charset="2"/>
              <a:buBlip>
                <a:blip r:embed="rId2"/>
              </a:buBlip>
            </a:pPr>
            <a:r>
              <a:rPr lang="en-US" sz="2200" b="1" i="1" smtClean="0">
                <a:solidFill>
                  <a:srgbClr val="5A3402"/>
                </a:solidFill>
              </a:rPr>
              <a:t>Его тайну пытались осмыслить Платон, Евклид, Пифагор, Леонардо да Винчи, Кеплер и многие другие крупнейшие мыслители человечества. Они неразрывно связывали золотое сечение с понятием всеобщей гармонии, пронизывающей вселенную от микромира до макрокосмоса.</a:t>
            </a:r>
            <a:br>
              <a:rPr lang="en-US" sz="2200" b="1" i="1" smtClean="0">
                <a:solidFill>
                  <a:srgbClr val="5A3402"/>
                </a:solidFill>
              </a:rPr>
            </a:br>
            <a:endParaRPr lang="en-US" sz="2200" i="1" smtClean="0">
              <a:solidFill>
                <a:srgbClr val="5A3402"/>
              </a:solidFill>
            </a:endParaRPr>
          </a:p>
        </p:txBody>
      </p:sp>
      <p:sp>
        <p:nvSpPr>
          <p:cNvPr id="10243" name="WordArt 5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7561262" cy="1047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5A3402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 чем связано золотое сечение.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102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 descr="C:\Documents and Settings\1\Рабочий стол\МАТЕМАТИКА\pyramida-circ.jpg"/>
          <p:cNvPicPr>
            <a:picLocks noRot="1" noChangeAspect="1" noChangeArrowheads="1"/>
          </p:cNvPicPr>
          <p:nvPr/>
        </p:nvPicPr>
        <p:blipFill>
          <a:blip r:embed="rId2" cstate="email">
            <a:lum bright="-36000" contrast="80000"/>
          </a:blip>
          <a:srcRect/>
          <a:stretch>
            <a:fillRect/>
          </a:stretch>
        </p:blipFill>
        <p:spPr bwMode="auto">
          <a:xfrm>
            <a:off x="4857750" y="2357438"/>
            <a:ext cx="4000500" cy="2943225"/>
          </a:xfrm>
          <a:prstGeom prst="rect">
            <a:avLst/>
          </a:prstGeom>
          <a:noFill/>
          <a:ln w="38100">
            <a:solidFill>
              <a:srgbClr val="A43D04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268" name="WordArt 6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6553200" cy="10080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E4002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Примеры из истории...</a:t>
            </a:r>
          </a:p>
        </p:txBody>
      </p:sp>
      <p:pic>
        <p:nvPicPr>
          <p:cNvPr id="11270" name="Picture 6" descr="http://t2.gstatic.com/images?q=tbn:C3za2L0XlmD70M::bibliotekar.ru/1c-1/37.files/image001.jpg&amp;t=1&amp;h=261&amp;w=194&amp;usg=__Fx2hXPvAlLQdGA7lxygZOsiVT0o=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1785926"/>
            <a:ext cx="3625098" cy="38201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86375" y="5857875"/>
            <a:ext cx="2128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Пирамида Хеопса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75" y="5857875"/>
            <a:ext cx="263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Гробница Тутанхамона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 noChangeArrowheads="1"/>
          </p:cNvSpPr>
          <p:nvPr>
            <p:ph idx="4294967295"/>
          </p:nvPr>
        </p:nvSpPr>
        <p:spPr>
          <a:xfrm>
            <a:off x="428625" y="1714500"/>
            <a:ext cx="3714750" cy="657225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ClrTx/>
              <a:buFont typeface="Wingdings 2" pitchFamily="18" charset="2"/>
              <a:buBlip>
                <a:blip r:embed="rId2"/>
              </a:buBlip>
            </a:pPr>
            <a:r>
              <a:rPr lang="en-US" sz="2400" b="1" i="1" smtClean="0">
                <a:solidFill>
                  <a:srgbClr val="5A3402"/>
                </a:solidFill>
              </a:rPr>
              <a:t>В правильной пятиконечной звезде каждый отрезок делится пересекающим его отрезком в золотом сечении (на приведённом рисунке отношение красного отрезка к зелёному, так же как зелёного к синему, так же как синего к фиолетовому, равны</a:t>
            </a:r>
            <a:r>
              <a:rPr lang="ru-RU" sz="2400" b="1" i="1" smtClean="0">
                <a:solidFill>
                  <a:srgbClr val="5A3402"/>
                </a:solidFill>
              </a:rPr>
              <a:t>)</a:t>
            </a:r>
            <a:r>
              <a:rPr lang="en-US" sz="2400" b="1" i="1" smtClean="0">
                <a:solidFill>
                  <a:srgbClr val="5A3402"/>
                </a:solidFill>
              </a:rPr>
              <a:t>. </a:t>
            </a:r>
          </a:p>
          <a:p>
            <a:pPr eaLnBrk="1" hangingPunct="1">
              <a:lnSpc>
                <a:spcPct val="70000"/>
              </a:lnSpc>
              <a:buClrTx/>
            </a:pPr>
            <a:endParaRPr lang="en-US" sz="2400" b="1" i="1" smtClean="0">
              <a:solidFill>
                <a:srgbClr val="5A3402"/>
              </a:solidFill>
            </a:endParaRPr>
          </a:p>
        </p:txBody>
      </p:sp>
      <p:pic>
        <p:nvPicPr>
          <p:cNvPr id="12291" name="Picture 5" descr="C:\DOCUME~1\1\LOCALS~1\Temp\9181.TMP\img23311.PNG"/>
          <p:cNvPicPr>
            <a:picLocks noRot="1" noChangeAspect="1" noChangeArrowheads="1"/>
          </p:cNvPicPr>
          <p:nvPr/>
        </p:nvPicPr>
        <p:blipFill>
          <a:blip r:embed="rId3" cstate="email">
            <a:lum bright="-56000" contrast="56000"/>
          </a:blip>
          <a:srcRect/>
          <a:stretch>
            <a:fillRect/>
          </a:stretch>
        </p:blipFill>
        <p:spPr bwMode="auto">
          <a:xfrm>
            <a:off x="4143375" y="1643063"/>
            <a:ext cx="4081463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WordArt 6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7345363" cy="10810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5A3402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Золотое сечение в пятиконечной звезде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22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6" descr="Коричневый мрамор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6840537" cy="1079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5A3402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Золотое сечение в киноискусстве</a:t>
            </a:r>
          </a:p>
        </p:txBody>
      </p:sp>
      <p:pic>
        <p:nvPicPr>
          <p:cNvPr id="13318" name="Picture 6" descr="http://www.krugosvet.ru/uploads/enc/images/30/12386787154fb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785926"/>
            <a:ext cx="4429156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Картинка1" descr="Gold%26kadr"/>
          <p:cNvPicPr>
            <a:picLocks noRot="1" noChangeArrowheads="1"/>
          </p:cNvPicPr>
          <p:nvPr/>
        </p:nvPicPr>
        <p:blipFill>
          <a:blip r:embed="rId4" cstate="email">
            <a:lum bright="-32000" contrast="60000"/>
          </a:blip>
          <a:srcRect/>
          <a:stretch>
            <a:fillRect/>
          </a:stretch>
        </p:blipFill>
        <p:spPr bwMode="auto">
          <a:xfrm>
            <a:off x="5072063" y="1928813"/>
            <a:ext cx="3643312" cy="3000375"/>
          </a:xfrm>
          <a:prstGeom prst="rect">
            <a:avLst/>
          </a:prstGeom>
          <a:noFill/>
          <a:ln w="28575">
            <a:solidFill>
              <a:srgbClr val="A43D04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000625" y="5072063"/>
            <a:ext cx="4143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5A3402"/>
                </a:solidFill>
              </a:rPr>
              <a:t>О</a:t>
            </a:r>
            <a:r>
              <a:rPr lang="en-US" b="1" i="1">
                <a:solidFill>
                  <a:srgbClr val="5A3402"/>
                </a:solidFill>
              </a:rPr>
              <a:t>сновны</a:t>
            </a:r>
            <a:r>
              <a:rPr lang="ru-RU" b="1" i="1">
                <a:solidFill>
                  <a:srgbClr val="5A3402"/>
                </a:solidFill>
              </a:rPr>
              <a:t>е </a:t>
            </a:r>
            <a:r>
              <a:rPr lang="en-US" b="1" i="1">
                <a:solidFill>
                  <a:srgbClr val="5A3402"/>
                </a:solidFill>
              </a:rPr>
              <a:t>компонент</a:t>
            </a:r>
            <a:r>
              <a:rPr lang="ru-RU" b="1" i="1">
                <a:solidFill>
                  <a:srgbClr val="5A3402"/>
                </a:solidFill>
              </a:rPr>
              <a:t>ы </a:t>
            </a:r>
            <a:r>
              <a:rPr lang="en-US" b="1" i="1">
                <a:solidFill>
                  <a:srgbClr val="5A3402"/>
                </a:solidFill>
              </a:rPr>
              <a:t>кадра </a:t>
            </a:r>
            <a:r>
              <a:rPr lang="ru-RU" b="1" i="1">
                <a:solidFill>
                  <a:srgbClr val="5A3402"/>
                </a:solidFill>
              </a:rPr>
              <a:t> расположенны </a:t>
            </a:r>
            <a:r>
              <a:rPr lang="en-US" b="1" i="1">
                <a:solidFill>
                  <a:srgbClr val="5A3402"/>
                </a:solidFill>
              </a:rPr>
              <a:t>в особых точках — «зрительных центрах». </a:t>
            </a:r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14313" y="52863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5A3402"/>
                </a:solidFill>
              </a:rPr>
              <a:t>Режиссёр: Сергей Эйзенштейн</a:t>
            </a:r>
          </a:p>
          <a:p>
            <a:r>
              <a:rPr lang="ru-RU" b="1" i="1">
                <a:solidFill>
                  <a:srgbClr val="5A3402"/>
                </a:solidFill>
              </a:rPr>
              <a:t>Ф</a:t>
            </a:r>
            <a:r>
              <a:rPr lang="en-US" b="1" i="1">
                <a:solidFill>
                  <a:srgbClr val="5A3402"/>
                </a:solidFill>
              </a:rPr>
              <a:t>ильм </a:t>
            </a:r>
            <a:r>
              <a:rPr lang="ru-RU" b="1" i="1">
                <a:solidFill>
                  <a:srgbClr val="5A3402"/>
                </a:solidFill>
              </a:rPr>
              <a:t>:</a:t>
            </a:r>
            <a:r>
              <a:rPr lang="en-US" b="1" i="1">
                <a:solidFill>
                  <a:srgbClr val="5A3402"/>
                </a:solidFill>
              </a:rPr>
              <a:t>«Броненосец Потёмкин»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img0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500" y="1214438"/>
            <a:ext cx="1928813" cy="3359150"/>
          </a:xfrm>
          <a:prstGeom prst="rect">
            <a:avLst/>
          </a:prstGeom>
          <a:noFill/>
          <a:ln w="38100">
            <a:solidFill>
              <a:srgbClr val="A43D04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390" name="Picture 6" descr="Копия img00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1214438"/>
            <a:ext cx="1928813" cy="3305175"/>
          </a:xfrm>
          <a:prstGeom prst="rect">
            <a:avLst/>
          </a:prstGeom>
          <a:noFill/>
          <a:ln w="38100">
            <a:solidFill>
              <a:srgbClr val="A43D04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14313" y="4572000"/>
            <a:ext cx="85010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 i="1">
                <a:solidFill>
                  <a:srgbClr val="AA0A0A"/>
                </a:solidFill>
                <a:cs typeface="Times New Roman" pitchFamily="18" charset="0"/>
              </a:rPr>
              <a:t>ВИЛЛЕНДОРФСКАЯ ВЕНЕРА.</a:t>
            </a:r>
            <a:r>
              <a:rPr lang="ru-RU" sz="2400" b="1" i="1">
                <a:solidFill>
                  <a:srgbClr val="5A3402"/>
                </a:solidFill>
                <a:cs typeface="Times New Roman" pitchFamily="18" charset="0"/>
              </a:rPr>
              <a:t> Виллендорфская  Венера не так уж проста. Ее туловище вписано в окружность, а верхняя и нижняя половины тела – в равные равнобедренные треугольники, образующие ромб с острым углом</a:t>
            </a:r>
            <a:r>
              <a:rPr lang="ru-RU" sz="2400" b="1" i="1">
                <a:cs typeface="Times New Roman" pitchFamily="18" charset="0"/>
              </a:rPr>
              <a:t> </a:t>
            </a:r>
            <a:endParaRPr lang="ru-RU" sz="2400" b="1" i="1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786188" y="6000750"/>
          <a:ext cx="522287" cy="461963"/>
        </p:xfrm>
        <a:graphic>
          <a:graphicData uri="http://schemas.openxmlformats.org/presentationml/2006/ole">
            <p:oleObj spid="_x0000_s1026" name="Формула" r:id="rId5" imgW="228600" imgH="203040" progId="Equation.3">
              <p:embed/>
            </p:oleObj>
          </a:graphicData>
        </a:graphic>
      </p:graphicFrame>
      <p:sp>
        <p:nvSpPr>
          <p:cNvPr id="1030" name="Rectangle 9"/>
          <p:cNvSpPr>
            <a:spLocks noChangeArrowheads="1"/>
          </p:cNvSpPr>
          <p:nvPr/>
        </p:nvSpPr>
        <p:spPr bwMode="auto">
          <a:xfrm>
            <a:off x="-3030538" y="3529013"/>
            <a:ext cx="227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200"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1031" name="WordArt 10" descr="Коричневый мрамор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6480175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5A3402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Золотое сечение в скульптуре.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  <p:bldP spid="10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img0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88" y="1357313"/>
            <a:ext cx="2932112" cy="2346325"/>
          </a:xfrm>
          <a:prstGeom prst="rect">
            <a:avLst/>
          </a:prstGeom>
          <a:noFill/>
          <a:ln w="38100">
            <a:solidFill>
              <a:srgbClr val="A43D04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4339" name="Rectangle 7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5905500" cy="428625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Blip>
                <a:blip r:embed="rId3"/>
              </a:buBlip>
            </a:pPr>
            <a:r>
              <a:rPr lang="ru-RU" sz="1800" b="1" i="1" smtClean="0">
                <a:solidFill>
                  <a:srgbClr val="A43D04"/>
                </a:solidFill>
              </a:rPr>
              <a:t>ПАРФЕНОН </a:t>
            </a:r>
            <a:r>
              <a:rPr lang="ru-RU" sz="1800" b="1" i="1" smtClean="0">
                <a:solidFill>
                  <a:srgbClr val="5A3402"/>
                </a:solidFill>
              </a:rPr>
              <a:t>– храм богини Афины Парфенос в Афинах.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i="1" smtClean="0">
                <a:solidFill>
                  <a:srgbClr val="5A3402"/>
                </a:solidFill>
              </a:rPr>
              <a:t>     Возведенный в 447 - 438 гг. до н.э. зодчими Иктином и Каллистратом в ознаменование победы над персами, украшенный бессмертными работами скульптора Фидия, Парфенон третье тысячелетие несет в себе тайну гармонии и величия. </a:t>
            </a:r>
          </a:p>
        </p:txBody>
      </p:sp>
      <p:pic>
        <p:nvPicPr>
          <p:cNvPr id="63496" name="Picture 8" descr="img0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3929063"/>
            <a:ext cx="3357563" cy="2049462"/>
          </a:xfrm>
          <a:prstGeom prst="rect">
            <a:avLst/>
          </a:prstGeom>
          <a:noFill/>
          <a:ln w="38100">
            <a:solidFill>
              <a:srgbClr val="A43D04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3497" name="Picture 9" descr="Копия img0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5" y="4000500"/>
            <a:ext cx="3214688" cy="1998663"/>
          </a:xfrm>
          <a:prstGeom prst="rect">
            <a:avLst/>
          </a:prstGeom>
          <a:noFill/>
          <a:ln w="38100">
            <a:solidFill>
              <a:srgbClr val="A43D04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1571625" y="6215063"/>
            <a:ext cx="548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 i="1">
                <a:solidFill>
                  <a:srgbClr val="5A3402"/>
                </a:solidFill>
              </a:rPr>
              <a:t>Различные методы анализа Парфенона.</a:t>
            </a:r>
          </a:p>
        </p:txBody>
      </p:sp>
      <p:sp>
        <p:nvSpPr>
          <p:cNvPr id="14343" name="WordArt 7" descr="Коричневый мрамор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6767513" cy="86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5A3402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Золотое сечение в архитектуре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2" grpId="0"/>
      <p:bldP spid="143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 descr="Нотредам де Пари"/>
          <p:cNvPicPr>
            <a:picLocks noRot="1" noChangeAspect="1" noChangeArrowheads="1"/>
          </p:cNvPicPr>
          <p:nvPr/>
        </p:nvPicPr>
        <p:blipFill>
          <a:blip r:embed="rId2" cstate="email">
            <a:lum bright="4000" contrast="8000"/>
          </a:blip>
          <a:srcRect/>
          <a:stretch>
            <a:fillRect/>
          </a:stretch>
        </p:blipFill>
        <p:spPr bwMode="auto">
          <a:xfrm>
            <a:off x="642938" y="785813"/>
            <a:ext cx="4748212" cy="5572125"/>
          </a:xfrm>
          <a:prstGeom prst="rect">
            <a:avLst/>
          </a:prstGeom>
          <a:noFill/>
          <a:ln w="38100">
            <a:solidFill>
              <a:srgbClr val="A43D04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5929313" y="5715000"/>
            <a:ext cx="2786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 i="1">
                <a:solidFill>
                  <a:srgbClr val="5A3402"/>
                </a:solidFill>
                <a:latin typeface="Verdana" pitchFamily="34" charset="0"/>
              </a:rPr>
              <a:t>Собор "Нотредам де Пари" в Париже, Франция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Другая 4">
      <a:dk1>
        <a:srgbClr val="B06602"/>
      </a:dk1>
      <a:lt1>
        <a:srgbClr val="FEE7C9"/>
      </a:lt1>
      <a:dk2>
        <a:srgbClr val="9DADBE"/>
      </a:dk2>
      <a:lt2>
        <a:srgbClr val="D6ECFF"/>
      </a:lt2>
      <a:accent1>
        <a:srgbClr val="7FD13B"/>
      </a:accent1>
      <a:accent2>
        <a:srgbClr val="EA157A"/>
      </a:accent2>
      <a:accent3>
        <a:srgbClr val="007DE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886</TotalTime>
  <Words>699</Words>
  <Application>Microsoft Office PowerPoint</Application>
  <PresentationFormat>Экран (4:3)</PresentationFormat>
  <Paragraphs>98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Franklin Gothic Book</vt:lpstr>
      <vt:lpstr>Wingdings 2</vt:lpstr>
      <vt:lpstr>Calibri</vt:lpstr>
      <vt:lpstr>Algerian</vt:lpstr>
      <vt:lpstr>Times New Roman</vt:lpstr>
      <vt:lpstr>Verdana</vt:lpstr>
      <vt:lpstr>Техническая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revaz</cp:lastModifiedBy>
  <cp:revision>58</cp:revision>
  <dcterms:created xsi:type="dcterms:W3CDTF">2010-01-11T18:58:59Z</dcterms:created>
  <dcterms:modified xsi:type="dcterms:W3CDTF">2012-07-18T20:07:09Z</dcterms:modified>
</cp:coreProperties>
</file>