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7C891-9407-4A87-92EF-3A39C2C4E8BD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7EFF7-DD63-4480-9402-614D568CE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9EC74-4CFA-4639-9A7A-CEBA2DB95848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125BE-A31E-4211-85A3-CCBF54680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F2EE4-7FBE-4B8A-97FA-758C2B2C24AF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4799E-E6E5-43EF-B78C-77FAB162C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314EA-D983-40AE-A7E4-5BF2D9420689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6A30E-8399-4DD7-A371-87FC54111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AA98E-0C3C-49C4-B7D1-06CFD26AEAAF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C484B-E632-4850-986F-5536C6595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D292B-F6FE-41AA-8DBF-F527C627683E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540EC-19F5-4CDD-A466-C9A9A9248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83AA9-5AAB-43E2-9DCA-E49A910B5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82F75-FC05-473A-BF95-A2980BD5C9DC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AA601-49EF-4362-9D46-0B4A0CB30876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F1A5E-B960-4D96-BDDA-B91E95665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BB825-F1C9-4BEC-9075-098711B045B9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39F4B-055A-4626-8B5B-FDA8038AC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51F6B-F23B-498B-8407-C43FE6D6EF32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C1D67-1F35-47D5-B453-587F2C882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1F83B-BE00-48AB-8CB5-35574C07DCCC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5BCEB-596B-4297-BC68-324BCB6B1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91537D2-E82C-4EE5-B527-85AF72A6BF3D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8F668DC-FC51-4236-B382-D1D947A2E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ransition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427163"/>
            <a:ext cx="8321675" cy="1992312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9059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Народы России</a:t>
            </a:r>
            <a:endParaRPr lang="ru-RU"/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5572125" y="857250"/>
            <a:ext cx="3357563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latin typeface="Constantia" pitchFamily="18" charset="0"/>
              </a:rPr>
              <a:t>1. Мордва-мокша. </a:t>
            </a:r>
          </a:p>
          <a:p>
            <a:r>
              <a:rPr lang="ru-RU" sz="2400" i="1">
                <a:latin typeface="Constantia" pitchFamily="18" charset="0"/>
              </a:rPr>
              <a:t>2. Мордва-эpзя. </a:t>
            </a:r>
          </a:p>
          <a:p>
            <a:r>
              <a:rPr lang="ru-RU" sz="2400" b="1" i="1" u="sng">
                <a:latin typeface="Constantia" pitchFamily="18" charset="0"/>
              </a:rPr>
              <a:t>3. Нанаицы. </a:t>
            </a:r>
          </a:p>
          <a:p>
            <a:r>
              <a:rPr lang="ru-RU" sz="2400" i="1">
                <a:latin typeface="Constantia" pitchFamily="18" charset="0"/>
              </a:rPr>
              <a:t>4. Нганасаны. </a:t>
            </a:r>
          </a:p>
          <a:p>
            <a:r>
              <a:rPr lang="ru-RU" sz="2400" i="1">
                <a:latin typeface="Constantia" pitchFamily="18" charset="0"/>
              </a:rPr>
              <a:t>5. Hемцы. </a:t>
            </a:r>
          </a:p>
          <a:p>
            <a:r>
              <a:rPr lang="ru-RU" sz="2400" i="1">
                <a:latin typeface="Constantia" pitchFamily="18" charset="0"/>
              </a:rPr>
              <a:t>6. Ненцы. </a:t>
            </a:r>
          </a:p>
          <a:p>
            <a:r>
              <a:rPr lang="ru-RU" sz="2400" i="1">
                <a:latin typeface="Constantia" pitchFamily="18" charset="0"/>
              </a:rPr>
              <a:t>7. Нивхи. </a:t>
            </a:r>
          </a:p>
          <a:p>
            <a:r>
              <a:rPr lang="ru-RU" sz="2400" i="1">
                <a:latin typeface="Constantia" pitchFamily="18" charset="0"/>
              </a:rPr>
              <a:t>8.Ногайцы. </a:t>
            </a:r>
          </a:p>
          <a:p>
            <a:r>
              <a:rPr lang="ru-RU" sz="2400" i="1">
                <a:latin typeface="Constantia" pitchFamily="18" charset="0"/>
              </a:rPr>
              <a:t>9. Орочи. </a:t>
            </a:r>
          </a:p>
          <a:p>
            <a:r>
              <a:rPr lang="ru-RU" sz="2400" b="1" i="1" u="sng">
                <a:latin typeface="Constantia" pitchFamily="18" charset="0"/>
              </a:rPr>
              <a:t>10. Осетины. </a:t>
            </a:r>
          </a:p>
          <a:p>
            <a:r>
              <a:rPr lang="ru-RU" sz="2400" i="1">
                <a:latin typeface="Constantia" pitchFamily="18" charset="0"/>
              </a:rPr>
              <a:t>11. Русские.</a:t>
            </a:r>
            <a:endParaRPr lang="ru-RU" sz="2400">
              <a:latin typeface="Constantia" pitchFamily="18" charset="0"/>
            </a:endParaRPr>
          </a:p>
        </p:txBody>
      </p:sp>
      <p:pic>
        <p:nvPicPr>
          <p:cNvPr id="22531" name="Содержимое 6" descr="народы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714375"/>
            <a:ext cx="4929187" cy="591502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9059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Народы России</a:t>
            </a:r>
            <a:endParaRPr lang="ru-RU"/>
          </a:p>
        </p:txBody>
      </p:sp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5286375" y="857250"/>
            <a:ext cx="385762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sng">
                <a:latin typeface="Constantia" pitchFamily="18" charset="0"/>
              </a:rPr>
              <a:t>1. Русские. </a:t>
            </a:r>
          </a:p>
          <a:p>
            <a:r>
              <a:rPr lang="ru-RU" sz="2400" i="1">
                <a:latin typeface="Constantia" pitchFamily="18" charset="0"/>
              </a:rPr>
              <a:t>2. Рутульцы. </a:t>
            </a:r>
          </a:p>
          <a:p>
            <a:r>
              <a:rPr lang="ru-RU" sz="2400" i="1">
                <a:latin typeface="Constantia" pitchFamily="18" charset="0"/>
              </a:rPr>
              <a:t>3. Саамы. </a:t>
            </a:r>
          </a:p>
          <a:p>
            <a:r>
              <a:rPr lang="ru-RU" sz="2400" i="1">
                <a:latin typeface="Constantia" pitchFamily="18" charset="0"/>
              </a:rPr>
              <a:t>4. Секульпы. </a:t>
            </a:r>
          </a:p>
          <a:p>
            <a:r>
              <a:rPr lang="ru-RU" sz="2400" i="1">
                <a:latin typeface="Constantia" pitchFamily="18" charset="0"/>
              </a:rPr>
              <a:t>5. Сербы. </a:t>
            </a:r>
          </a:p>
          <a:p>
            <a:r>
              <a:rPr lang="ru-RU" sz="2400" i="1">
                <a:latin typeface="Constantia" pitchFamily="18" charset="0"/>
              </a:rPr>
              <a:t>6. Словаки. </a:t>
            </a:r>
          </a:p>
          <a:p>
            <a:r>
              <a:rPr lang="ru-RU" sz="2400" i="1">
                <a:latin typeface="Constantia" pitchFamily="18" charset="0"/>
              </a:rPr>
              <a:t>7. Табасараны. </a:t>
            </a:r>
          </a:p>
          <a:p>
            <a:r>
              <a:rPr lang="ru-RU" sz="2400" i="1">
                <a:latin typeface="Constantia" pitchFamily="18" charset="0"/>
              </a:rPr>
              <a:t>8.Таджики. </a:t>
            </a:r>
          </a:p>
          <a:p>
            <a:r>
              <a:rPr lang="ru-RU" sz="2400" i="1">
                <a:latin typeface="Constantia" pitchFamily="18" charset="0"/>
              </a:rPr>
              <a:t>9. Татары астраханские. </a:t>
            </a:r>
          </a:p>
          <a:p>
            <a:r>
              <a:rPr lang="ru-RU" sz="2400" b="1" i="1" u="sng">
                <a:latin typeface="Constantia" pitchFamily="18" charset="0"/>
              </a:rPr>
              <a:t>10. Татары казанские. </a:t>
            </a:r>
          </a:p>
          <a:p>
            <a:r>
              <a:rPr lang="ru-RU" sz="2400" i="1">
                <a:latin typeface="Constantia" pitchFamily="18" charset="0"/>
              </a:rPr>
              <a:t>11. Татары крымские. </a:t>
            </a:r>
          </a:p>
          <a:p>
            <a:r>
              <a:rPr lang="ru-RU" sz="2400" i="1">
                <a:latin typeface="Constantia" pitchFamily="18" charset="0"/>
              </a:rPr>
              <a:t>12. Татары среднеазиатские.</a:t>
            </a:r>
            <a:endParaRPr lang="ru-RU" sz="2400">
              <a:latin typeface="Constantia" pitchFamily="18" charset="0"/>
            </a:endParaRPr>
          </a:p>
        </p:txBody>
      </p:sp>
      <p:pic>
        <p:nvPicPr>
          <p:cNvPr id="23555" name="Содержимое 6" descr="народы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714375"/>
            <a:ext cx="5000625" cy="594042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9059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Народы России</a:t>
            </a:r>
            <a:endParaRPr lang="ru-RU"/>
          </a:p>
        </p:txBody>
      </p:sp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5572125" y="857250"/>
            <a:ext cx="33575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latin typeface="Constantia" pitchFamily="18" charset="0"/>
              </a:rPr>
              <a:t>1. Таты. </a:t>
            </a:r>
          </a:p>
          <a:p>
            <a:r>
              <a:rPr lang="ru-RU" sz="2400" i="1">
                <a:latin typeface="Constantia" pitchFamily="18" charset="0"/>
              </a:rPr>
              <a:t>2. Тувинцы. </a:t>
            </a:r>
          </a:p>
          <a:p>
            <a:r>
              <a:rPr lang="ru-RU" sz="2400" i="1">
                <a:latin typeface="Constantia" pitchFamily="18" charset="0"/>
              </a:rPr>
              <a:t>3. Туркмены. </a:t>
            </a:r>
          </a:p>
          <a:p>
            <a:r>
              <a:rPr lang="ru-RU" sz="2400" i="1">
                <a:latin typeface="Constantia" pitchFamily="18" charset="0"/>
              </a:rPr>
              <a:t>4. Удины. </a:t>
            </a:r>
          </a:p>
          <a:p>
            <a:r>
              <a:rPr lang="ru-RU" sz="2400" i="1">
                <a:latin typeface="Constantia" pitchFamily="18" charset="0"/>
              </a:rPr>
              <a:t>5. Удмурты. </a:t>
            </a:r>
          </a:p>
          <a:p>
            <a:r>
              <a:rPr lang="ru-RU" sz="2400" i="1">
                <a:latin typeface="Constantia" pitchFamily="18" charset="0"/>
              </a:rPr>
              <a:t>6. Удэгейцы. </a:t>
            </a:r>
          </a:p>
          <a:p>
            <a:r>
              <a:rPr lang="ru-RU" sz="2400" i="1">
                <a:latin typeface="Constantia" pitchFamily="18" charset="0"/>
              </a:rPr>
              <a:t>7. Узбеки. </a:t>
            </a:r>
          </a:p>
          <a:p>
            <a:r>
              <a:rPr lang="ru-RU" sz="2400" i="1">
                <a:latin typeface="Constantia" pitchFamily="18" charset="0"/>
              </a:rPr>
              <a:t>8. Уйгуры.</a:t>
            </a:r>
          </a:p>
          <a:p>
            <a:r>
              <a:rPr lang="ru-RU" sz="2400" i="1">
                <a:latin typeface="Constantia" pitchFamily="18" charset="0"/>
              </a:rPr>
              <a:t>9. Украинцы. </a:t>
            </a:r>
          </a:p>
          <a:p>
            <a:r>
              <a:rPr lang="ru-RU" sz="2400" i="1">
                <a:latin typeface="Constantia" pitchFamily="18" charset="0"/>
              </a:rPr>
              <a:t>10. Ульчи. </a:t>
            </a:r>
          </a:p>
          <a:p>
            <a:r>
              <a:rPr lang="ru-RU" sz="2400" i="1">
                <a:latin typeface="Constantia" pitchFamily="18" charset="0"/>
              </a:rPr>
              <a:t>11. Финны. </a:t>
            </a:r>
          </a:p>
          <a:p>
            <a:r>
              <a:rPr lang="ru-RU" sz="2400" i="1">
                <a:latin typeface="Constantia" pitchFamily="18" charset="0"/>
              </a:rPr>
              <a:t>12. Хакасы. </a:t>
            </a:r>
            <a:endParaRPr lang="ru-RU" sz="2400">
              <a:latin typeface="Constantia" pitchFamily="18" charset="0"/>
            </a:endParaRPr>
          </a:p>
        </p:txBody>
      </p:sp>
      <p:pic>
        <p:nvPicPr>
          <p:cNvPr id="24579" name="Содержимое 6" descr="народы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785813"/>
            <a:ext cx="4786313" cy="5751512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9059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Народы России</a:t>
            </a:r>
            <a:endParaRPr lang="ru-RU"/>
          </a:p>
        </p:txBody>
      </p:sp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5572125" y="857250"/>
            <a:ext cx="3357563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latin typeface="Constantia" pitchFamily="18" charset="0"/>
              </a:rPr>
              <a:t>1. Ханты. </a:t>
            </a:r>
          </a:p>
          <a:p>
            <a:r>
              <a:rPr lang="ru-RU" sz="2400" i="1">
                <a:latin typeface="Constantia" pitchFamily="18" charset="0"/>
              </a:rPr>
              <a:t>2. Черкесы. </a:t>
            </a:r>
          </a:p>
          <a:p>
            <a:r>
              <a:rPr lang="ru-RU" sz="2400" i="1">
                <a:latin typeface="Constantia" pitchFamily="18" charset="0"/>
              </a:rPr>
              <a:t>3. Черногорцы. </a:t>
            </a:r>
          </a:p>
          <a:p>
            <a:r>
              <a:rPr lang="ru-RU" sz="2400" i="1">
                <a:latin typeface="Constantia" pitchFamily="18" charset="0"/>
              </a:rPr>
              <a:t>4. Чеченцы. </a:t>
            </a:r>
          </a:p>
          <a:p>
            <a:r>
              <a:rPr lang="ru-RU" sz="2400" i="1">
                <a:latin typeface="Constantia" pitchFamily="18" charset="0"/>
              </a:rPr>
              <a:t>5. Чуваши. </a:t>
            </a:r>
          </a:p>
          <a:p>
            <a:r>
              <a:rPr lang="ru-RU" sz="2400" i="1">
                <a:latin typeface="Constantia" pitchFamily="18" charset="0"/>
              </a:rPr>
              <a:t>6. Чукчи. </a:t>
            </a:r>
          </a:p>
          <a:p>
            <a:r>
              <a:rPr lang="ru-RU" sz="2400" i="1">
                <a:latin typeface="Constantia" pitchFamily="18" charset="0"/>
              </a:rPr>
              <a:t>7. Шорцы. </a:t>
            </a:r>
          </a:p>
          <a:p>
            <a:r>
              <a:rPr lang="ru-RU" sz="2400" i="1">
                <a:latin typeface="Constantia" pitchFamily="18" charset="0"/>
              </a:rPr>
              <a:t>8. Эвенки. </a:t>
            </a:r>
          </a:p>
          <a:p>
            <a:r>
              <a:rPr lang="ru-RU" sz="2400" i="1">
                <a:latin typeface="Constantia" pitchFamily="18" charset="0"/>
              </a:rPr>
              <a:t>9.Эвены. </a:t>
            </a:r>
          </a:p>
          <a:p>
            <a:r>
              <a:rPr lang="ru-RU" sz="2400" i="1">
                <a:latin typeface="Constantia" pitchFamily="18" charset="0"/>
              </a:rPr>
              <a:t>10. Энцы. </a:t>
            </a:r>
          </a:p>
          <a:p>
            <a:r>
              <a:rPr lang="ru-RU" sz="2400" i="1">
                <a:latin typeface="Constantia" pitchFamily="18" charset="0"/>
              </a:rPr>
              <a:t>11. Эскимосы. </a:t>
            </a:r>
          </a:p>
          <a:p>
            <a:r>
              <a:rPr lang="ru-RU" sz="2400" i="1">
                <a:latin typeface="Constantia" pitchFamily="18" charset="0"/>
              </a:rPr>
              <a:t>12. Эстонцы. </a:t>
            </a:r>
          </a:p>
          <a:p>
            <a:r>
              <a:rPr lang="ru-RU" sz="2400" i="1">
                <a:latin typeface="Constantia" pitchFamily="18" charset="0"/>
              </a:rPr>
              <a:t>13. Юкагиры. </a:t>
            </a:r>
          </a:p>
          <a:p>
            <a:r>
              <a:rPr lang="ru-RU" sz="2400" b="1" i="1" u="sng">
                <a:latin typeface="Constantia" pitchFamily="18" charset="0"/>
              </a:rPr>
              <a:t>14. Якуты.</a:t>
            </a:r>
            <a:endParaRPr lang="ru-RU" sz="2400" b="1" u="sng">
              <a:latin typeface="Constantia" pitchFamily="18" charset="0"/>
            </a:endParaRPr>
          </a:p>
        </p:txBody>
      </p:sp>
      <p:pic>
        <p:nvPicPr>
          <p:cNvPr id="25603" name="Содержимое 7" descr="народы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714375"/>
            <a:ext cx="5072062" cy="594677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76813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Правила жизни по совести называют </a:t>
            </a:r>
            <a:r>
              <a:rPr lang="ru-RU" i="1" u="sng" dirty="0" smtClean="0"/>
              <a:t>религией.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Религия в культуре народов России занимает большое место. В мире существует много религий. В нашей стране особенно распространены: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</a:t>
            </a:r>
            <a:r>
              <a:rPr lang="ru-RU" i="1" u="sng" dirty="0" smtClean="0"/>
              <a:t>Христианство, Ислам, Иудаизм, Буддизм.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Каждая религия по-своему учит своих последователей добру и любви друг к другу и к природе, к чудесному дару жизни на земле.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Религия объясняет и сохраняет историю народа, дарит людям праздники, связанные с его историей, религиозные придания из века в век хранят чистейший родной язык.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Религия в культуре народов России</a:t>
            </a: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Содержимое 3" descr="Москва,_Храм_святого_благоверного_князя_Александра_Невского_в_Кожухове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2286000"/>
            <a:ext cx="3429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0503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Храмы – вершина строительного живописного скульптурного искусства каждого народа.</a:t>
            </a:r>
            <a:br>
              <a:rPr lang="ru-RU" smtClean="0"/>
            </a:br>
            <a:r>
              <a:rPr lang="ru-RU" smtClean="0"/>
              <a:t>Христианский храм</a:t>
            </a:r>
            <a:endParaRPr lang="ru-RU"/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4429125" y="2000250"/>
            <a:ext cx="4357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Constantia" pitchFamily="18" charset="0"/>
            </a:endParaRPr>
          </a:p>
          <a:p>
            <a:r>
              <a:rPr lang="ru-RU" sz="2400">
                <a:latin typeface="Constantia" pitchFamily="18" charset="0"/>
              </a:rPr>
              <a:t>Христиане есть в любом народе.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Содержимое 3" descr="800px-Sultan_Ahmed_Mosque,_Istambu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428750"/>
            <a:ext cx="5500688" cy="4125913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642938" y="5715000"/>
            <a:ext cx="8215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nstantia" pitchFamily="18" charset="0"/>
              </a:rPr>
              <a:t>Исламу следуют многие татары, даргинцы…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Содержимое 3" descr="Spb_datsa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500188"/>
            <a:ext cx="5715000" cy="3810000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642938" y="5572125"/>
            <a:ext cx="7929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Буддизм проповедуют буряты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Содержимое 3" descr="Синагога_на_Поклонной_горе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357313"/>
            <a:ext cx="5429250" cy="4071937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428625" y="5715000"/>
            <a:ext cx="8429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Иудаизму следуют евреи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5" y="2286000"/>
            <a:ext cx="8229600" cy="4572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У каждой народности, живущей в России есть свой родной язык, который называется </a:t>
            </a:r>
            <a:r>
              <a:rPr lang="ru-RU" i="1" u="sng" dirty="0" smtClean="0"/>
              <a:t>национальным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Но чтобы все люди, живущие на территории нашей страны могли понимать друг друга существует </a:t>
            </a:r>
            <a:r>
              <a:rPr lang="ru-RU" i="1" u="sng" dirty="0" smtClean="0"/>
              <a:t>государственный язык.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Государственным языком в России является </a:t>
            </a:r>
            <a:r>
              <a:rPr lang="ru-RU" i="1" u="sng" dirty="0" smtClean="0"/>
              <a:t>русский язык.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Этот общий язык объединяет нас в общем Отечестве. На нём составляются государственные документы, ведут переговоры, учатся в школах и других учебных заведениях.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6215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smtClean="0"/>
              <a:t>Язык РФ. </a:t>
            </a:r>
            <a:br>
              <a:rPr lang="ru-RU" sz="3200" smtClean="0"/>
            </a:br>
            <a:r>
              <a:rPr lang="ru-RU" sz="3200" smtClean="0"/>
              <a:t>Мы узнали, что народы нашей страны отличаются местом жизни, культурой, религией. Есть и еще одно важное отличие.</a:t>
            </a:r>
            <a:endParaRPr lang="ru-RU" sz="32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Содержимое 3" descr="1308476685_a0859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8275" y="1428750"/>
            <a:ext cx="8975725" cy="4572000"/>
          </a:xfrm>
          <a:noFill/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8150" y="920750"/>
            <a:ext cx="8497888" cy="5583238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3" descr="России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89013"/>
            <a:ext cx="9097963" cy="58689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Политическая карта России</a:t>
            </a: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Слово «федерация» обозначает «объединение», «союз». </a:t>
            </a:r>
          </a:p>
          <a:p>
            <a:r>
              <a:rPr lang="ru-RU" smtClean="0"/>
              <a:t>На карте ты можешь прочитать название республик, краёв, областей, округов. Так по-разному называются части страны. Их союз и есть Российская Федерация.</a:t>
            </a:r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588" y="23813"/>
            <a:ext cx="8437562" cy="1354137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право 9"/>
          <p:cNvSpPr/>
          <p:nvPr/>
        </p:nvSpPr>
        <p:spPr>
          <a:xfrm>
            <a:off x="2857500" y="3929063"/>
            <a:ext cx="1857375" cy="1000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2786063" y="2786063"/>
            <a:ext cx="1857375" cy="1000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1" name="Содержимое 5" descr="Moscow_collag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571500"/>
            <a:ext cx="2500313" cy="58150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700" smtClean="0"/>
              <a:t>Крупнейшие города Российской Федерации</a:t>
            </a:r>
            <a:endParaRPr lang="ru-RU" sz="3700"/>
          </a:p>
        </p:txBody>
      </p:sp>
      <p:pic>
        <p:nvPicPr>
          <p:cNvPr id="17413" name="Рисунок 6" descr="428px-Spb_colla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571500"/>
            <a:ext cx="40767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43250" y="3071813"/>
            <a:ext cx="2500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МОСКВА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86063" y="4214813"/>
            <a:ext cx="41433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latin typeface="Constantia" pitchFamily="18" charset="0"/>
              </a:rPr>
              <a:t>САНКТ-ПЕТЕРБУРГ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5750" y="6334125"/>
            <a:ext cx="8643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onstantia" pitchFamily="18" charset="0"/>
              </a:rPr>
              <a:t>Эти города  особого федерального значения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Содержимое 3" descr="народы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714375"/>
            <a:ext cx="4929188" cy="59483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9059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Народы России</a:t>
            </a:r>
            <a:endParaRPr lang="ru-RU"/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5572125" y="857250"/>
            <a:ext cx="3357563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latin typeface="Constantia" pitchFamily="18" charset="0"/>
              </a:rPr>
              <a:t>1. Абазины </a:t>
            </a:r>
          </a:p>
          <a:p>
            <a:r>
              <a:rPr lang="ru-RU" sz="2400" i="1">
                <a:latin typeface="Constantia" pitchFamily="18" charset="0"/>
              </a:rPr>
              <a:t>2. Абхазы. </a:t>
            </a:r>
          </a:p>
          <a:p>
            <a:r>
              <a:rPr lang="ru-RU" sz="2400" b="1" i="1" u="sng">
                <a:latin typeface="Constantia" pitchFamily="18" charset="0"/>
              </a:rPr>
              <a:t>3.Аварцы. </a:t>
            </a:r>
          </a:p>
          <a:p>
            <a:r>
              <a:rPr lang="ru-RU" sz="2400" i="1">
                <a:latin typeface="Constantia" pitchFamily="18" charset="0"/>
              </a:rPr>
              <a:t>4. Агулы. </a:t>
            </a:r>
          </a:p>
          <a:p>
            <a:r>
              <a:rPr lang="ru-RU" sz="2400" i="1">
                <a:latin typeface="Constantia" pitchFamily="18" charset="0"/>
              </a:rPr>
              <a:t>5. Адыгейцы. </a:t>
            </a:r>
          </a:p>
          <a:p>
            <a:r>
              <a:rPr lang="ru-RU" sz="2400" i="1">
                <a:latin typeface="Constantia" pitchFamily="18" charset="0"/>
              </a:rPr>
              <a:t>6. Азербайджанцы. </a:t>
            </a:r>
          </a:p>
          <a:p>
            <a:r>
              <a:rPr lang="ru-RU" sz="2400" i="1">
                <a:latin typeface="Constantia" pitchFamily="18" charset="0"/>
              </a:rPr>
              <a:t>7. Айны. </a:t>
            </a:r>
          </a:p>
          <a:p>
            <a:r>
              <a:rPr lang="ru-RU" sz="2400" i="1">
                <a:latin typeface="Constantia" pitchFamily="18" charset="0"/>
              </a:rPr>
              <a:t>8. Ассирийцы. </a:t>
            </a:r>
          </a:p>
          <a:p>
            <a:r>
              <a:rPr lang="ru-RU" sz="2400" i="1">
                <a:latin typeface="Constantia" pitchFamily="18" charset="0"/>
              </a:rPr>
              <a:t>9. </a:t>
            </a:r>
            <a:r>
              <a:rPr lang="en-US" sz="2400" i="1">
                <a:latin typeface="Constantia" pitchFamily="18" charset="0"/>
              </a:rPr>
              <a:t>A</a:t>
            </a:r>
            <a:r>
              <a:rPr lang="ru-RU" sz="2400" i="1">
                <a:latin typeface="Constantia" pitchFamily="18" charset="0"/>
              </a:rPr>
              <a:t>леуты </a:t>
            </a:r>
          </a:p>
          <a:p>
            <a:r>
              <a:rPr lang="ru-RU" sz="2400" i="1">
                <a:latin typeface="Constantia" pitchFamily="18" charset="0"/>
              </a:rPr>
              <a:t>10. Алтайцы. </a:t>
            </a:r>
          </a:p>
          <a:p>
            <a:r>
              <a:rPr lang="ru-RU" sz="2400" i="1">
                <a:latin typeface="Constantia" pitchFamily="18" charset="0"/>
              </a:rPr>
              <a:t>11.Армяне. </a:t>
            </a:r>
          </a:p>
          <a:p>
            <a:r>
              <a:rPr lang="ru-RU" sz="2400" i="1">
                <a:latin typeface="Constantia" pitchFamily="18" charset="0"/>
              </a:rPr>
              <a:t>12. Арчинцы. </a:t>
            </a:r>
          </a:p>
          <a:p>
            <a:r>
              <a:rPr lang="ru-RU" sz="2400" i="1">
                <a:latin typeface="Constantia" pitchFamily="18" charset="0"/>
              </a:rPr>
              <a:t>13. Балкарцы. </a:t>
            </a:r>
          </a:p>
          <a:p>
            <a:r>
              <a:rPr lang="ru-RU" sz="2400" i="1">
                <a:latin typeface="Constantia" pitchFamily="18" charset="0"/>
              </a:rPr>
              <a:t>14. Башкиры</a:t>
            </a:r>
            <a:endParaRPr lang="ru-RU" sz="2400">
              <a:latin typeface="Constanti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9059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Народы России</a:t>
            </a:r>
            <a:endParaRPr lang="ru-RU"/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5572125" y="857250"/>
            <a:ext cx="33575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latin typeface="Constantia" pitchFamily="18" charset="0"/>
              </a:rPr>
              <a:t>1. Белорусы. </a:t>
            </a:r>
          </a:p>
          <a:p>
            <a:r>
              <a:rPr lang="ru-RU" sz="2400" i="1">
                <a:latin typeface="Constantia" pitchFamily="18" charset="0"/>
              </a:rPr>
              <a:t>2. Болгары. </a:t>
            </a:r>
          </a:p>
          <a:p>
            <a:r>
              <a:rPr lang="ru-RU" sz="2400" b="1" i="1" u="sng">
                <a:latin typeface="Constantia" pitchFamily="18" charset="0"/>
              </a:rPr>
              <a:t>3. Буряты. </a:t>
            </a:r>
          </a:p>
          <a:p>
            <a:r>
              <a:rPr lang="ru-RU" sz="2400" i="1">
                <a:latin typeface="Constantia" pitchFamily="18" charset="0"/>
              </a:rPr>
              <a:t>4. Вепсы. </a:t>
            </a:r>
          </a:p>
          <a:p>
            <a:r>
              <a:rPr lang="ru-RU" sz="2400" i="1">
                <a:latin typeface="Constantia" pitchFamily="18" charset="0"/>
              </a:rPr>
              <a:t>5. Водь. </a:t>
            </a:r>
          </a:p>
          <a:p>
            <a:r>
              <a:rPr lang="ru-RU" sz="2400" i="1">
                <a:latin typeface="Constantia" pitchFamily="18" charset="0"/>
              </a:rPr>
              <a:t>6. Гагаузы. </a:t>
            </a:r>
          </a:p>
          <a:p>
            <a:r>
              <a:rPr lang="ru-RU" sz="2400" i="1">
                <a:latin typeface="Constantia" pitchFamily="18" charset="0"/>
              </a:rPr>
              <a:t>7. Греки. </a:t>
            </a:r>
          </a:p>
          <a:p>
            <a:r>
              <a:rPr lang="ru-RU" sz="2400" i="1">
                <a:latin typeface="Constantia" pitchFamily="18" charset="0"/>
              </a:rPr>
              <a:t>8. Грузины. </a:t>
            </a:r>
          </a:p>
          <a:p>
            <a:r>
              <a:rPr lang="ru-RU" sz="2400" b="1" i="1" u="sng">
                <a:latin typeface="Constantia" pitchFamily="18" charset="0"/>
              </a:rPr>
              <a:t>9. Даргинцы. </a:t>
            </a:r>
          </a:p>
          <a:p>
            <a:r>
              <a:rPr lang="ru-RU" sz="2400" i="1">
                <a:latin typeface="Constantia" pitchFamily="18" charset="0"/>
              </a:rPr>
              <a:t>10. Долганы. </a:t>
            </a:r>
          </a:p>
          <a:p>
            <a:r>
              <a:rPr lang="ru-RU" sz="2400" i="1">
                <a:latin typeface="Constantia" pitchFamily="18" charset="0"/>
              </a:rPr>
              <a:t>11.Дунгане. </a:t>
            </a:r>
          </a:p>
          <a:p>
            <a:r>
              <a:rPr lang="ru-RU" sz="2400" b="1" i="1" u="sng">
                <a:latin typeface="Constantia" pitchFamily="18" charset="0"/>
              </a:rPr>
              <a:t>12.Евреи.</a:t>
            </a:r>
            <a:endParaRPr lang="ru-RU" sz="2400" b="1" u="sng">
              <a:latin typeface="Constantia" pitchFamily="18" charset="0"/>
            </a:endParaRPr>
          </a:p>
        </p:txBody>
      </p:sp>
      <p:pic>
        <p:nvPicPr>
          <p:cNvPr id="19459" name="Содержимое 6" descr="народы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785813"/>
            <a:ext cx="4857750" cy="5837237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9059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Народы России</a:t>
            </a:r>
            <a:endParaRPr lang="ru-RU"/>
          </a:p>
        </p:txBody>
      </p:sp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5572125" y="857250"/>
            <a:ext cx="33575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latin typeface="Constantia" pitchFamily="18" charset="0"/>
              </a:rPr>
              <a:t>1. Ижорцы </a:t>
            </a:r>
          </a:p>
          <a:p>
            <a:r>
              <a:rPr lang="ru-RU" sz="2400" i="1">
                <a:latin typeface="Constantia" pitchFamily="18" charset="0"/>
              </a:rPr>
              <a:t>2. Ингуши. </a:t>
            </a:r>
          </a:p>
          <a:p>
            <a:r>
              <a:rPr lang="ru-RU" sz="2400" i="1">
                <a:latin typeface="Constantia" pitchFamily="18" charset="0"/>
              </a:rPr>
              <a:t>3. Ительмены. </a:t>
            </a:r>
          </a:p>
          <a:p>
            <a:r>
              <a:rPr lang="ru-RU" sz="2400" i="1">
                <a:latin typeface="Constantia" pitchFamily="18" charset="0"/>
              </a:rPr>
              <a:t>4. Кабардинцы. </a:t>
            </a:r>
          </a:p>
          <a:p>
            <a:r>
              <a:rPr lang="ru-RU" sz="2400" i="1">
                <a:latin typeface="Constantia" pitchFamily="18" charset="0"/>
              </a:rPr>
              <a:t>5. Kазахи. </a:t>
            </a:r>
          </a:p>
          <a:p>
            <a:r>
              <a:rPr lang="ru-RU" sz="2400" i="1">
                <a:latin typeface="Constantia" pitchFamily="18" charset="0"/>
              </a:rPr>
              <a:t>6. Калмыки. </a:t>
            </a:r>
          </a:p>
          <a:p>
            <a:r>
              <a:rPr lang="ru-RU" sz="2400" i="1">
                <a:latin typeface="Constantia" pitchFamily="18" charset="0"/>
              </a:rPr>
              <a:t>7. Карачаевцы. </a:t>
            </a:r>
          </a:p>
          <a:p>
            <a:r>
              <a:rPr lang="ru-RU" sz="2400" i="1">
                <a:latin typeface="Constantia" pitchFamily="18" charset="0"/>
              </a:rPr>
              <a:t>8.Каракалпаки. </a:t>
            </a:r>
          </a:p>
          <a:p>
            <a:r>
              <a:rPr lang="ru-RU" sz="2400" b="1" i="1" u="sng">
                <a:latin typeface="Constantia" pitchFamily="18" charset="0"/>
              </a:rPr>
              <a:t>9. Kарелы. </a:t>
            </a:r>
          </a:p>
          <a:p>
            <a:r>
              <a:rPr lang="ru-RU" sz="2400" i="1">
                <a:latin typeface="Constantia" pitchFamily="18" charset="0"/>
              </a:rPr>
              <a:t>10. Kеты. </a:t>
            </a:r>
          </a:p>
          <a:p>
            <a:r>
              <a:rPr lang="ru-RU" sz="2400" i="1">
                <a:latin typeface="Constantia" pitchFamily="18" charset="0"/>
              </a:rPr>
              <a:t>11. Киргизы. </a:t>
            </a:r>
          </a:p>
          <a:p>
            <a:r>
              <a:rPr lang="ru-RU" sz="2400" i="1">
                <a:latin typeface="Constantia" pitchFamily="18" charset="0"/>
              </a:rPr>
              <a:t>12. Китайцы.</a:t>
            </a:r>
            <a:endParaRPr lang="ru-RU" sz="2400">
              <a:latin typeface="Constantia" pitchFamily="18" charset="0"/>
            </a:endParaRPr>
          </a:p>
        </p:txBody>
      </p:sp>
      <p:pic>
        <p:nvPicPr>
          <p:cNvPr id="20483" name="Содержимое 6" descr="народы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714375"/>
            <a:ext cx="4857750" cy="5846763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9059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Народы России</a:t>
            </a:r>
            <a:endParaRPr lang="ru-RU"/>
          </a:p>
        </p:txBody>
      </p:sp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5572125" y="857250"/>
            <a:ext cx="33575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sng">
                <a:latin typeface="Constantia" pitchFamily="18" charset="0"/>
              </a:rPr>
              <a:t>1. Коми. </a:t>
            </a:r>
          </a:p>
          <a:p>
            <a:r>
              <a:rPr lang="ru-RU" sz="2400" i="1">
                <a:latin typeface="Constantia" pitchFamily="18" charset="0"/>
              </a:rPr>
              <a:t>2. Коми-пермяки. </a:t>
            </a:r>
          </a:p>
          <a:p>
            <a:r>
              <a:rPr lang="ru-RU" sz="2400" i="1">
                <a:latin typeface="Constantia" pitchFamily="18" charset="0"/>
              </a:rPr>
              <a:t>3. Корейцы. </a:t>
            </a:r>
          </a:p>
          <a:p>
            <a:r>
              <a:rPr lang="ru-RU" sz="2400" b="1" i="1" u="sng">
                <a:latin typeface="Constantia" pitchFamily="18" charset="0"/>
              </a:rPr>
              <a:t>4. Коряки. </a:t>
            </a:r>
          </a:p>
          <a:p>
            <a:r>
              <a:rPr lang="ru-RU" sz="2400" i="1">
                <a:latin typeface="Constantia" pitchFamily="18" charset="0"/>
              </a:rPr>
              <a:t>5. Кумыки. </a:t>
            </a:r>
          </a:p>
          <a:p>
            <a:r>
              <a:rPr lang="ru-RU" sz="2400" i="1">
                <a:latin typeface="Constantia" pitchFamily="18" charset="0"/>
              </a:rPr>
              <a:t>6. Курды. </a:t>
            </a:r>
          </a:p>
          <a:p>
            <a:r>
              <a:rPr lang="ru-RU" sz="2400" i="1">
                <a:latin typeface="Constantia" pitchFamily="18" charset="0"/>
              </a:rPr>
              <a:t>7. Лакцы. </a:t>
            </a:r>
          </a:p>
          <a:p>
            <a:r>
              <a:rPr lang="ru-RU" sz="2400" i="1">
                <a:latin typeface="Constantia" pitchFamily="18" charset="0"/>
              </a:rPr>
              <a:t>8. Латыши.</a:t>
            </a:r>
          </a:p>
          <a:p>
            <a:r>
              <a:rPr lang="ru-RU" sz="2400" i="1">
                <a:latin typeface="Constantia" pitchFamily="18" charset="0"/>
              </a:rPr>
              <a:t>9. Лезгины. </a:t>
            </a:r>
          </a:p>
          <a:p>
            <a:r>
              <a:rPr lang="ru-RU" sz="2400" i="1">
                <a:latin typeface="Constantia" pitchFamily="18" charset="0"/>
              </a:rPr>
              <a:t>10. Ливы. </a:t>
            </a:r>
          </a:p>
          <a:p>
            <a:r>
              <a:rPr lang="ru-RU" sz="2400" i="1">
                <a:latin typeface="Constantia" pitchFamily="18" charset="0"/>
              </a:rPr>
              <a:t>11.Литовцы. </a:t>
            </a:r>
          </a:p>
          <a:p>
            <a:r>
              <a:rPr lang="ru-RU" sz="2400" i="1">
                <a:latin typeface="Constantia" pitchFamily="18" charset="0"/>
              </a:rPr>
              <a:t>12. Манси. </a:t>
            </a:r>
          </a:p>
          <a:p>
            <a:r>
              <a:rPr lang="ru-RU" sz="2400" i="1">
                <a:latin typeface="Constantia" pitchFamily="18" charset="0"/>
              </a:rPr>
              <a:t>13. Марийцы. </a:t>
            </a:r>
          </a:p>
          <a:p>
            <a:r>
              <a:rPr lang="ru-RU" sz="2400" i="1">
                <a:latin typeface="Constantia" pitchFamily="18" charset="0"/>
              </a:rPr>
              <a:t>14. Молдаване. </a:t>
            </a:r>
          </a:p>
          <a:p>
            <a:r>
              <a:rPr lang="ru-RU" sz="2400" i="1">
                <a:latin typeface="Constantia" pitchFamily="18" charset="0"/>
              </a:rPr>
              <a:t>15. Монголы.</a:t>
            </a:r>
          </a:p>
        </p:txBody>
      </p:sp>
      <p:pic>
        <p:nvPicPr>
          <p:cNvPr id="21507" name="Содержимое 6" descr="народы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714375"/>
            <a:ext cx="4857750" cy="58293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90</TotalTime>
  <Words>379</Words>
  <Application>Microsoft Office PowerPoint</Application>
  <PresentationFormat>Экран (4:3)</PresentationFormat>
  <Paragraphs>122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Constantia</vt:lpstr>
      <vt:lpstr>Arial</vt:lpstr>
      <vt:lpstr>Wingdings 2</vt:lpstr>
      <vt:lpstr>Calibri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– союз народов России</dc:title>
  <dc:creator>Бахарева</dc:creator>
  <cp:lastModifiedBy>ольга</cp:lastModifiedBy>
  <cp:revision>12</cp:revision>
  <dcterms:created xsi:type="dcterms:W3CDTF">2011-09-05T16:24:32Z</dcterms:created>
  <dcterms:modified xsi:type="dcterms:W3CDTF">2012-06-05T16:17:05Z</dcterms:modified>
</cp:coreProperties>
</file>