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2" r:id="rId3"/>
    <p:sldId id="258" r:id="rId4"/>
    <p:sldId id="257" r:id="rId5"/>
    <p:sldId id="259" r:id="rId6"/>
    <p:sldId id="260" r:id="rId7"/>
    <p:sldId id="261" r:id="rId8"/>
    <p:sldId id="264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20" y="-1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13.07.2012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571612"/>
            <a:ext cx="835824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Правильная артикуляция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b="1" dirty="0" smtClean="0">
              <a:solidFill>
                <a:srgbClr val="FF33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b="1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сонорных звуков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200" dirty="0" smtClean="0">
              <a:solidFill>
                <a:srgbClr val="FF330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5400" dirty="0" smtClean="0">
                <a:solidFill>
                  <a:srgbClr val="FF33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</a:t>
            </a:r>
            <a:endParaRPr lang="ru-RU" sz="5400" b="1" dirty="0" smtClean="0">
              <a:solidFill>
                <a:srgbClr val="0033CC"/>
              </a:solidFill>
              <a:latin typeface="Arial" pitchFamily="34" charset="0"/>
            </a:endParaRPr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860032" y="4762308"/>
            <a:ext cx="3456384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учителя – логопеды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	     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Иванова Н.Н.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397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     Товстик И.Н.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987824" y="6007636"/>
            <a:ext cx="223224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г.Новокузнецк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188640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Методическое </a:t>
            </a:r>
            <a:r>
              <a:rPr lang="ru-RU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объединение  воспитателей   логопедических групп </a:t>
            </a:r>
            <a:br>
              <a:rPr lang="ru-RU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на </a:t>
            </a:r>
            <a:r>
              <a:rPr lang="ru-RU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базе  МБ ДОУ   «Детский сад № 182</a:t>
            </a:r>
            <a:r>
              <a:rPr lang="ru-RU" i="1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»   компенсирующего </a:t>
            </a:r>
            <a:r>
              <a:rPr lang="ru-RU" i="1" dirty="0" smtClean="0">
                <a:solidFill>
                  <a:srgbClr val="FF33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вида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85720" y="428604"/>
            <a:ext cx="8858280" cy="1071570"/>
          </a:xfrm>
        </p:spPr>
        <p:txBody>
          <a:bodyPr>
            <a:noAutofit/>
          </a:bodyPr>
          <a:lstStyle/>
          <a:p>
            <a:r>
              <a:rPr lang="ru-RU" sz="400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Правильная  артикуляция звука [Р</a:t>
            </a:r>
            <a:r>
              <a:rPr lang="ru-RU" sz="4000" cap="none" dirty="0" smtClean="0"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lang="ru-RU" sz="400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</a:t>
            </a:r>
            <a:endParaRPr lang="ru-RU" sz="40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714488"/>
            <a:ext cx="4786346" cy="2000264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Мягкий звук 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’]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отличается по артикуляции от парного твердого дополнительным подъемом средней части спинки языка к нёбу и некоторым продвижением его вперед.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Безымянный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3" y="2000250"/>
            <a:ext cx="4071937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357299"/>
            <a:ext cx="8501122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 smtClean="0">
                <a:solidFill>
                  <a:srgbClr val="FF6600"/>
                </a:solidFill>
                <a:latin typeface="Times New Roman" pitchFamily="18" charset="0"/>
              </a:rPr>
              <a:t>К группе сонорных звуков </a:t>
            </a:r>
          </a:p>
          <a:p>
            <a:r>
              <a:rPr lang="ru-RU" sz="4400" b="1" dirty="0" smtClean="0">
                <a:solidFill>
                  <a:srgbClr val="FF6600"/>
                </a:solidFill>
                <a:latin typeface="Times New Roman" pitchFamily="18" charset="0"/>
              </a:rPr>
              <a:t>              относят</a:t>
            </a:r>
            <a:r>
              <a:rPr lang="en-US" sz="4400" b="1" dirty="0" smtClean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FF6600"/>
                </a:solidFill>
                <a:latin typeface="Times New Roman" pitchFamily="18" charset="0"/>
              </a:rPr>
              <a:t>звуки </a:t>
            </a:r>
            <a:br>
              <a:rPr lang="ru-RU" sz="4400" b="1" dirty="0" smtClean="0">
                <a:solidFill>
                  <a:srgbClr val="FF6600"/>
                </a:solidFill>
                <a:latin typeface="Times New Roman" pitchFamily="18" charset="0"/>
              </a:rPr>
            </a:br>
            <a:endParaRPr lang="ru-RU" sz="900" b="1" dirty="0" smtClean="0">
              <a:solidFill>
                <a:srgbClr val="FF6600"/>
              </a:solidFill>
              <a:latin typeface="Times New Roman" pitchFamily="18" charset="0"/>
            </a:endParaRPr>
          </a:p>
          <a:p>
            <a:r>
              <a:rPr lang="ru-RU" sz="6000" b="1" dirty="0" smtClean="0">
                <a:solidFill>
                  <a:srgbClr val="FF6600"/>
                </a:solidFill>
                <a:latin typeface="Times New Roman" pitchFamily="18" charset="0"/>
              </a:rPr>
              <a:t>      </a:t>
            </a:r>
            <a:r>
              <a:rPr lang="en-US" sz="6000" b="1" dirty="0" smtClean="0">
                <a:solidFill>
                  <a:srgbClr val="002060"/>
                </a:solidFill>
                <a:latin typeface="Times New Roman" pitchFamily="18" charset="0"/>
              </a:rPr>
              <a:t>[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</a:rPr>
              <a:t>Л</a:t>
            </a:r>
            <a:r>
              <a:rPr lang="en-US" sz="6000" b="1" dirty="0" smtClean="0">
                <a:solidFill>
                  <a:srgbClr val="002060"/>
                </a:solidFill>
                <a:latin typeface="Times New Roman" pitchFamily="18" charset="0"/>
              </a:rPr>
              <a:t>]</a:t>
            </a:r>
            <a:r>
              <a:rPr lang="ru-RU" sz="6000" b="1" dirty="0" smtClean="0">
                <a:solidFill>
                  <a:srgbClr val="FF6600"/>
                </a:solidFill>
                <a:latin typeface="Times New Roman" pitchFamily="18" charset="0"/>
              </a:rPr>
              <a:t>,</a:t>
            </a:r>
            <a:r>
              <a:rPr lang="en-US" sz="6000" b="1" dirty="0" smtClean="0">
                <a:solidFill>
                  <a:srgbClr val="008000"/>
                </a:solidFill>
                <a:latin typeface="Times New Roman" pitchFamily="18" charset="0"/>
              </a:rPr>
              <a:t>[</a:t>
            </a:r>
            <a:r>
              <a:rPr lang="ru-RU" sz="6000" b="1" dirty="0" smtClean="0">
                <a:solidFill>
                  <a:srgbClr val="008000"/>
                </a:solidFill>
                <a:latin typeface="Times New Roman" pitchFamily="18" charset="0"/>
              </a:rPr>
              <a:t>Л</a:t>
            </a:r>
            <a:r>
              <a:rPr lang="en-US" sz="6000" b="1" dirty="0" smtClean="0">
                <a:solidFill>
                  <a:srgbClr val="008000"/>
                </a:solidFill>
                <a:latin typeface="Times New Roman" pitchFamily="18" charset="0"/>
              </a:rPr>
              <a:t>’]</a:t>
            </a:r>
            <a:r>
              <a:rPr lang="ru-RU" sz="6000" b="1" dirty="0" smtClean="0">
                <a:solidFill>
                  <a:srgbClr val="FF6600"/>
                </a:solidFill>
                <a:latin typeface="Times New Roman" pitchFamily="18" charset="0"/>
              </a:rPr>
              <a:t>, </a:t>
            </a:r>
            <a:r>
              <a:rPr lang="en-US" sz="6000" b="1" dirty="0" smtClean="0">
                <a:solidFill>
                  <a:srgbClr val="002060"/>
                </a:solidFill>
                <a:latin typeface="Times New Roman" pitchFamily="18" charset="0"/>
              </a:rPr>
              <a:t>[</a:t>
            </a:r>
            <a:r>
              <a:rPr lang="ru-RU" sz="6000" b="1" dirty="0" smtClean="0">
                <a:solidFill>
                  <a:srgbClr val="002060"/>
                </a:solidFill>
                <a:latin typeface="Times New Roman" pitchFamily="18" charset="0"/>
              </a:rPr>
              <a:t>Р</a:t>
            </a:r>
            <a:r>
              <a:rPr lang="en-US" sz="6000" b="1" dirty="0" smtClean="0">
                <a:solidFill>
                  <a:srgbClr val="002060"/>
                </a:solidFill>
                <a:latin typeface="Times New Roman" pitchFamily="18" charset="0"/>
              </a:rPr>
              <a:t>]</a:t>
            </a:r>
            <a:r>
              <a:rPr lang="ru-RU" sz="6000" b="1" dirty="0" smtClean="0">
                <a:solidFill>
                  <a:srgbClr val="FF6600"/>
                </a:solidFill>
                <a:latin typeface="Times New Roman" pitchFamily="18" charset="0"/>
              </a:rPr>
              <a:t>, </a:t>
            </a:r>
            <a:r>
              <a:rPr lang="en-US" sz="6000" b="1" dirty="0" smtClean="0">
                <a:solidFill>
                  <a:srgbClr val="008000"/>
                </a:solidFill>
                <a:latin typeface="Times New Roman" pitchFamily="18" charset="0"/>
              </a:rPr>
              <a:t>[</a:t>
            </a:r>
            <a:r>
              <a:rPr lang="ru-RU" sz="6000" b="1" dirty="0" smtClean="0">
                <a:solidFill>
                  <a:srgbClr val="008000"/>
                </a:solidFill>
                <a:latin typeface="Times New Roman" pitchFamily="18" charset="0"/>
              </a:rPr>
              <a:t>Р</a:t>
            </a:r>
            <a:r>
              <a:rPr lang="en-US" sz="6000" b="1" dirty="0" smtClean="0">
                <a:solidFill>
                  <a:srgbClr val="008000"/>
                </a:solidFill>
                <a:latin typeface="Times New Roman" pitchFamily="18" charset="0"/>
              </a:rPr>
              <a:t>’]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1785927"/>
            <a:ext cx="5929354" cy="321471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-</a:t>
            </a: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</a:rPr>
              <a:t>согласный</a:t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</a:rPr>
              <a:t>-ротовой</a:t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</a:rPr>
              <a:t>-сонорный</a:t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</a:rPr>
              <a:t>-смычно – проходной</a:t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</a:rPr>
              <a:t>-переднеязычный</a:t>
            </a:r>
            <a:br>
              <a:rPr lang="ru-RU" sz="31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</a:rPr>
              <a:t>-твёрдый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subTitle" idx="1"/>
          </p:nvPr>
        </p:nvSpPr>
        <p:spPr>
          <a:xfrm>
            <a:off x="1428728" y="357166"/>
            <a:ext cx="5072098" cy="1571636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ЗВУК</a:t>
            </a:r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[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Л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] </a:t>
            </a:r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6600"/>
                </a:solidFill>
                <a:latin typeface="Times New Roman" pitchFamily="18" charset="0"/>
              </a:rPr>
            </a:br>
            <a:endParaRPr lang="ru-RU" sz="3600" b="1" dirty="0" smtClean="0">
              <a:solidFill>
                <a:srgbClr val="FF66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785818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ru-RU" sz="360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60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440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Правильная    артикуляция звука [Л] </a:t>
            </a:r>
            <a:r>
              <a:rPr lang="ru-RU" cap="none" dirty="0" smtClean="0">
                <a:solidFill>
                  <a:srgbClr val="0033CC"/>
                </a:solidFill>
                <a:effectLst/>
                <a:latin typeface="Arial" pitchFamily="34" charset="0"/>
              </a:rPr>
              <a:t/>
            </a:r>
            <a:br>
              <a:rPr lang="ru-RU" cap="none" dirty="0" smtClean="0">
                <a:solidFill>
                  <a:srgbClr val="0033CC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0" y="1357298"/>
            <a:ext cx="5143504" cy="5214974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губы 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раскрыты, занимают нейтральное положение или же положение, необходимое для произнесения предшествующего (последующего) звука;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зубы 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разомкнуты;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кончик языка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поднимается и упирается в верхние резцы или их десны, передняя и средняя части спинки языка опущены, боковые края языка тоже опущены (иногда с одной стороны, чаще с двух сторон), между ними и коренными зубами остаются щели, через которые выходит воздушная струя, задняя часть спинки языка поднята к мягкому нёбу и несколько оттянута назад. Форма языка напоминает седло: кончик языка и задняя часть спинки подняты, передняя и средняя части спинки вместе с краями опущены;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мягкое нёбо —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поднято, прижато к задней стенке глотки и закрывает проход в носовую полость;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голосовые связки —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напряжены, сближены, вибрируют, давая голос;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воздушная струя —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выходе попадает в ротовую полость и выходит по бокам языка, поэтому звук </a:t>
            </a:r>
            <a:r>
              <a:rPr lang="en-US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называют боковым.</a:t>
            </a:r>
          </a:p>
          <a:p>
            <a:endParaRPr lang="ru-RU" dirty="0"/>
          </a:p>
        </p:txBody>
      </p:sp>
      <p:pic>
        <p:nvPicPr>
          <p:cNvPr id="8" name="Рисунок 7" descr="Безымянный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86381" y="2071679"/>
            <a:ext cx="3857620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457200"/>
            <a:ext cx="5429288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        </a:t>
            </a:r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Звук </a:t>
            </a:r>
            <a:r>
              <a:rPr lang="en-US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’]</a:t>
            </a:r>
            <a:endParaRPr lang="ru-RU" sz="4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00166" y="1554163"/>
            <a:ext cx="5232074" cy="3446474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</a:rPr>
              <a:t>   -</a:t>
            </a: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  <a:t>СОГЛАСНЫЙ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  <a:t>-РОТОВОЙ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  <a:t>-СОНОРНЫЙ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  <a:t>-СМЫЧНО - ПРОХОДНОЙ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  <a:t>-ПЕРЕДНЕЯЗЫЧНЫЙ</a:t>
            </a:r>
            <a:b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sz="3000" b="1" dirty="0" smtClean="0">
                <a:solidFill>
                  <a:srgbClr val="002060"/>
                </a:solidFill>
                <a:latin typeface="Times New Roman" pitchFamily="18" charset="0"/>
              </a:rPr>
              <a:t>-МЯГКИЙ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en-US" b="1" dirty="0" smtClean="0">
                <a:solidFill>
                  <a:srgbClr val="002060"/>
                </a:solidFill>
                <a:latin typeface="Times New Roman" pitchFamily="18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14282" y="285728"/>
            <a:ext cx="8715436" cy="714380"/>
          </a:xfrm>
        </p:spPr>
        <p:txBody>
          <a:bodyPr>
            <a:normAutofit fontScale="90000"/>
          </a:bodyPr>
          <a:lstStyle/>
          <a:p>
            <a:r>
              <a:rPr lang="ru-RU" sz="360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360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440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Правильная  артикуляция звука [Л</a:t>
            </a:r>
            <a:r>
              <a:rPr lang="ru-RU" sz="4400" cap="none" dirty="0" smtClean="0">
                <a:solidFill>
                  <a:srgbClr val="00206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’</a:t>
            </a:r>
            <a:r>
              <a:rPr lang="ru-RU" sz="440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] </a:t>
            </a:r>
            <a:r>
              <a:rPr lang="ru-RU" sz="8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8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800" b="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                                  </a:t>
            </a:r>
            <a:r>
              <a:rPr lang="ru-RU" cap="none" dirty="0" smtClean="0">
                <a:solidFill>
                  <a:srgbClr val="0033CC"/>
                </a:solidFill>
                <a:effectLst/>
                <a:latin typeface="Arial" pitchFamily="34" charset="0"/>
              </a:rPr>
              <a:t/>
            </a:r>
            <a:br>
              <a:rPr lang="ru-RU" cap="none" dirty="0" smtClean="0">
                <a:solidFill>
                  <a:srgbClr val="0033CC"/>
                </a:solidFill>
                <a:effectLst/>
                <a:latin typeface="Arial" pitchFamily="34" charset="0"/>
              </a:rPr>
            </a:b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428736"/>
            <a:ext cx="4714908" cy="4872832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Мягкий звук </a:t>
            </a:r>
            <a:r>
              <a:rPr lang="en-US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en-US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’]</a:t>
            </a:r>
            <a:r>
              <a:rPr lang="ru-RU" sz="2000" b="1" i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отличается по артикуляции от парного твердого следующим: </a:t>
            </a:r>
          </a:p>
          <a:p>
            <a:r>
              <a:rPr lang="ru-RU" sz="1600" b="1" i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губы </a:t>
            </a:r>
            <a:r>
              <a:rPr lang="ru-RU" sz="16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растянуты в стороны, как при улыбке, </a:t>
            </a:r>
            <a:endParaRPr lang="en-US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кончик языка </a:t>
            </a:r>
            <a:r>
              <a:rPr lang="ru-RU" sz="16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поднят несколько выше и упирается в альвеолы, </a:t>
            </a:r>
          </a:p>
          <a:p>
            <a:r>
              <a:rPr lang="ru-RU" sz="1600" b="1" i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средняя и задняя части спинки</a:t>
            </a:r>
            <a:r>
              <a:rPr lang="ru-RU" sz="16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языка подняты и продвинуты вперед к концу твердого и началу мягкого нёба, что и дает смягчение.</a:t>
            </a:r>
          </a:p>
          <a:p>
            <a:r>
              <a:rPr lang="ru-RU" sz="16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мягкое нёбо —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поднято, прижато к задней стенке глотки и закрывает проход в носовую полость;</a:t>
            </a:r>
          </a:p>
          <a:p>
            <a:r>
              <a:rPr lang="ru-RU" sz="16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голосовые связки —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напряжены, сближены, вибрируют, давая голос;</a:t>
            </a:r>
          </a:p>
          <a:p>
            <a:r>
              <a:rPr lang="ru-RU" sz="16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воздушная струя —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выходе попадает в ротовую полость и выходит по бокам языка.</a:t>
            </a:r>
          </a:p>
          <a:p>
            <a:endParaRPr lang="ru-RU" dirty="0"/>
          </a:p>
        </p:txBody>
      </p:sp>
      <p:pic>
        <p:nvPicPr>
          <p:cNvPr id="6" name="Рисунок 5" descr="Безымянный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2063" y="2143125"/>
            <a:ext cx="367665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000109"/>
            <a:ext cx="457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ЗВУК</a:t>
            </a:r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[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</a:rPr>
              <a:t>Р</a:t>
            </a:r>
            <a:r>
              <a:rPr lang="en-US" sz="3600" b="1" dirty="0" smtClean="0">
                <a:solidFill>
                  <a:srgbClr val="002060"/>
                </a:solidFill>
                <a:latin typeface="Times New Roman" pitchFamily="18" charset="0"/>
              </a:rPr>
              <a:t>] </a:t>
            </a:r>
            <a:r>
              <a:rPr lang="ru-RU" sz="3600" b="1" dirty="0" smtClean="0">
                <a:solidFill>
                  <a:srgbClr val="FF6600"/>
                </a:solidFill>
                <a:latin typeface="Times New Roman" pitchFamily="18" charset="0"/>
              </a:rPr>
              <a:t/>
            </a:r>
            <a:br>
              <a:rPr lang="ru-RU" sz="3600" b="1" dirty="0" smtClean="0">
                <a:solidFill>
                  <a:srgbClr val="FF6600"/>
                </a:solidFill>
                <a:latin typeface="Times New Roman" pitchFamily="18" charset="0"/>
              </a:rPr>
            </a:br>
            <a:endParaRPr lang="ru-RU" sz="3600" b="1" dirty="0" smtClean="0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14480" y="1928803"/>
            <a:ext cx="514352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-согласный</a:t>
            </a:r>
            <a:b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-ротовой</a:t>
            </a:r>
            <a:b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-сонорный</a:t>
            </a:r>
            <a:b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-дрожащий</a:t>
            </a:r>
            <a:b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-переднеязычный</a:t>
            </a:r>
            <a:b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-твёрдый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81000" y="214290"/>
            <a:ext cx="8548718" cy="1071570"/>
          </a:xfrm>
        </p:spPr>
        <p:txBody>
          <a:bodyPr>
            <a:normAutofit/>
          </a:bodyPr>
          <a:lstStyle/>
          <a:p>
            <a:r>
              <a:rPr lang="ru-RU" sz="4000" cap="none" dirty="0" smtClean="0"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Правильная  артикуляция звука [Р]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1142984"/>
            <a:ext cx="4786346" cy="5715016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заключается в следующем: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губы 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полураскрыты или же занимают положение, необходимое для произнесения предшествующего (последующего) звука;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зубы 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разомкнуты;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широкий кончик языка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поднят вверх к альвеолам, 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язык —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напряжен, спинка языка приподнята, между нею и нёбом свободно проходит воздух, боковые края языка плотно прилегают к верхним коренным зубам;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мягкое нёбо —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поднято, прижато к задней стенке глотки и закрывает проход в носовую полость;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голосовые связки —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напряжены, сближены, вибрируют, давая голос; </a:t>
            </a:r>
          </a:p>
          <a:p>
            <a:r>
              <a:rPr lang="ru-RU" sz="18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воздушная струя — </a:t>
            </a:r>
            <a:r>
              <a:rPr lang="ru-RU" sz="1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выдохе попадает в ротовую полость на напряженный кончик языка и колеблет его.</a:t>
            </a: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Безымянный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43500" y="2143125"/>
            <a:ext cx="4000500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000241"/>
            <a:ext cx="4572000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</a:t>
            </a:r>
            <a:r>
              <a:rPr lang="ru-RU" sz="28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согласный</a:t>
            </a:r>
            <a:br>
              <a:rPr lang="ru-RU" sz="28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28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-ротовой</a:t>
            </a:r>
            <a:br>
              <a:rPr lang="ru-RU" sz="28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28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-сонорный</a:t>
            </a:r>
            <a:br>
              <a:rPr lang="ru-RU" sz="28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28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-ДРОЖАЩИЙ</a:t>
            </a:r>
            <a:br>
              <a:rPr lang="ru-RU" sz="28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28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-переднеязычный</a:t>
            </a:r>
            <a:br>
              <a:rPr lang="ru-RU" sz="28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</a:br>
            <a:r>
              <a:rPr lang="ru-RU" sz="2800" b="1" cap="all" dirty="0" smtClean="0">
                <a:solidFill>
                  <a:srgbClr val="002060"/>
                </a:solidFill>
                <a:effectLst>
                  <a:reflection blurRad="12700" stA="48000" endA="300" endPos="55000" dir="5400000" sy="-90000" algn="bl" rotWithShape="0"/>
                </a:effectLst>
                <a:latin typeface="Times New Roman" pitchFamily="18" charset="0"/>
                <a:ea typeface="+mj-ea"/>
                <a:cs typeface="+mj-cs"/>
              </a:rPr>
              <a:t>-МЯГКИЙ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71670" y="642919"/>
            <a:ext cx="335758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ЗВУК </a:t>
            </a:r>
            <a:r>
              <a:rPr lang="en-US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en-US" sz="4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’]</a:t>
            </a:r>
            <a:endParaRPr lang="ru-RU" sz="4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311</TotalTime>
  <Words>457</Words>
  <Application>Microsoft Office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Слайд 1</vt:lpstr>
      <vt:lpstr>Слайд 2</vt:lpstr>
      <vt:lpstr> -согласный -ротовой -сонорный -смычно – проходной -переднеязычный -твёрдый </vt:lpstr>
      <vt:lpstr> Правильная    артикуляция звука [Л]  </vt:lpstr>
      <vt:lpstr>        Звук [Л’]</vt:lpstr>
      <vt:lpstr> Правильная  артикуляция звука [Л’]                                                   </vt:lpstr>
      <vt:lpstr>Слайд 7</vt:lpstr>
      <vt:lpstr>Правильная  артикуляция звука [Р]</vt:lpstr>
      <vt:lpstr>Слайд 9</vt:lpstr>
      <vt:lpstr>Правильная  артикуляция звука [Р’]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Roman</cp:lastModifiedBy>
  <cp:revision>28</cp:revision>
  <dcterms:modified xsi:type="dcterms:W3CDTF">2012-07-13T14:48:19Z</dcterms:modified>
</cp:coreProperties>
</file>