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58" r:id="rId4"/>
    <p:sldId id="260" r:id="rId5"/>
    <p:sldId id="261" r:id="rId6"/>
    <p:sldId id="264" r:id="rId7"/>
    <p:sldId id="263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5" r:id="rId16"/>
    <p:sldId id="274" r:id="rId17"/>
    <p:sldId id="276" r:id="rId18"/>
    <p:sldId id="277" r:id="rId19"/>
    <p:sldId id="279" r:id="rId20"/>
    <p:sldId id="280" r:id="rId21"/>
    <p:sldId id="283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CC3399"/>
    <a:srgbClr val="009900"/>
    <a:srgbClr val="FF0066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3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Методическое объединение    </a:t>
            </a:r>
            <a:br>
              <a:rPr lang="ru-RU" sz="4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воспитателей</a:t>
            </a:r>
            <a:br>
              <a:rPr lang="ru-RU" sz="4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логопедических групп </a:t>
            </a:r>
            <a:br>
              <a:rPr lang="ru-RU" sz="4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на базе  МБ ДОУ </a:t>
            </a:r>
            <a:br>
              <a:rPr lang="ru-RU" sz="4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«Детский сад № 182»   </a:t>
            </a:r>
          </a:p>
          <a:p>
            <a:r>
              <a:rPr lang="ru-RU" sz="4800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компенсирующего вида</a:t>
            </a:r>
            <a:endParaRPr lang="ru-RU" sz="4800" dirty="0">
              <a:solidFill>
                <a:srgbClr val="FF339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5589240"/>
            <a:ext cx="1944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г.Новокузнецк</a:t>
            </a:r>
            <a:endParaRPr lang="ru-RU" sz="2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2160" y="50851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868144" y="5097492"/>
            <a:ext cx="28083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97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учителя – логопеды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97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Иванова Н.Н.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97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	Товстик И.Н.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7632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600" i="1" dirty="0" smtClean="0">
                <a:solidFill>
                  <a:srgbClr val="000099"/>
                </a:solidFill>
                <a:latin typeface="Arial" charset="0"/>
              </a:rPr>
              <a:t>Источник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600" i="1" dirty="0" smtClean="0">
                <a:solidFill>
                  <a:srgbClr val="000099"/>
                </a:solidFill>
                <a:latin typeface="Arial" charset="0"/>
              </a:rPr>
              <a:t>   образования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600" i="1" dirty="0" smtClean="0">
                <a:solidFill>
                  <a:srgbClr val="000099"/>
                </a:solidFill>
                <a:latin typeface="Arial" charset="0"/>
              </a:rPr>
              <a:t>        звуков речи - </a:t>
            </a:r>
            <a:r>
              <a:rPr lang="ru-RU" sz="6600" i="1" dirty="0" smtClean="0">
                <a:solidFill>
                  <a:srgbClr val="FF0066"/>
                </a:solidFill>
                <a:latin typeface="Arial" charset="0"/>
              </a:rPr>
              <a:t>воздушная струя</a:t>
            </a:r>
            <a:endParaRPr lang="ru-RU" sz="6600" i="1" dirty="0">
              <a:solidFill>
                <a:srgbClr val="FF0066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7884368" cy="2736304"/>
          </a:xfrm>
        </p:spPr>
        <p:txBody>
          <a:bodyPr>
            <a:normAutofit fontScale="90000"/>
          </a:bodyPr>
          <a:lstStyle/>
          <a:p>
            <a:r>
              <a:rPr lang="ru-RU" sz="6000" kern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Особенности  </a:t>
            </a:r>
            <a:br>
              <a:rPr lang="ru-RU" sz="6000" kern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6000" kern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речевого дыхания </a:t>
            </a:r>
            <a:br>
              <a:rPr lang="ru-RU" sz="6000" kern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6000" kern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дошкольников.</a:t>
            </a:r>
            <a:endParaRPr lang="ru-RU" dirty="0">
              <a:solidFill>
                <a:srgbClr val="FF0066"/>
              </a:solidFill>
            </a:endParaRPr>
          </a:p>
        </p:txBody>
      </p:sp>
      <p:pic>
        <p:nvPicPr>
          <p:cNvPr id="4" name="Содержимое 3" descr="D:\ирина\Учебные пособия\картинки\2007-01 (янв)\3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3968" y="3068960"/>
            <a:ext cx="460851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ирина\Портфолио\М.О. дыхание\фото\PA2917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67175" y="188913"/>
            <a:ext cx="4876800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1520" y="620688"/>
            <a:ext cx="3744416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Показатель</a:t>
            </a:r>
            <a:r>
              <a:rPr lang="ru-RU" sz="44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4400" i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верхне</a:t>
            </a:r>
            <a:r>
              <a:rPr lang="ru-RU" sz="44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4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–</a:t>
            </a:r>
            <a:r>
              <a:rPr lang="ru-RU" sz="44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грудного </a:t>
            </a:r>
            <a:r>
              <a:rPr lang="ru-RU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дыхания -</a:t>
            </a:r>
            <a:r>
              <a:rPr lang="ru-RU" sz="44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44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вдох с</a:t>
            </a:r>
            <a:r>
              <a:rPr lang="ru-RU" sz="44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4400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поднятием</a:t>
            </a:r>
            <a:r>
              <a:rPr lang="ru-RU" sz="44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4400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плеч.</a:t>
            </a:r>
            <a:r>
              <a:rPr lang="ru-RU" sz="44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36712"/>
            <a:ext cx="67687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Особенности  </a:t>
            </a:r>
            <a:br>
              <a:rPr lang="ru-RU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речевого дыхания </a:t>
            </a:r>
            <a:br>
              <a:rPr lang="ru-RU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дошкольников</a:t>
            </a:r>
            <a:endParaRPr lang="ru-RU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 dirty="0" smtClean="0">
                <a:solidFill>
                  <a:srgbClr val="FF0066"/>
                </a:solidFill>
                <a:latin typeface="Arial" charset="0"/>
              </a:rPr>
              <a:t>У </a:t>
            </a:r>
            <a:r>
              <a:rPr lang="ru-RU" sz="5400" b="1" i="1" dirty="0" err="1" smtClean="0">
                <a:solidFill>
                  <a:srgbClr val="FF0066"/>
                </a:solidFill>
                <a:latin typeface="Arial" charset="0"/>
              </a:rPr>
              <a:t>дизартриков</a:t>
            </a:r>
            <a:r>
              <a:rPr lang="ru-RU" sz="5400" b="1" i="1" dirty="0" smtClean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ru-RU" sz="5400" b="1" i="1" dirty="0" smtClean="0">
                <a:solidFill>
                  <a:srgbClr val="7030A0"/>
                </a:solidFill>
                <a:latin typeface="Arial" charset="0"/>
              </a:rPr>
              <a:t>вдох</a:t>
            </a:r>
            <a:r>
              <a:rPr lang="ru-RU" sz="5400" b="1" i="1" dirty="0" smtClean="0">
                <a:solidFill>
                  <a:srgbClr val="008000"/>
                </a:solidFill>
                <a:latin typeface="Arial" charset="0"/>
              </a:rPr>
              <a:t> укорочен и происходит обычно </a:t>
            </a:r>
            <a:r>
              <a:rPr lang="ru-RU" sz="5400" b="1" i="1" dirty="0" smtClean="0">
                <a:solidFill>
                  <a:srgbClr val="7030A0"/>
                </a:solidFill>
                <a:latin typeface="Arial" charset="0"/>
              </a:rPr>
              <a:t>через нос</a:t>
            </a:r>
            <a:r>
              <a:rPr lang="ru-RU" sz="5400" b="1" i="1" dirty="0" smtClean="0">
                <a:solidFill>
                  <a:srgbClr val="008000"/>
                </a:solidFill>
                <a:latin typeface="Arial" charset="0"/>
              </a:rPr>
              <a:t>, несмотря на постоянно </a:t>
            </a:r>
            <a:r>
              <a:rPr lang="ru-RU" sz="5400" b="1" i="1" dirty="0" smtClean="0">
                <a:solidFill>
                  <a:srgbClr val="7030A0"/>
                </a:solidFill>
                <a:latin typeface="Arial" charset="0"/>
              </a:rPr>
              <a:t>полуоткрытый рот</a:t>
            </a:r>
            <a:r>
              <a:rPr lang="ru-RU" sz="5400" b="1" i="1" dirty="0" smtClean="0">
                <a:solidFill>
                  <a:srgbClr val="008000"/>
                </a:solidFill>
                <a:latin typeface="Arial" charset="0"/>
              </a:rPr>
              <a:t>. </a:t>
            </a:r>
            <a:endParaRPr lang="ru-RU" sz="5400" b="1" i="1" dirty="0">
              <a:solidFill>
                <a:srgbClr val="008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96752"/>
            <a:ext cx="69127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При дизартрии наряду с речевым, расстроено и физиологическое дыхание. </a:t>
            </a:r>
            <a:endParaRPr lang="ru-RU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r>
              <a:rPr lang="ru-RU" sz="4800" kern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/>
              </a:rPr>
              <a:t>Работа по формированию правильного физиологического и речевого дыхания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3096344" cy="1008112"/>
          </a:xfrm>
        </p:spPr>
        <p:txBody>
          <a:bodyPr/>
          <a:lstStyle/>
          <a:p>
            <a:r>
              <a:rPr lang="ru-RU" sz="4000" i="1" u="sng" kern="0" cap="all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/>
              </a:rPr>
              <a:t>задачи: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8507288" cy="4392488"/>
          </a:xfrm>
        </p:spPr>
        <p:txBody>
          <a:bodyPr>
            <a:normAutofit fontScale="85000" lnSpcReduction="20000"/>
          </a:bodyPr>
          <a:lstStyle/>
          <a:p>
            <a:pPr marL="0" lvl="0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0066FF"/>
              </a:buClr>
              <a:buSzTx/>
              <a:buFont typeface="Arial" pitchFamily="34" charset="0"/>
              <a:buChar char="•"/>
              <a:defRPr/>
            </a:pPr>
            <a:r>
              <a:rPr lang="ru-RU" sz="3600" b="1" i="1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Улучшить функцию внешнего  (носового) </a:t>
            </a:r>
          </a:p>
          <a:p>
            <a:pPr marL="0" lvl="0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0066FF"/>
              </a:buClr>
              <a:buSzTx/>
              <a:defRPr/>
            </a:pPr>
            <a:r>
              <a:rPr lang="ru-RU" sz="3600" b="1" i="1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дыхания. </a:t>
            </a:r>
          </a:p>
          <a:p>
            <a:pPr marL="609600" lvl="0" indent="-609600" fontAlgn="base">
              <a:lnSpc>
                <a:spcPct val="110000"/>
              </a:lnSpc>
              <a:spcAft>
                <a:spcPct val="0"/>
              </a:spcAft>
              <a:buClr>
                <a:srgbClr val="0066FF"/>
              </a:buClr>
              <a:buSzTx/>
              <a:buFont typeface="Arial" pitchFamily="34" charset="0"/>
              <a:buChar char="•"/>
              <a:defRPr/>
            </a:pPr>
            <a:r>
              <a:rPr lang="ru-RU" sz="3600" b="1" i="1" kern="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Вырабатывать более глубокий вдох и более длительный выдох.</a:t>
            </a:r>
          </a:p>
          <a:p>
            <a:pPr marL="609600" lvl="0" indent="-609600" fontAlgn="base">
              <a:lnSpc>
                <a:spcPct val="110000"/>
              </a:lnSpc>
              <a:spcAft>
                <a:spcPct val="0"/>
              </a:spcAft>
              <a:buClr>
                <a:srgbClr val="0066FF"/>
              </a:buClr>
              <a:buSzTx/>
              <a:buFont typeface="Arial" pitchFamily="34" charset="0"/>
              <a:buChar char="•"/>
              <a:defRPr/>
            </a:pPr>
            <a:r>
              <a:rPr lang="ru-RU" sz="3600" b="1" i="1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Развивать фонационный (озвученный) выдох. </a:t>
            </a:r>
          </a:p>
          <a:p>
            <a:pPr marL="609600" lvl="0" indent="-609600" fontAlgn="base">
              <a:lnSpc>
                <a:spcPct val="110000"/>
              </a:lnSpc>
              <a:spcAft>
                <a:spcPct val="0"/>
              </a:spcAft>
              <a:buClr>
                <a:srgbClr val="0066FF"/>
              </a:buClr>
              <a:buSzTx/>
              <a:buFont typeface="Arial" pitchFamily="34" charset="0"/>
              <a:buChar char="•"/>
              <a:defRPr/>
            </a:pPr>
            <a:r>
              <a:rPr lang="ru-RU" sz="3600" b="1" i="1" kern="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Развивать речевое дыхание. </a:t>
            </a:r>
          </a:p>
          <a:p>
            <a:pPr marL="609600" lvl="0" indent="-609600" fontAlgn="base">
              <a:lnSpc>
                <a:spcPct val="110000"/>
              </a:lnSpc>
              <a:spcAft>
                <a:spcPct val="0"/>
              </a:spcAft>
              <a:buClr>
                <a:srgbClr val="0066FF"/>
              </a:buClr>
              <a:buSzTx/>
              <a:buFont typeface="Arial" pitchFamily="34" charset="0"/>
              <a:buChar char="•"/>
              <a:defRPr/>
            </a:pPr>
            <a:r>
              <a:rPr lang="ru-RU" sz="3600" b="1" i="1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Тренировать речевое дыхание в процессе произнесения текста.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24936" cy="595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defRPr/>
            </a:pPr>
            <a:r>
              <a:rPr lang="ru-RU" sz="3200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i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Виды работ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r>
              <a:rPr lang="ru-RU" sz="3200" b="1" i="1" kern="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Дыхательные пятиминутки перед завтраком, после дневного сна.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r>
              <a:rPr lang="ru-RU" sz="3200" b="1" i="1" kern="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Звукодвигательные</a:t>
            </a:r>
            <a:r>
              <a:rPr lang="ru-RU" sz="32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игры, дыхательные игры как фрагмент занятия по физкультуре и на прогулке - 5 минут.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r>
              <a:rPr lang="ru-RU" sz="3200" b="1" i="1" kern="0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Звукоречевые</a:t>
            </a:r>
            <a:r>
              <a:rPr lang="ru-RU" sz="3200" b="1" i="1" kern="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игры как фрагмент занятия - 5 минут.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r>
              <a:rPr lang="ru-RU" sz="3200" b="1" i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Голосовые упражнения и исполнение песен на музыкальных занятиях. 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FF"/>
              </a:buClr>
              <a:buFont typeface="Wingdings" pitchFamily="2" charset="2"/>
              <a:buChar char="§"/>
              <a:defRPr/>
            </a:pPr>
            <a:r>
              <a:rPr lang="ru-RU" sz="3200" b="1" i="1" kern="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Психологические тренинги.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75240" cy="1296144"/>
          </a:xfrm>
        </p:spPr>
        <p:txBody>
          <a:bodyPr/>
          <a:lstStyle/>
          <a:p>
            <a:r>
              <a:rPr lang="ru-RU" sz="3600" kern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/>
              </a:rPr>
              <a:t>Требования к проведению дыхательных упражнений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772816"/>
            <a:ext cx="8820472" cy="4824536"/>
          </a:xfrm>
        </p:spPr>
        <p:txBody>
          <a:bodyPr>
            <a:normAutofit fontScale="92500" lnSpcReduction="20000"/>
          </a:bodyPr>
          <a:lstStyle/>
          <a:p>
            <a:pPr marL="742950" lvl="1" indent="-285750" eaLnBrk="0" fontAlgn="base" hangingPunct="0">
              <a:spcAft>
                <a:spcPct val="0"/>
              </a:spcAft>
              <a:buClr>
                <a:srgbClr val="8EAAFA"/>
              </a:buClr>
              <a:buSzTx/>
              <a:buFont typeface="Wingdings" pitchFamily="2" charset="2"/>
              <a:buChar char="§"/>
              <a:defRPr/>
            </a:pPr>
            <a:r>
              <a:rPr lang="ru-RU" sz="3200" b="1" kern="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не заниматься в пыльном, непроветренном, или сыром помещении; 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8EAAFA"/>
              </a:buClr>
              <a:buSzTx/>
              <a:buFont typeface="Wingdings" pitchFamily="2" charset="2"/>
              <a:buChar char="§"/>
              <a:defRPr/>
            </a:pPr>
            <a:r>
              <a:rPr lang="ru-RU" sz="3200" b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температура воздуха должна быть на уровне 18-20 С; 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8EAAFA"/>
              </a:buClr>
              <a:buSzTx/>
              <a:buFont typeface="Wingdings" pitchFamily="2" charset="2"/>
              <a:buChar char="§"/>
              <a:defRPr/>
            </a:pPr>
            <a:r>
              <a:rPr lang="ru-RU" sz="3200" b="1" kern="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одежда не должна стеснять движений; 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8EAAFA"/>
              </a:buClr>
              <a:buSzTx/>
              <a:buFont typeface="Wingdings" pitchFamily="2" charset="2"/>
              <a:buChar char="§"/>
              <a:defRPr/>
            </a:pPr>
            <a:r>
              <a:rPr lang="ru-RU" sz="3200" b="1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не заниматься сразу после приема пищи; 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8EAAFA"/>
              </a:buClr>
              <a:buSzTx/>
              <a:buFont typeface="Wingdings" pitchFamily="2" charset="2"/>
              <a:buChar char="§"/>
              <a:defRPr/>
            </a:pPr>
            <a:r>
              <a:rPr lang="ru-RU" sz="3200" b="1" kern="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не заниматься с ребенком, если у него заболевание органов дыхания в острой стадии.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880320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FF0000"/>
                </a:solidFill>
              </a:rPr>
              <a:t>Развитие   физиологического и речевого дыхания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4" name="Рисунок 5" descr="развитие речи у детей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1920" y="3212976"/>
            <a:ext cx="468052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5616624" cy="3096344"/>
          </a:xfrm>
        </p:spPr>
        <p:txBody>
          <a:bodyPr/>
          <a:lstStyle/>
          <a:p>
            <a:pPr lvl="0" fontAlgn="base">
              <a:spcAft>
                <a:spcPct val="0"/>
              </a:spcAft>
              <a:defRPr/>
            </a:pPr>
            <a:r>
              <a:rPr lang="ru-RU" i="1" kern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/>
                <a:ea typeface="+mn-ea"/>
                <a:cs typeface="+mn-cs"/>
              </a:rPr>
              <a:t>       ИГРЫ </a:t>
            </a:r>
            <a:br>
              <a:rPr lang="ru-RU" i="1" kern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/>
                <a:ea typeface="+mn-ea"/>
                <a:cs typeface="+mn-cs"/>
              </a:rPr>
            </a:br>
            <a:r>
              <a:rPr lang="ru-RU" i="1" kern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/>
                <a:ea typeface="+mn-ea"/>
                <a:cs typeface="+mn-cs"/>
              </a:rPr>
              <a:t> и упражнения </a:t>
            </a:r>
            <a:br>
              <a:rPr lang="ru-RU" i="1" kern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/>
                <a:ea typeface="+mn-ea"/>
                <a:cs typeface="+mn-cs"/>
              </a:rPr>
            </a:br>
            <a:r>
              <a:rPr lang="ru-RU" i="1" kern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/>
                <a:ea typeface="+mn-ea"/>
                <a:cs typeface="+mn-cs"/>
              </a:rPr>
              <a:t> на развитие </a:t>
            </a:r>
            <a:br>
              <a:rPr lang="ru-RU" i="1" kern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/>
                <a:ea typeface="+mn-ea"/>
                <a:cs typeface="+mn-cs"/>
              </a:rPr>
            </a:br>
            <a:r>
              <a:rPr lang="ru-RU" i="1" kern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/>
                <a:ea typeface="+mn-ea"/>
                <a:cs typeface="+mn-cs"/>
              </a:rPr>
              <a:t>   дыхания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27984" y="2852936"/>
            <a:ext cx="4258816" cy="3600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сканирование0021"/>
          <p:cNvPicPr>
            <a:picLocks noChangeAspect="1" noChangeArrowheads="1"/>
          </p:cNvPicPr>
          <p:nvPr/>
        </p:nvPicPr>
        <p:blipFill>
          <a:blip r:embed="rId2" cstate="email">
            <a:lum contrast="6000"/>
          </a:blip>
          <a:srcRect/>
          <a:stretch>
            <a:fillRect/>
          </a:stretch>
        </p:blipFill>
        <p:spPr bwMode="auto">
          <a:xfrm>
            <a:off x="4500563" y="2924945"/>
            <a:ext cx="4248150" cy="374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звитие речевого дыхания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404813"/>
            <a:ext cx="2433638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6" descr="развитие дыхания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79838" y="981075"/>
            <a:ext cx="1425575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развитие дыхания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24" y="3214686"/>
            <a:ext cx="16446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descr="развитие дыхания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11863" y="260350"/>
            <a:ext cx="2852737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развитие дыхания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235825" y="2924175"/>
            <a:ext cx="1147763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азвитие дыхания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08400" y="3644900"/>
            <a:ext cx="190500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075240" cy="1097632"/>
          </a:xfrm>
        </p:spPr>
        <p:txBody>
          <a:bodyPr/>
          <a:lstStyle/>
          <a:p>
            <a:r>
              <a:rPr lang="ru-RU" sz="5400" i="1" dirty="0" smtClean="0">
                <a:solidFill>
                  <a:srgbClr val="CC0000"/>
                </a:solidFill>
              </a:rPr>
              <a:t>Спасибо за внимание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88024" y="3645024"/>
            <a:ext cx="3898776" cy="30963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сканирование0005"/>
          <p:cNvPicPr/>
          <p:nvPr/>
        </p:nvPicPr>
        <p:blipFill>
          <a:blip r:embed="rId2" cstate="email">
            <a:lum contrast="30000"/>
          </a:blip>
          <a:srcRect/>
          <a:stretch>
            <a:fillRect/>
          </a:stretch>
        </p:blipFill>
        <p:spPr bwMode="auto">
          <a:xfrm>
            <a:off x="4499992" y="3140968"/>
            <a:ext cx="4251573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344816" cy="4597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i="1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Для детей с </a:t>
            </a:r>
            <a:r>
              <a:rPr lang="ru-RU" sz="4000" b="1" i="1" kern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тяжёлыми нарушениями речи </a:t>
            </a:r>
            <a:r>
              <a:rPr lang="ru-RU" sz="4000" b="1" i="1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характерны </a:t>
            </a:r>
            <a:r>
              <a:rPr lang="ru-RU" sz="4000" b="1" i="1" kern="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нарушение</a:t>
            </a:r>
            <a:r>
              <a:rPr lang="ru-RU" sz="4000" b="1" i="1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физиологического и речевого </a:t>
            </a:r>
            <a:r>
              <a:rPr lang="ru-RU" sz="4000" b="1" i="1" kern="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дыхания</a:t>
            </a:r>
            <a:r>
              <a:rPr lang="ru-RU" sz="4000" b="1" i="1" kern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.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96752"/>
            <a:ext cx="8208912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600" b="1" i="1" dirty="0" smtClean="0">
                <a:solidFill>
                  <a:srgbClr val="FF0000"/>
                </a:solidFill>
                <a:latin typeface="Arial" charset="0"/>
              </a:rPr>
              <a:t>        </a:t>
            </a:r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Речевое  и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физиологическое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дыхание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7992888" cy="4968552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sz="6000" i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Речевое дыхание </a:t>
            </a:r>
            <a:r>
              <a:rPr lang="ru-RU" sz="6000" i="1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осуществляется     </a:t>
            </a:r>
            <a:br>
              <a:rPr lang="ru-RU" sz="6000" i="1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6000" i="1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произвольно.</a:t>
            </a:r>
            <a:br>
              <a:rPr lang="ru-RU" sz="6000" i="1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6000" i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Физиологическое  </a:t>
            </a:r>
            <a:br>
              <a:rPr lang="ru-RU" sz="6000" i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6000" i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6000" i="1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—</a:t>
            </a:r>
            <a:r>
              <a:rPr lang="ru-RU" sz="6000" i="1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автоматически.</a:t>
            </a:r>
            <a:r>
              <a:rPr lang="ru-RU" sz="5400" i="1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5400" i="1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40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lang="ru-RU" sz="40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физиологическом дыхании </a:t>
            </a:r>
            <a:r>
              <a:rPr lang="ru-RU" sz="40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вдох и выдох совершаются только через нос. </a:t>
            </a:r>
          </a:p>
          <a:p>
            <a:pPr>
              <a:buFont typeface="Wingdings" pitchFamily="2" charset="2"/>
              <a:buChar char="§"/>
            </a:pPr>
            <a:r>
              <a:rPr lang="ru-RU" sz="40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Вдох  по  продолжительности  почти  равен выдоху.</a:t>
            </a:r>
          </a:p>
          <a:p>
            <a:pPr>
              <a:buFont typeface="Wingdings" pitchFamily="2" charset="2"/>
              <a:buChar char="§"/>
            </a:pPr>
            <a:r>
              <a:rPr lang="ru-RU" sz="40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Отношение продолжительности вдоха и выдоха колеблется в </a:t>
            </a:r>
            <a:br>
              <a:rPr lang="ru-RU" sz="40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пределах  от 1:1   до 1:2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Речевое   дыхание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осуществляется   через   рот,   вдох совершается быстро, выдох замедлен.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4000" b="1" i="1" dirty="0" smtClean="0">
                <a:solidFill>
                  <a:srgbClr val="008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Дыхание во время пения и разговора осуществляется одновременно через нос и через рот.</a:t>
            </a:r>
            <a:endParaRPr lang="ru-RU" sz="4000" b="1" i="1" dirty="0">
              <a:solidFill>
                <a:srgbClr val="00800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400" b="1" i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lang="ru-RU" sz="4400" b="1" i="1" dirty="0" smtClean="0">
                <a:solidFill>
                  <a:srgbClr val="CC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физиологическом дыхании </a:t>
            </a:r>
            <a:r>
              <a:rPr lang="ru-RU" sz="4400" b="1" i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вдохом сразу следует выдох, затем пауза.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4400" b="1" i="1" dirty="0" smtClean="0">
              <a:solidFill>
                <a:srgbClr val="000099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4400" b="1" i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lang="ru-RU" sz="4400" b="1" i="1" dirty="0" smtClean="0">
                <a:solidFill>
                  <a:srgbClr val="CC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речевом дыхании,  </a:t>
            </a:r>
            <a:r>
              <a:rPr lang="ru-RU" sz="4400" b="1" i="1" dirty="0" smtClean="0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наоборот,  за вдохом следует пауза, а затем плавный выдох.</a:t>
            </a:r>
            <a:endParaRPr lang="ru-RU" sz="4400" b="1" i="1" dirty="0">
              <a:solidFill>
                <a:srgbClr val="000099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9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Речевое дыхание </a:t>
            </a:r>
            <a:r>
              <a:rPr lang="ru-RU" sz="6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— основа звучащей речи, источник образования звуков, голоса. </a:t>
            </a:r>
            <a:endParaRPr lang="ru-RU" sz="6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6">
      <a:dk1>
        <a:sysClr val="windowText" lastClr="000000"/>
      </a:dk1>
      <a:lt1>
        <a:srgbClr val="C9D3ED"/>
      </a:lt1>
      <a:dk2>
        <a:srgbClr val="C7D2E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A2B5E2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95</TotalTime>
  <Words>332</Words>
  <Application>Microsoft Office PowerPoint</Application>
  <PresentationFormat>Экран (4:3)</PresentationFormat>
  <Paragraphs>52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Слайд 1</vt:lpstr>
      <vt:lpstr>Развитие   физиологического и речевого дыхания</vt:lpstr>
      <vt:lpstr>Слайд 3</vt:lpstr>
      <vt:lpstr>Слайд 4</vt:lpstr>
      <vt:lpstr>Речевое дыхание осуществляется                           произвольно. Физиологическое    — автоматически. </vt:lpstr>
      <vt:lpstr>Слайд 6</vt:lpstr>
      <vt:lpstr>Слайд 7</vt:lpstr>
      <vt:lpstr>Слайд 8</vt:lpstr>
      <vt:lpstr>Слайд 9</vt:lpstr>
      <vt:lpstr>Слайд 10</vt:lpstr>
      <vt:lpstr>Особенности    речевого дыхания  у дошкольников.</vt:lpstr>
      <vt:lpstr>Слайд 12</vt:lpstr>
      <vt:lpstr>Слайд 13</vt:lpstr>
      <vt:lpstr>Слайд 14</vt:lpstr>
      <vt:lpstr>Слайд 15</vt:lpstr>
      <vt:lpstr>Работа по формированию правильного физиологического и речевого дыхания </vt:lpstr>
      <vt:lpstr>задачи:</vt:lpstr>
      <vt:lpstr>Слайд 18</vt:lpstr>
      <vt:lpstr>Требования к проведению дыхательных упражнений</vt:lpstr>
      <vt:lpstr>       ИГРЫ   и упражнения   на развитие     дыхания</vt:lpstr>
      <vt:lpstr>Слайд 21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Roman</cp:lastModifiedBy>
  <cp:revision>34</cp:revision>
  <dcterms:modified xsi:type="dcterms:W3CDTF">2012-07-13T14:48:29Z</dcterms:modified>
</cp:coreProperties>
</file>