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92" y="-12"/>
      </p:cViewPr>
      <p:guideLst>
        <p:guide orient="horz" pos="3861"/>
        <p:guide pos="10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B874-23EA-43CE-A2FB-B9A5B595E96D}" type="datetimeFigureOut">
              <a:rPr lang="ru-RU" smtClean="0"/>
              <a:pPr/>
              <a:t>14.02.2010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07E9-6FC6-4F74-8531-6071FD404B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3643314"/>
            <a:ext cx="371477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519" y="214290"/>
            <a:ext cx="8165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Площадь прямоугольника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00313" y="1357313"/>
          <a:ext cx="3919537" cy="1571625"/>
        </p:xfrm>
        <a:graphic>
          <a:graphicData uri="http://schemas.openxmlformats.org/presentationml/2006/ole">
            <p:oleObj spid="_x0000_s1027" name="Формула" r:id="rId3" imgW="52056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00826" y="4143380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2786058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2428860" y="895350"/>
            <a:ext cx="4000528" cy="5391170"/>
          </a:xfrm>
          <a:prstGeom prst="cube">
            <a:avLst>
              <a:gd name="adj" fmla="val 2806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4337439" y="3073400"/>
            <a:ext cx="2091949" cy="2679720"/>
          </a:xfrm>
          <a:prstGeom prst="cube">
            <a:avLst>
              <a:gd name="adj" fmla="val 28643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14414" y="68025"/>
            <a:ext cx="640438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Найдите объём прямоугольного параллелепипеда, заданного  </a:t>
            </a:r>
          </a:p>
          <a:p>
            <a:r>
              <a:rPr lang="ru-RU" dirty="0" smtClean="0"/>
              <a:t>своими измерениями.</a:t>
            </a:r>
            <a:endParaRPr lang="ru-RU" dirty="0"/>
          </a:p>
        </p:txBody>
      </p:sp>
      <p:sp>
        <p:nvSpPr>
          <p:cNvPr id="14" name="Куб 13"/>
          <p:cNvSpPr/>
          <p:nvPr/>
        </p:nvSpPr>
        <p:spPr>
          <a:xfrm>
            <a:off x="2428860" y="3606800"/>
            <a:ext cx="1920890" cy="267972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2428860" y="1562100"/>
            <a:ext cx="1920890" cy="2679720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905250" y="3606800"/>
            <a:ext cx="1920890" cy="2679720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3905250" y="1562100"/>
            <a:ext cx="1920890" cy="2679720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14414" y="401098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2,4 см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6275" y="6214785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1,9</a:t>
            </a:r>
            <a:r>
              <a:rPr lang="ru-RU" dirty="0" smtClean="0"/>
              <a:t> </a:t>
            </a:r>
            <a:r>
              <a:rPr lang="ru-RU" sz="2400" dirty="0" smtClean="0"/>
              <a:t>см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26140" y="5753120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1,3 см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04090" y="2051050"/>
            <a:ext cx="17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V=5,928 c</a:t>
            </a:r>
            <a:r>
              <a:rPr lang="ru-RU" sz="2400" dirty="0" smtClean="0"/>
              <a:t>м³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016750" y="3073400"/>
            <a:ext cx="192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V₁=0,741 </a:t>
            </a:r>
            <a:r>
              <a:rPr lang="ru-RU" sz="2400" dirty="0" smtClean="0"/>
              <a:t>см³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1" grpId="0" animBg="1"/>
      <p:bldP spid="9" grpId="0" animBg="1"/>
      <p:bldP spid="12" grpId="0" animBg="1"/>
      <p:bldP spid="10" grpId="0"/>
      <p:bldP spid="15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1327356" y="498239"/>
            <a:ext cx="4778476" cy="6082748"/>
          </a:xfrm>
          <a:prstGeom prst="cube">
            <a:avLst>
              <a:gd name="adj" fmla="val 336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18855" y="2138516"/>
            <a:ext cx="791499" cy="1106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01853" y="2138516"/>
            <a:ext cx="791499" cy="1106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10354" y="2138516"/>
            <a:ext cx="791499" cy="11061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27356" y="2138516"/>
            <a:ext cx="791499" cy="11061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27356" y="3244645"/>
            <a:ext cx="791499" cy="1106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27356" y="4350774"/>
            <a:ext cx="791499" cy="11061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327356" y="5474858"/>
            <a:ext cx="791499" cy="1106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1327356" y="1696064"/>
            <a:ext cx="1150382" cy="400050"/>
          </a:xfrm>
          <a:prstGeom prst="parallelogram">
            <a:avLst>
              <a:gd name="adj" fmla="val 10242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араллелограмм 30"/>
          <p:cNvSpPr/>
          <p:nvPr/>
        </p:nvSpPr>
        <p:spPr>
          <a:xfrm>
            <a:off x="1759972" y="1296014"/>
            <a:ext cx="1150382" cy="400050"/>
          </a:xfrm>
          <a:prstGeom prst="parallelogram">
            <a:avLst>
              <a:gd name="adj" fmla="val 10242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араллелограмм 33"/>
          <p:cNvSpPr/>
          <p:nvPr/>
        </p:nvSpPr>
        <p:spPr>
          <a:xfrm>
            <a:off x="2551471" y="498239"/>
            <a:ext cx="1150382" cy="400050"/>
          </a:xfrm>
          <a:prstGeom prst="parallelogram">
            <a:avLst>
              <a:gd name="adj" fmla="val 10242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араллелограмм 34"/>
          <p:cNvSpPr/>
          <p:nvPr/>
        </p:nvSpPr>
        <p:spPr>
          <a:xfrm>
            <a:off x="2910354" y="898289"/>
            <a:ext cx="1150382" cy="400050"/>
          </a:xfrm>
          <a:prstGeom prst="parallelogram">
            <a:avLst>
              <a:gd name="adj" fmla="val 10242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661150" y="2138516"/>
            <a:ext cx="248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V₂=0,092525 </a:t>
            </a:r>
            <a:r>
              <a:rPr lang="ru-RU" sz="2400" dirty="0" smtClean="0"/>
              <a:t>см³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2" grpId="1" animBg="1"/>
      <p:bldP spid="15" grpId="0" animBg="1"/>
      <p:bldP spid="17" grpId="0" animBg="1"/>
      <p:bldP spid="18" grpId="0" animBg="1"/>
      <p:bldP spid="19" grpId="0" animBg="1"/>
      <p:bldP spid="30" grpId="0" animBg="1"/>
      <p:bldP spid="31" grpId="0" animBg="1"/>
      <p:bldP spid="34" grpId="0" animBg="1"/>
      <p:bldP spid="3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643314"/>
            <a:ext cx="371477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173" y="199479"/>
            <a:ext cx="76898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Периметр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прямоугольника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258888" y="1244600"/>
          <a:ext cx="6403975" cy="1797050"/>
        </p:xfrm>
        <a:graphic>
          <a:graphicData uri="http://schemas.openxmlformats.org/presentationml/2006/ole">
            <p:oleObj spid="_x0000_s17410" name="Формула" r:id="rId3" imgW="85068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6350" y="2806700"/>
            <a:ext cx="639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a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4406900"/>
            <a:ext cx="598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b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3429000"/>
            <a:ext cx="300039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14810" y="2571744"/>
            <a:ext cx="5533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a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143636" y="4143380"/>
            <a:ext cx="500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61376" y="285728"/>
            <a:ext cx="5898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Площадь квадрата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/>
          </p:cNvGraphicFramePr>
          <p:nvPr/>
        </p:nvGraphicFramePr>
        <p:xfrm>
          <a:off x="1524000" y="1397000"/>
          <a:ext cx="4191008" cy="1317620"/>
        </p:xfrm>
        <a:graphic>
          <a:graphicData uri="http://schemas.openxmlformats.org/presentationml/2006/ole">
            <p:oleObj spid="_x0000_s2052" name="Формула" r:id="rId3" imgW="0" imgH="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984375" y="1357313"/>
          <a:ext cx="5581650" cy="1285875"/>
        </p:xfrm>
        <a:graphic>
          <a:graphicData uri="http://schemas.openxmlformats.org/presentationml/2006/ole">
            <p:oleObj spid="_x0000_s2053" name="Формула" r:id="rId4" imgW="825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2071670" y="4143380"/>
            <a:ext cx="4071966" cy="21431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0800000">
            <a:off x="2071670" y="4143380"/>
            <a:ext cx="4071966" cy="2143140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80883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Площадь прямоугольного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треугольника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85984" y="2357430"/>
          <a:ext cx="3929090" cy="1357322"/>
        </p:xfrm>
        <a:graphic>
          <a:graphicData uri="http://schemas.openxmlformats.org/presentationml/2006/ole">
            <p:oleObj spid="_x0000_s3074" name="Формула" r:id="rId3" imgW="787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1428728" y="1571612"/>
            <a:ext cx="2214578" cy="3929090"/>
          </a:xfrm>
          <a:prstGeom prst="cube">
            <a:avLst/>
          </a:prstGeom>
          <a:noFill/>
          <a:ln>
            <a:solidFill>
              <a:schemeClr val="tx1">
                <a:lumMod val="75000"/>
                <a:lumOff val="25000"/>
                <a:alpha val="3137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1214414" y="1962150"/>
            <a:ext cx="2714644" cy="4357718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0"/>
            <a:ext cx="7082619" cy="175432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Объём прямоугольного </a:t>
            </a:r>
          </a:p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параллелепипеда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35450" y="2857496"/>
          <a:ext cx="4122764" cy="1571636"/>
        </p:xfrm>
        <a:graphic>
          <a:graphicData uri="http://schemas.openxmlformats.org/presentationml/2006/ole">
            <p:oleObj spid="_x0000_s4098" name="Формула" r:id="rId3" imgW="672840" imgH="177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0034" y="3714752"/>
          <a:ext cx="571504" cy="1008231"/>
        </p:xfrm>
        <a:graphic>
          <a:graphicData uri="http://schemas.openxmlformats.org/presentationml/2006/ole">
            <p:oleObj spid="_x0000_s4099" name="Формула" r:id="rId4" imgW="114120" imgH="1396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628510" y="5536427"/>
          <a:ext cx="601096" cy="1214459"/>
        </p:xfrm>
        <a:graphic>
          <a:graphicData uri="http://schemas.openxmlformats.org/presentationml/2006/ole">
            <p:oleObj spid="_x0000_s4100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714480" y="6143657"/>
          <a:ext cx="571504" cy="907408"/>
        </p:xfrm>
        <a:graphic>
          <a:graphicData uri="http://schemas.openxmlformats.org/presentationml/2006/ole">
            <p:oleObj spid="_x0000_s4101" name="Формула" r:id="rId6" imgW="1267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133" y="3357562"/>
            <a:ext cx="36433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57422" y="2341899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4,8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3865393"/>
            <a:ext cx="1285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1,2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69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Задача 1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0"/>
            <a:ext cx="72866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а)Найдите площадь прямоугольника, если его длина равна 4,8 см, а ширина 1,2 см;</a:t>
            </a:r>
          </a:p>
          <a:p>
            <a:r>
              <a:rPr lang="ru-RU" sz="3200" dirty="0" smtClean="0"/>
              <a:t>  б)Во сколько раз изменится площадь, если его стороны уменьшить в 2 раза?</a:t>
            </a:r>
          </a:p>
          <a:p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0133" y="3357562"/>
            <a:ext cx="1785950" cy="11430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38350" y="6096000"/>
            <a:ext cx="471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</a:t>
            </a:r>
            <a:r>
              <a:rPr lang="en-US" sz="2400" dirty="0" smtClean="0"/>
              <a:t>S=5,76 </a:t>
            </a:r>
            <a:r>
              <a:rPr lang="ru-RU" sz="2400" dirty="0" smtClean="0"/>
              <a:t>см²;       б) в 4 раза.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714356"/>
            <a:ext cx="7955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Задача 2. 1)Найдите площадь предложенного прямоугольника.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2)Вычислите площадь прямоугольника, если его стороны увеличить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в 3- раза.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3)Во сколько раз увеличится при этом площадь прямоугольника?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500306"/>
            <a:ext cx="4929222" cy="35719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857760"/>
            <a:ext cx="164307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3643314"/>
            <a:ext cx="164307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4857760"/>
            <a:ext cx="164307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2500306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4857760"/>
            <a:ext cx="164307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643182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44544" y="2130974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1,6 см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5" y="2835701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0,4см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4299" y="6309667"/>
            <a:ext cx="5211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</a:t>
            </a:r>
            <a:r>
              <a:rPr lang="en-US" sz="2400" dirty="0" smtClean="0"/>
              <a:t>S=0,64 </a:t>
            </a:r>
            <a:r>
              <a:rPr lang="ru-RU" sz="2400" dirty="0" smtClean="0"/>
              <a:t>см²;     б)</a:t>
            </a:r>
            <a:r>
              <a:rPr lang="en-US" sz="2400" dirty="0" smtClean="0"/>
              <a:t>S=5,76 </a:t>
            </a:r>
            <a:r>
              <a:rPr lang="ru-RU" sz="2400" dirty="0" smtClean="0"/>
              <a:t>см²  в) </a:t>
            </a:r>
            <a:r>
              <a:rPr lang="ru-RU" sz="2400" dirty="0" err="1" smtClean="0"/>
              <a:t>в</a:t>
            </a:r>
            <a:r>
              <a:rPr lang="ru-RU" sz="2400" dirty="0" smtClean="0"/>
              <a:t> 9 раз.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782304" y="421968"/>
            <a:ext cx="795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Найдите площади предложенных фигур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3500462" cy="292895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6520265" y="1519392"/>
            <a:ext cx="642942" cy="97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81858" y="4286256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2,5 см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86062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1,8 см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61614" y="5073650"/>
            <a:ext cx="1341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2,06 см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5073650"/>
            <a:ext cx="113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2,06 см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77893" y="2355229"/>
            <a:ext cx="1377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0.85 см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92149" y="1818963"/>
            <a:ext cx="989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0,3 см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16100" y="2586061"/>
            <a:ext cx="191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S₁=4,5 </a:t>
            </a:r>
            <a:r>
              <a:rPr lang="ru-RU" sz="2400" dirty="0" smtClean="0">
                <a:solidFill>
                  <a:schemeClr val="bg1"/>
                </a:solidFill>
              </a:rPr>
              <a:t>см²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7962036">
            <a:off x="4297973" y="4323567"/>
            <a:ext cx="3571900" cy="39290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94250" y="5073650"/>
            <a:ext cx="2317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ru-RU" sz="2400" dirty="0" smtClean="0">
                <a:solidFill>
                  <a:schemeClr val="bg1"/>
                </a:solidFill>
              </a:rPr>
              <a:t>₂</a:t>
            </a:r>
            <a:r>
              <a:rPr lang="en-US" sz="2400" dirty="0" smtClean="0">
                <a:solidFill>
                  <a:schemeClr val="bg1"/>
                </a:solidFill>
              </a:rPr>
              <a:t>=2,1218 </a:t>
            </a:r>
            <a:r>
              <a:rPr lang="ru-RU" sz="2400" dirty="0" smtClean="0">
                <a:solidFill>
                  <a:schemeClr val="bg1"/>
                </a:solidFill>
              </a:rPr>
              <a:t>см²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7700" y="1126465"/>
            <a:ext cx="2317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S₃=0,255</a:t>
            </a:r>
            <a:r>
              <a:rPr lang="ru-RU" sz="2400" dirty="0" smtClean="0"/>
              <a:t> см²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3500438"/>
            <a:ext cx="3500462" cy="292895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 rot="7962036">
            <a:off x="2583461" y="1535892"/>
            <a:ext cx="3571900" cy="39290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483525">
            <a:off x="5528752" y="1305079"/>
            <a:ext cx="642942" cy="976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82650" y="272456"/>
            <a:ext cx="7098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Найдите площадь полученной фигуры.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86180" y="452308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S₁=4,5 </a:t>
            </a:r>
            <a:r>
              <a:rPr lang="ru-RU" sz="2400" dirty="0" smtClean="0">
                <a:solidFill>
                  <a:schemeClr val="bg1"/>
                </a:solidFill>
              </a:rPr>
              <a:t>см²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9600" y="2371749"/>
            <a:ext cx="235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ru-RU" sz="2400" dirty="0" smtClean="0">
                <a:solidFill>
                  <a:schemeClr val="bg1"/>
                </a:solidFill>
              </a:rPr>
              <a:t>₂</a:t>
            </a:r>
            <a:r>
              <a:rPr lang="en-US" sz="2400" dirty="0" smtClean="0">
                <a:solidFill>
                  <a:schemeClr val="bg1"/>
                </a:solidFill>
              </a:rPr>
              <a:t>=2,1218 </a:t>
            </a:r>
            <a:r>
              <a:rPr lang="ru-RU" sz="2400" dirty="0" smtClean="0">
                <a:solidFill>
                  <a:schemeClr val="bg1"/>
                </a:solidFill>
              </a:rPr>
              <a:t>см²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88590" y="983589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S₃=0,255</a:t>
            </a:r>
            <a:r>
              <a:rPr lang="ru-RU" sz="2400" dirty="0" smtClean="0"/>
              <a:t> см²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4343" y="4184650"/>
            <a:ext cx="1903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r>
              <a:rPr lang="en-US" sz="2400" dirty="0" smtClean="0"/>
              <a:t>4</a:t>
            </a:r>
            <a:r>
              <a:rPr lang="ru-RU" sz="2400" dirty="0" smtClean="0"/>
              <a:t>,5000</a:t>
            </a:r>
          </a:p>
          <a:p>
            <a:r>
              <a:rPr lang="ru-RU" sz="2400" dirty="0" smtClean="0"/>
              <a:t>+2,1218</a:t>
            </a:r>
          </a:p>
          <a:p>
            <a:r>
              <a:rPr lang="ru-RU" sz="2400" u="sng" dirty="0" smtClean="0"/>
              <a:t>  0,2550</a:t>
            </a:r>
          </a:p>
          <a:p>
            <a:r>
              <a:rPr lang="ru-RU" sz="2400" dirty="0" smtClean="0"/>
              <a:t>  6,8768 (см²)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4" grpId="0" animBg="1"/>
      <p:bldP spid="6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гимназия №7</dc:creator>
  <cp:lastModifiedBy>МОУ гимназия №7</cp:lastModifiedBy>
  <cp:revision>28</cp:revision>
  <dcterms:created xsi:type="dcterms:W3CDTF">2010-02-07T07:29:39Z</dcterms:created>
  <dcterms:modified xsi:type="dcterms:W3CDTF">2010-02-14T09:33:44Z</dcterms:modified>
</cp:coreProperties>
</file>