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58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37FB087-EAAB-45BC-A33B-FFCB807DC8E3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70C3F88-2C6E-4D85-8928-2ECFA7EEE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B087-EAAB-45BC-A33B-FFCB807DC8E3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F88-2C6E-4D85-8928-2ECFA7EEE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B087-EAAB-45BC-A33B-FFCB807DC8E3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F88-2C6E-4D85-8928-2ECFA7EEE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37FB087-EAAB-45BC-A33B-FFCB807DC8E3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F88-2C6E-4D85-8928-2ECFA7EEE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37FB087-EAAB-45BC-A33B-FFCB807DC8E3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70C3F88-2C6E-4D85-8928-2ECFA7EEEC1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7FB087-EAAB-45BC-A33B-FFCB807DC8E3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70C3F88-2C6E-4D85-8928-2ECFA7EEE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37FB087-EAAB-45BC-A33B-FFCB807DC8E3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70C3F88-2C6E-4D85-8928-2ECFA7EEE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B087-EAAB-45BC-A33B-FFCB807DC8E3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F88-2C6E-4D85-8928-2ECFA7EEE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7FB087-EAAB-45BC-A33B-FFCB807DC8E3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70C3F88-2C6E-4D85-8928-2ECFA7EEE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37FB087-EAAB-45BC-A33B-FFCB807DC8E3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70C3F88-2C6E-4D85-8928-2ECFA7EEE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37FB087-EAAB-45BC-A33B-FFCB807DC8E3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70C3F88-2C6E-4D85-8928-2ECFA7EEE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37FB087-EAAB-45BC-A33B-FFCB807DC8E3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70C3F88-2C6E-4D85-8928-2ECFA7EEE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Внеклассное мероприятие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«В гостях у </a:t>
            </a:r>
          </a:p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Самуила Яковлевича </a:t>
            </a:r>
          </a:p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Маршака»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980727"/>
            <a:ext cx="1152127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458" t="168362" r="30745" b="-168362"/>
          <a:stretch/>
        </p:blipFill>
        <p:spPr bwMode="auto">
          <a:xfrm>
            <a:off x="1423053" y="3284984"/>
            <a:ext cx="1440160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9210" y="980727"/>
            <a:ext cx="1368151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20320" t="31203" r="24647" b="17552"/>
          <a:stretch/>
        </p:blipFill>
        <p:spPr bwMode="auto">
          <a:xfrm>
            <a:off x="5364088" y="980730"/>
            <a:ext cx="1224136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107361" y="980729"/>
            <a:ext cx="1256727" cy="134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403648" y="980727"/>
            <a:ext cx="1335562" cy="13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 rotWithShape="1">
          <a:blip r:embed="rId7"/>
          <a:srcRect/>
          <a:stretch/>
        </p:blipFill>
        <p:spPr bwMode="auto">
          <a:xfrm>
            <a:off x="6557055" y="980730"/>
            <a:ext cx="1224136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1191" y="980728"/>
            <a:ext cx="1255305" cy="134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Т Е Р Е М О К</a:t>
            </a:r>
            <a:endParaRPr lang="ru-RU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214290"/>
            <a:ext cx="8572560" cy="63579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800" dirty="0" smtClean="0"/>
              <a:t>1. На какой улице жил рассеянный? </a:t>
            </a:r>
          </a:p>
          <a:p>
            <a:pPr>
              <a:buNone/>
            </a:pPr>
            <a:r>
              <a:rPr lang="ru-RU" sz="1800" dirty="0" smtClean="0"/>
              <a:t>(На улице </a:t>
            </a:r>
            <a:r>
              <a:rPr lang="ru-RU" sz="1800" dirty="0" err="1" smtClean="0"/>
              <a:t>Бассейной</a:t>
            </a:r>
            <a:r>
              <a:rPr lang="ru-RU" sz="1800" dirty="0" smtClean="0"/>
              <a:t>.)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2. Что Рассеянный надел вместо рубашки?</a:t>
            </a:r>
          </a:p>
          <a:p>
            <a:pPr>
              <a:buNone/>
            </a:pPr>
            <a:r>
              <a:rPr lang="ru-RU" sz="1800" dirty="0" smtClean="0"/>
              <a:t> (Брюки.)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3. А что надел вместо шапки и валенок? </a:t>
            </a:r>
          </a:p>
          <a:p>
            <a:pPr>
              <a:buNone/>
            </a:pPr>
            <a:r>
              <a:rPr lang="ru-RU" sz="1800" dirty="0" smtClean="0"/>
              <a:t>(Сковороду и перчатки.)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4. Что хотел остановить рассеянный у “</a:t>
            </a:r>
            <a:r>
              <a:rPr lang="ru-RU" sz="1800" dirty="0" err="1" smtClean="0"/>
              <a:t>трамвала</a:t>
            </a:r>
            <a:r>
              <a:rPr lang="ru-RU" sz="1800" dirty="0" smtClean="0"/>
              <a:t>”?</a:t>
            </a:r>
          </a:p>
          <a:p>
            <a:pPr>
              <a:buNone/>
            </a:pPr>
            <a:r>
              <a:rPr lang="ru-RU" sz="1800" dirty="0" smtClean="0"/>
              <a:t> (</a:t>
            </a:r>
            <a:r>
              <a:rPr lang="ru-RU" sz="1800" dirty="0" err="1" smtClean="0"/>
              <a:t>Вокзай</a:t>
            </a:r>
            <a:r>
              <a:rPr lang="ru-RU" sz="1800" dirty="0" smtClean="0"/>
              <a:t>.)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5. Что рассеянный отправился покупать в буфет?</a:t>
            </a:r>
          </a:p>
          <a:p>
            <a:pPr>
              <a:buNone/>
            </a:pPr>
            <a:r>
              <a:rPr lang="ru-RU" sz="1800" dirty="0" smtClean="0"/>
              <a:t> (Билет.)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6. А что он хотел купить в кассе?</a:t>
            </a:r>
          </a:p>
          <a:p>
            <a:pPr>
              <a:buNone/>
            </a:pPr>
            <a:r>
              <a:rPr lang="ru-RU" sz="1800" dirty="0" smtClean="0"/>
              <a:t> (Бутылку квасу.) 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7. В какой вагон он сел? </a:t>
            </a:r>
          </a:p>
          <a:p>
            <a:pPr>
              <a:buNone/>
            </a:pPr>
            <a:r>
              <a:rPr lang="ru-RU" sz="1800" dirty="0" smtClean="0"/>
              <a:t>(В отцепленный.)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8. Сколько суток сидел он в вагоне?</a:t>
            </a:r>
          </a:p>
          <a:p>
            <a:pPr>
              <a:buNone/>
            </a:pPr>
            <a:r>
              <a:rPr lang="ru-RU" sz="1800" dirty="0" smtClean="0"/>
              <a:t> (Двое.)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9. Что рассовал под диваны в вагоне? </a:t>
            </a:r>
          </a:p>
          <a:p>
            <a:pPr>
              <a:buNone/>
            </a:pPr>
            <a:r>
              <a:rPr lang="ru-RU" sz="1800" dirty="0" smtClean="0"/>
              <a:t>(Узлы и чемоданы.)</a:t>
            </a:r>
          </a:p>
          <a:p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392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</a:rPr>
              <a:t>« Читатель </a:t>
            </a:r>
            <a:r>
              <a:rPr lang="ru-RU" sz="3600" dirty="0">
                <a:solidFill>
                  <a:srgbClr val="002060"/>
                </a:solidFill>
                <a:effectLst/>
              </a:rPr>
              <a:t>мой 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особенного рода</a:t>
            </a:r>
            <a:r>
              <a:rPr lang="ru-RU" sz="3600" dirty="0">
                <a:solidFill>
                  <a:srgbClr val="002060"/>
                </a:solidFill>
                <a:effectLst/>
              </a:rPr>
              <a:t>: </a:t>
            </a:r>
            <a:br>
              <a:rPr lang="ru-RU" sz="3600" dirty="0">
                <a:solidFill>
                  <a:srgbClr val="002060"/>
                </a:solidFill>
                <a:effectLst/>
              </a:rPr>
            </a:br>
            <a:r>
              <a:rPr lang="ru-RU" sz="3600" dirty="0">
                <a:solidFill>
                  <a:srgbClr val="002060"/>
                </a:solidFill>
                <a:effectLst/>
              </a:rPr>
              <a:t>   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Умеет </a:t>
            </a:r>
            <a:r>
              <a:rPr lang="ru-RU" sz="3600" dirty="0">
                <a:solidFill>
                  <a:srgbClr val="002060"/>
                </a:solidFill>
                <a:effectLst/>
              </a:rPr>
              <a:t>он под стол ходить 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пешком.</a:t>
            </a:r>
            <a:r>
              <a:rPr lang="ru-RU" sz="3600" dirty="0">
                <a:solidFill>
                  <a:srgbClr val="002060"/>
                </a:solidFill>
                <a:effectLst/>
              </a:rPr>
              <a:t/>
            </a:r>
            <a:br>
              <a:rPr lang="ru-RU" sz="3600" dirty="0">
                <a:solidFill>
                  <a:srgbClr val="002060"/>
                </a:solidFill>
                <a:effectLst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</a:rPr>
              <a:t>Но </a:t>
            </a:r>
            <a:r>
              <a:rPr lang="ru-RU" sz="3600" dirty="0">
                <a:solidFill>
                  <a:srgbClr val="002060"/>
                </a:solidFill>
                <a:effectLst/>
              </a:rPr>
              <a:t>радостно мне знать, что я знаком </a:t>
            </a:r>
            <a:br>
              <a:rPr lang="ru-RU" sz="3600" dirty="0">
                <a:solidFill>
                  <a:srgbClr val="002060"/>
                </a:solidFill>
                <a:effectLst/>
              </a:rPr>
            </a:br>
            <a:r>
              <a:rPr lang="ru-RU" sz="3600" dirty="0">
                <a:solidFill>
                  <a:srgbClr val="002060"/>
                </a:solidFill>
                <a:effectLst/>
              </a:rPr>
              <a:t>    С читателем двухтысячного года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! »</a:t>
            </a:r>
            <a:endParaRPr lang="ru-RU" sz="3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027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249738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effectLst/>
              </a:rPr>
              <a:t>Желаю вам цвести, </a:t>
            </a:r>
            <a:r>
              <a:rPr lang="ru-RU" sz="4000" dirty="0" smtClean="0">
                <a:solidFill>
                  <a:srgbClr val="002060"/>
                </a:solidFill>
                <a:effectLst/>
              </a:rPr>
              <a:t>расти</a:t>
            </a:r>
            <a:r>
              <a:rPr lang="ru-RU" sz="4000" dirty="0">
                <a:solidFill>
                  <a:srgbClr val="002060"/>
                </a:solidFill>
                <a:effectLst/>
              </a:rPr>
              <a:t>,</a:t>
            </a:r>
            <a:r>
              <a:rPr lang="ru-RU" sz="40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4000" dirty="0">
                <a:solidFill>
                  <a:srgbClr val="002060"/>
                </a:solidFill>
                <a:effectLst/>
              </a:rPr>
              <a:t>Копить, крепить </a:t>
            </a:r>
            <a:r>
              <a:rPr lang="ru-RU" sz="4000" dirty="0" smtClean="0">
                <a:solidFill>
                  <a:srgbClr val="002060"/>
                </a:solidFill>
                <a:effectLst/>
              </a:rPr>
              <a:t>здоровье.</a:t>
            </a:r>
            <a:br>
              <a:rPr lang="ru-RU" sz="4000" dirty="0" smtClean="0">
                <a:solidFill>
                  <a:srgbClr val="002060"/>
                </a:solidFill>
                <a:effectLst/>
              </a:rPr>
            </a:br>
            <a:r>
              <a:rPr lang="ru-RU" sz="4000" dirty="0" smtClean="0">
                <a:solidFill>
                  <a:srgbClr val="002060"/>
                </a:solidFill>
                <a:effectLst/>
              </a:rPr>
              <a:t>Оно </a:t>
            </a:r>
            <a:r>
              <a:rPr lang="ru-RU" sz="4000" dirty="0">
                <a:solidFill>
                  <a:srgbClr val="002060"/>
                </a:solidFill>
                <a:effectLst/>
              </a:rPr>
              <a:t>для дальнего пути – </a:t>
            </a:r>
            <a:r>
              <a:rPr lang="ru-RU" sz="4000" dirty="0" smtClean="0">
                <a:solidFill>
                  <a:srgbClr val="002060"/>
                </a:solidFill>
                <a:effectLst/>
              </a:rPr>
              <a:t>Главнейшее </a:t>
            </a:r>
            <a:r>
              <a:rPr lang="ru-RU" sz="4000" dirty="0">
                <a:solidFill>
                  <a:srgbClr val="002060"/>
                </a:solidFill>
                <a:effectLst/>
              </a:rPr>
              <a:t>условие.</a:t>
            </a:r>
            <a:br>
              <a:rPr lang="ru-RU" sz="4000" dirty="0">
                <a:solidFill>
                  <a:srgbClr val="002060"/>
                </a:solidFill>
                <a:effectLst/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33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24973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effectLst/>
              </a:rPr>
              <a:t>Пусть каждый день и каждый час</a:t>
            </a:r>
            <a:br>
              <a:rPr lang="ru-RU" dirty="0">
                <a:solidFill>
                  <a:srgbClr val="002060"/>
                </a:solidFill>
                <a:effectLst/>
              </a:rPr>
            </a:br>
            <a:r>
              <a:rPr lang="ru-RU" dirty="0" smtClean="0">
                <a:solidFill>
                  <a:srgbClr val="002060"/>
                </a:solidFill>
                <a:effectLst/>
              </a:rPr>
              <a:t>Вам </a:t>
            </a:r>
            <a:r>
              <a:rPr lang="ru-RU" dirty="0">
                <a:solidFill>
                  <a:srgbClr val="002060"/>
                </a:solidFill>
                <a:effectLst/>
              </a:rPr>
              <a:t>новое 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добудет.</a:t>
            </a:r>
            <a:r>
              <a:rPr lang="ru-RU" dirty="0">
                <a:solidFill>
                  <a:srgbClr val="002060"/>
                </a:solidFill>
                <a:effectLst/>
              </a:rPr>
              <a:t/>
            </a:r>
            <a:br>
              <a:rPr lang="ru-RU" dirty="0">
                <a:solidFill>
                  <a:srgbClr val="002060"/>
                </a:solidFill>
                <a:effectLst/>
              </a:rPr>
            </a:br>
            <a:r>
              <a:rPr lang="ru-RU" dirty="0" smtClean="0">
                <a:solidFill>
                  <a:srgbClr val="002060"/>
                </a:solidFill>
                <a:effectLst/>
              </a:rPr>
              <a:t>Пусть </a:t>
            </a:r>
            <a:r>
              <a:rPr lang="ru-RU" dirty="0">
                <a:solidFill>
                  <a:srgbClr val="002060"/>
                </a:solidFill>
                <a:effectLst/>
              </a:rPr>
              <a:t>добрым будет ум у 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вас,</a:t>
            </a:r>
            <a:r>
              <a:rPr lang="ru-RU" dirty="0">
                <a:solidFill>
                  <a:srgbClr val="002060"/>
                </a:solidFill>
                <a:effectLst/>
              </a:rPr>
              <a:t/>
            </a:r>
            <a:br>
              <a:rPr lang="ru-RU" dirty="0">
                <a:solidFill>
                  <a:srgbClr val="002060"/>
                </a:solidFill>
                <a:effectLst/>
              </a:rPr>
            </a:br>
            <a:r>
              <a:rPr lang="ru-RU" dirty="0" smtClean="0">
                <a:solidFill>
                  <a:srgbClr val="002060"/>
                </a:solidFill>
                <a:effectLst/>
              </a:rPr>
              <a:t>А </a:t>
            </a:r>
            <a:r>
              <a:rPr lang="ru-RU" dirty="0">
                <a:solidFill>
                  <a:srgbClr val="002060"/>
                </a:solidFill>
                <a:effectLst/>
              </a:rPr>
              <a:t>сердце умным будет.</a:t>
            </a:r>
            <a:br>
              <a:rPr lang="ru-RU" dirty="0">
                <a:solidFill>
                  <a:srgbClr val="002060"/>
                </a:solidFill>
                <a:effectLst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13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0977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effectLst/>
              </a:rPr>
              <a:t>Вам от души желаю вам,</a:t>
            </a:r>
            <a:br>
              <a:rPr lang="ru-RU" dirty="0">
                <a:solidFill>
                  <a:srgbClr val="002060"/>
                </a:solidFill>
                <a:effectLst/>
              </a:rPr>
            </a:br>
            <a:r>
              <a:rPr lang="ru-RU" dirty="0" smtClean="0">
                <a:solidFill>
                  <a:srgbClr val="002060"/>
                </a:solidFill>
                <a:effectLst/>
              </a:rPr>
              <a:t>Друзья</a:t>
            </a:r>
            <a:r>
              <a:rPr lang="ru-RU" dirty="0">
                <a:solidFill>
                  <a:srgbClr val="002060"/>
                </a:solidFill>
                <a:effectLst/>
              </a:rPr>
              <a:t>, всего хорошего.</a:t>
            </a:r>
            <a:br>
              <a:rPr lang="ru-RU" dirty="0">
                <a:solidFill>
                  <a:srgbClr val="002060"/>
                </a:solidFill>
                <a:effectLst/>
              </a:rPr>
            </a:br>
            <a:r>
              <a:rPr lang="ru-RU" dirty="0" smtClean="0">
                <a:solidFill>
                  <a:srgbClr val="002060"/>
                </a:solidFill>
                <a:effectLst/>
              </a:rPr>
              <a:t>А </a:t>
            </a:r>
            <a:r>
              <a:rPr lang="ru-RU" dirty="0">
                <a:solidFill>
                  <a:srgbClr val="002060"/>
                </a:solidFill>
                <a:effectLst/>
              </a:rPr>
              <a:t>всё хорошее, друзья,</a:t>
            </a:r>
            <a:br>
              <a:rPr lang="ru-RU" dirty="0">
                <a:solidFill>
                  <a:srgbClr val="002060"/>
                </a:solidFill>
                <a:effectLst/>
              </a:rPr>
            </a:br>
            <a:r>
              <a:rPr lang="ru-RU" dirty="0" smtClean="0">
                <a:solidFill>
                  <a:srgbClr val="002060"/>
                </a:solidFill>
                <a:effectLst/>
              </a:rPr>
              <a:t>Даётся </a:t>
            </a:r>
            <a:r>
              <a:rPr lang="ru-RU" dirty="0">
                <a:solidFill>
                  <a:srgbClr val="002060"/>
                </a:solidFill>
                <a:effectLst/>
              </a:rPr>
              <a:t>нам недёшево!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39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025602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47801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7760"/>
            <a:ext cx="8229600" cy="17145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Самуил Яковлевич  Маршак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2913" y="142852"/>
            <a:ext cx="439817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857233"/>
            <a:ext cx="7729566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С.М. Маршак родился 3 ноября  1887 году в Воронеже. Рано, еще в детстве, начал писать стихи.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Он вспоминал: “… пристрастие к стихам появилось у меня с самого раннего возраста. В сущности, “писать стихи я начал до того, как научился писать. Я сочинял двустишия устно, про себя, но скоро их забывал”.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Читать он научился тоже рано, сидя во время занятий рядом с братом, с которым занимался учитель.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357166"/>
            <a:ext cx="7801004" cy="60976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В своих воспоминаниях Маршак видит себя непоседой, шалуном: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“Признаться, я очень редко бывал “хорошим мальчиком”. То ввязывался на дворе в драку, то уходил без спросу в гости, то разбивал абажур от лампы или банку с вареньем. В раннем детстве я не ходил, а только бегал”.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Но Маршак был очень старательным и любил учиться. Учась в гимназии, он увлекался древними языками, литературой, и делал переводы. Много писал для детей стихи, сказки, загадки, пьесы..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 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3286148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57166"/>
            <a:ext cx="2500330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714596"/>
            <a:ext cx="3071834" cy="3929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643206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290"/>
            <a:ext cx="2928958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785926"/>
            <a:ext cx="3071835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2857520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Самуил Яковлевич, будучи ещё совсем молодым человеком, поехал учиться в Англию. Чтобы лучше изучить язык, он пешком совершал большие путешествия по английским деревням и сёлам. Он узнал и полюбил английскую поэзию и начал переводить английских поэтов, народные баллады и песни.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143116"/>
            <a:ext cx="2928958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Назовите стихотворение по иллюстрациям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7586" t="16631" r="19612" b="19306"/>
          <a:stretch>
            <a:fillRect/>
          </a:stretch>
        </p:blipFill>
        <p:spPr bwMode="auto">
          <a:xfrm>
            <a:off x="285720" y="1000108"/>
            <a:ext cx="2214578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285860"/>
            <a:ext cx="2071701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071546"/>
            <a:ext cx="1877433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86512" y="4071942"/>
            <a:ext cx="2428892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 l="41356" t="65310" r="8370"/>
          <a:stretch>
            <a:fillRect/>
          </a:stretch>
        </p:blipFill>
        <p:spPr bwMode="auto">
          <a:xfrm>
            <a:off x="2071670" y="4071942"/>
            <a:ext cx="285593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 l="4147" t="31977" r="2538" b="5968"/>
          <a:stretch>
            <a:fillRect/>
          </a:stretch>
        </p:blipFill>
        <p:spPr bwMode="auto">
          <a:xfrm>
            <a:off x="6572264" y="4214818"/>
            <a:ext cx="221457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«Весёлая азбука»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214314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929066"/>
            <a:ext cx="247800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 l="1428" t="3928" r="10028" b="7682"/>
          <a:stretch>
            <a:fillRect/>
          </a:stretch>
        </p:blipFill>
        <p:spPr bwMode="auto">
          <a:xfrm>
            <a:off x="3143240" y="1500174"/>
            <a:ext cx="214314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 l="19282" t="45167" r="6548" b="23563"/>
          <a:stretch>
            <a:fillRect/>
          </a:stretch>
        </p:blipFill>
        <p:spPr bwMode="auto">
          <a:xfrm>
            <a:off x="6143636" y="285728"/>
            <a:ext cx="271464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 l="2754" t="2887" r="37357" b="50571"/>
          <a:stretch>
            <a:fillRect/>
          </a:stretch>
        </p:blipFill>
        <p:spPr bwMode="auto">
          <a:xfrm>
            <a:off x="5572132" y="2714620"/>
            <a:ext cx="2286016" cy="2551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347</TotalTime>
  <Words>299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Внеклассное мероприятие </vt:lpstr>
      <vt:lpstr>Самуил Яковлевич  Маршак</vt:lpstr>
      <vt:lpstr>Слайд 3</vt:lpstr>
      <vt:lpstr>Слайд 4</vt:lpstr>
      <vt:lpstr>Слайд 5</vt:lpstr>
      <vt:lpstr>Слайд 6</vt:lpstr>
      <vt:lpstr>Самуил Яковлевич, будучи ещё совсем молодым человеком, поехал учиться в Англию. Чтобы лучше изучить язык, он пешком совершал большие путешествия по английским деревням и сёлам. Он узнал и полюбил английскую поэзию и начал переводить английских поэтов, народные баллады и песни.</vt:lpstr>
      <vt:lpstr>Назовите стихотворение по иллюстрациям</vt:lpstr>
      <vt:lpstr>«Весёлая азбука»</vt:lpstr>
      <vt:lpstr>Т Е Р Е М О К</vt:lpstr>
      <vt:lpstr>Слайд 11</vt:lpstr>
      <vt:lpstr>« Читатель мой особенного рода:     Умеет он под стол ходить пешком. Но радостно мне знать, что я знаком      С читателем двухтысячного года! »</vt:lpstr>
      <vt:lpstr>Желаю вам цвести, расти, Копить, крепить здоровье. Оно для дальнего пути – Главнейшее условие. </vt:lpstr>
      <vt:lpstr>Пусть каждый день и каждый час Вам новое добудет. Пусть добрым будет ум у вас, А сердце умным будет. </vt:lpstr>
      <vt:lpstr>Вам от души желаю вам, Друзья, всего хорошего. А всё хорошее, друзья, Даётся нам недёшево!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Литературный праздник</dc:title>
  <dc:creator>User</dc:creator>
  <cp:lastModifiedBy>User</cp:lastModifiedBy>
  <cp:revision>31</cp:revision>
  <dcterms:created xsi:type="dcterms:W3CDTF">2011-11-29T00:58:26Z</dcterms:created>
  <dcterms:modified xsi:type="dcterms:W3CDTF">2012-01-27T06:10:31Z</dcterms:modified>
</cp:coreProperties>
</file>