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q=%D1%81%D1%82%D0%BE%D0%BB%D1%8B%D0%BF%D0%B8%D0%BD%D1%81%D0%BA%D0%B8%D0%B5+%D1%80%D0%B5%D1%84%D0%BE%D1%80%D0%BC%D1%8B&amp;um=1&amp;hl=ru&amp;newwindow=1&amp;sa=N&amp;sout=0&amp;biw=1280&amp;bih=961&amp;tbm=isch&amp;tbnid=DBHPSR7K6nQ25M:&amp;imgrefurl=http://www.strana-oz.ru/?numid=16&amp;article=757&amp;docid=fZ-u452TVS8awM&amp;imgurl=http://www.strana-oz.ru/images/2004_1-1/757_5.jpg&amp;w=500&amp;h=320&amp;ei=qNEiT_nrIc6q-gaEmtXbCA&amp;zoom=1&amp;iact=rc&amp;dur=167&amp;sig=114994397026387498866&amp;page=1&amp;tbnh=111&amp;tbnw=173&amp;start=0&amp;ndsp=30&amp;ved=1t:429,r:2,s:0&amp;tx=68&amp;ty=74" TargetMode="External"/><Relationship Id="rId2" Type="http://schemas.openxmlformats.org/officeDocument/2006/relationships/hyperlink" Target="http://www.fondsk.ru/news/2011/09/18/stolyn-vzgljad-iz-rassejanija-hhi-veka-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ru/imgres?q=%D1%81%D1%82%D0%BE%D0%BB%D1%8B%D0%BF%D0%B8%D0%BD%D1%81%D0%BA%D0%B8%D0%B5+%D1%80%D0%B5%D1%84%D0%BE%D1%80%D0%BC%D1%8B&amp;um=1&amp;hl=ru&amp;newwindow=1&amp;sa=N&amp;sout=0&amp;biw=1280&amp;bih=961&amp;tbm=isch&amp;tbnid=9Gvh6vRmEDXw0M:&amp;imgrefurl=http://www.snob.ru/selected/entry/4302?preview=print&amp;docid=i1Y1sg7q811CUM&amp;imgurl=http://www.snob.ru/i/indoc/00/blog_entry_50849.jpg&amp;w=569&amp;h=339&amp;ei=qNEiT_nrIc6q-gaEmtXbCA&amp;zoom=1" TargetMode="External"/><Relationship Id="rId4" Type="http://schemas.openxmlformats.org/officeDocument/2006/relationships/hyperlink" Target="http://www.google.ru/imgres?q=%D1%81%D1%82%D0%BE%D0%BB%D1%8B%D0%BF%D0%B8%D0%BD%D1%81%D0%BA%D0%B8%D0%B5+%D1%80%D0%B5%D1%84%D0%BE%D1%80%D0%BC%D1%8B&amp;um=1&amp;hl=ru&amp;newwindow=1&amp;sa=N&amp;sout=0&amp;biw=1280&amp;bih=961&amp;tbm=isch&amp;tbnid=Ef1eeglkOJF_cM:&amp;imgrefurl=http://cis-history.ru/stolyipinskaya-agrarnaya-reforma/&amp;docid=Io01ncLVN4_jSM&amp;imgurl=http://cis-history.ru/wp-content/uploads/2011/04/22-1.jpg&amp;w=500&amp;h=314&amp;ei=qNEiT_nrIc6q-gaEmtXbCA&amp;zoom=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928693"/>
          </a:xfrm>
        </p:spPr>
        <p:txBody>
          <a:bodyPr/>
          <a:lstStyle/>
          <a:p>
            <a:r>
              <a:rPr lang="ru-RU" dirty="0" smtClean="0"/>
              <a:t>История России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8143932" cy="4067188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Реформы </a:t>
            </a:r>
          </a:p>
          <a:p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П.А.Столыпина</a:t>
            </a:r>
            <a:endParaRPr lang="ru-RU" sz="8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72132" y="4714884"/>
            <a:ext cx="30823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Выполнила:</a:t>
            </a:r>
          </a:p>
          <a:p>
            <a:r>
              <a:rPr lang="ru-RU" b="1" dirty="0" smtClean="0"/>
              <a:t>Ткаченко Н.В., </a:t>
            </a:r>
          </a:p>
          <a:p>
            <a:r>
              <a:rPr lang="ru-RU" b="1" dirty="0" smtClean="0"/>
              <a:t>учитель истории </a:t>
            </a:r>
          </a:p>
          <a:p>
            <a:r>
              <a:rPr lang="ru-RU" b="1" dirty="0" smtClean="0"/>
              <a:t>МОБУ лицея №7 г. Таганрога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85725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Переселенческая политика</a:t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(1906 – 1914 гг.)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501122" cy="3571900"/>
          </a:xfrm>
          <a:noFill/>
        </p:spPr>
        <p:txBody>
          <a:bodyPr numCol="2">
            <a:normAutofit fontScale="25000" lnSpcReduction="20000"/>
          </a:bodyPr>
          <a:lstStyle/>
          <a:p>
            <a:r>
              <a:rPr lang="ru-RU" sz="11200" b="1" dirty="0" smtClean="0">
                <a:solidFill>
                  <a:schemeClr val="tx2">
                    <a:lumMod val="50000"/>
                  </a:schemeClr>
                </a:solidFill>
              </a:rPr>
              <a:t>Цели:</a:t>
            </a:r>
          </a:p>
          <a:p>
            <a:pPr algn="l">
              <a:buFont typeface="Arial" pitchFamily="34" charset="0"/>
              <a:buChar char="•"/>
            </a:pPr>
            <a:r>
              <a:rPr lang="ru-RU" sz="11200" b="1" dirty="0" smtClean="0">
                <a:solidFill>
                  <a:schemeClr val="tx2">
                    <a:lumMod val="50000"/>
                  </a:schemeClr>
                </a:solidFill>
              </a:rPr>
              <a:t>Ослабить земельный голод;</a:t>
            </a:r>
          </a:p>
          <a:p>
            <a:pPr algn="l">
              <a:buFont typeface="Arial" pitchFamily="34" charset="0"/>
              <a:buChar char="•"/>
            </a:pPr>
            <a:r>
              <a:rPr lang="ru-RU" sz="11200" b="1" dirty="0" smtClean="0">
                <a:solidFill>
                  <a:schemeClr val="tx2">
                    <a:lumMod val="50000"/>
                  </a:schemeClr>
                </a:solidFill>
              </a:rPr>
              <a:t>Сбить накал революционной борьбы.</a:t>
            </a:r>
          </a:p>
          <a:p>
            <a:pPr algn="l">
              <a:buFont typeface="Arial" pitchFamily="34" charset="0"/>
              <a:buChar char="•"/>
            </a:pPr>
            <a:endParaRPr lang="ru-RU" sz="11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ru-RU" sz="11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ru-RU" sz="11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11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11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11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11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11200" b="1" dirty="0" smtClean="0">
                <a:solidFill>
                  <a:schemeClr val="tx2">
                    <a:lumMod val="50000"/>
                  </a:schemeClr>
                </a:solidFill>
              </a:rPr>
              <a:t>Льготы:</a:t>
            </a:r>
          </a:p>
          <a:p>
            <a:pPr marL="514350" indent="-514350" algn="l">
              <a:buAutoNum type="arabicParenR"/>
            </a:pPr>
            <a:r>
              <a:rPr lang="ru-RU" sz="11200" b="1" dirty="0" smtClean="0">
                <a:solidFill>
                  <a:schemeClr val="tx2">
                    <a:lumMod val="50000"/>
                  </a:schemeClr>
                </a:solidFill>
              </a:rPr>
              <a:t>Освобождение от налогов на 5 лет;</a:t>
            </a:r>
          </a:p>
          <a:p>
            <a:pPr marL="514350" indent="-514350" algn="l">
              <a:buAutoNum type="arabicParenR"/>
            </a:pPr>
            <a:r>
              <a:rPr lang="ru-RU" sz="11200" b="1" dirty="0" smtClean="0">
                <a:solidFill>
                  <a:schemeClr val="tx2">
                    <a:lumMod val="50000"/>
                  </a:schemeClr>
                </a:solidFill>
              </a:rPr>
              <a:t>Получение земли в собственность (15 га – на главу семьи, 45 га – на остальных членов семьи);</a:t>
            </a:r>
          </a:p>
          <a:p>
            <a:pPr marL="514350" indent="-514350" algn="l">
              <a:buAutoNum type="arabicParenR"/>
            </a:pPr>
            <a:r>
              <a:rPr lang="ru-RU" sz="11200" b="1" dirty="0" smtClean="0">
                <a:solidFill>
                  <a:schemeClr val="tx2">
                    <a:lumMod val="50000"/>
                  </a:schemeClr>
                </a:solidFill>
              </a:rPr>
              <a:t>Денежное пособие в размере 200 руб.;</a:t>
            </a:r>
          </a:p>
          <a:p>
            <a:pPr marL="514350" indent="-514350" algn="l">
              <a:buAutoNum type="arabicParenR"/>
            </a:pPr>
            <a:r>
              <a:rPr lang="ru-RU" sz="11200" b="1" dirty="0" smtClean="0">
                <a:solidFill>
                  <a:schemeClr val="tx2">
                    <a:lumMod val="50000"/>
                  </a:schemeClr>
                </a:solidFill>
              </a:rPr>
              <a:t>Освобождение от воинской повинности.</a:t>
            </a:r>
          </a:p>
          <a:p>
            <a:pPr algn="l"/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  <p:pic>
        <p:nvPicPr>
          <p:cNvPr id="4" name="Рисунок 3" descr="image00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3714752"/>
            <a:ext cx="3786214" cy="28865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Результаты переселенческой политики (1906 – 1914)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14908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Негативные: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Плохая подготовка к перевозке и устройству на новых местах переселенцев;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Возвращение части переселенцев ;</a:t>
            </a:r>
          </a:p>
          <a:p>
            <a:pPr>
              <a:buNone/>
            </a:pPr>
            <a:endParaRPr lang="ru-RU" sz="20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sz="20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sz="20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sz="20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sz="20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sz="20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sz="20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Прогрессивные: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Увеличение населения Сибири;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Освоение пустующих земель;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Строительство сел;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Толчок для развития экономики Сибири;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Создание крепких единоличных хозяйств.</a:t>
            </a:r>
          </a:p>
          <a:p>
            <a:pPr>
              <a:buFont typeface="Wingdings" pitchFamily="2" charset="2"/>
              <a:buChar char="Ø"/>
            </a:pPr>
            <a:endParaRPr lang="ru-RU" sz="2000" i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357290" y="4857760"/>
            <a:ext cx="6143668" cy="714380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3 040 000 человек</a:t>
            </a:r>
            <a:endParaRPr lang="ru-RU" sz="2400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2143108" y="5786454"/>
            <a:ext cx="4071966" cy="571504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524 000 человек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0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hlinkClick r:id="rId2"/>
              </a:rPr>
              <a:t>        </a:t>
            </a:r>
            <a:r>
              <a:rPr lang="en-US" sz="1600" dirty="0" smtClean="0">
                <a:hlinkClick r:id="rId2"/>
              </a:rPr>
              <a:t>http://www.fondsk.ru/news/2011/09/18/stolyn-vzgljad-iz-rassejanija-hhi-veka-i.html</a:t>
            </a:r>
            <a:endParaRPr lang="ru-RU" sz="1600" dirty="0" smtClean="0"/>
          </a:p>
          <a:p>
            <a:r>
              <a:rPr lang="ru-RU" sz="1600" u="sng" dirty="0" smtClean="0">
                <a:hlinkClick r:id="rId3"/>
              </a:rPr>
              <a:t>http://www.google.ru/imgres?q=%D1%81%D1%82%D0%BE%D0%BB%D1%8B%D0%BF%D0%B8%D0%BD%D1%81%D0%BA%D0%B8%D0%B5+%D1%80%D0%B5%D1%84%D0%BE%D1%80%D0%BC%D1%8B&amp;um=1&amp;hl=ru&amp;newwindow=1&amp;sa=N&amp;sout=0&amp;biw=1280&amp;bih=961&amp;tbm=isch&amp;tbnid=DBHPSR7K6nQ25M:&amp;imgrefurl=http://www.strana-oz.ru/%3Fnumid%3D16%26article%3D757&amp;docid=fZ-u452TVS8awM&amp;imgurl=http://www.strana-oz.ru/images/2004_1-1/757_5.jpg&amp;w=500&amp;h=320&amp;ei=qNEiT_nrIc6q-gaEmtXbCA&amp;zoom=1&amp;iact=rc&amp;dur=167&amp;sig=114994397026387498866&amp;page=1&amp;tbnh=111&amp;tbnw=173&amp;start=0&amp;ndsp=30&amp;ved=1t:429,r:2,s:0&amp;tx=68&amp;ty=74</a:t>
            </a:r>
            <a:endParaRPr lang="ru-RU" sz="1600" dirty="0" smtClean="0"/>
          </a:p>
          <a:p>
            <a:r>
              <a:rPr lang="ru-RU" sz="1600" u="sng" dirty="0" smtClean="0">
                <a:hlinkClick r:id="rId4"/>
              </a:rPr>
              <a:t>http://www.google.ru/imgres?q=%D1%81%D1%82%D0%BE%D0%BB%D1%8B%D0%BF%D0%B8%D0%BD%D1%81%D0%BA%D0%B8%D0%B5+%D1%80%D0%B5%D1%84%D0%BE%D1%80%D0%BC%D1%8B&amp;um=1&amp;hl=ru&amp;newwindow=1&amp;sa=N&amp;sout=0&amp;biw=1280&amp;bih=961&amp;tbm=isch&amp;tbnid=Ef1eeglkOJF_cM:&amp;imgrefurl=http://cis-history.ru/stolyipinskaya-agrarnaya-reforma/&amp;docid=Io01ncLVN4_jSM&amp;imgurl=http://cis-history.ru/wp-content/uploads/2011/04/22-1.jpg&amp;w=500&amp;h=314&amp;ei=qNEiT_nrIc6q-gaEmtXbCA&amp;zoom=1</a:t>
            </a:r>
            <a:endParaRPr lang="ru-RU" sz="1600" dirty="0" smtClean="0"/>
          </a:p>
          <a:p>
            <a:r>
              <a:rPr lang="ru-RU" sz="1600" u="sng" dirty="0" smtClean="0">
                <a:hlinkClick r:id="rId5"/>
              </a:rPr>
              <a:t>http://www.google.ru/imgres?q=%D1%81%D1%82%D0%BE%D0%BB%D1%8B%D0%BF%D0%B8%D0%BD%D1%81%D0%BA%D0%B8%D0%B5+%D1%80%D0%B5%D1%84%D0%BE%D1%80%D0%BC%D1%8B&amp;um=1&amp;hl=ru&amp;newwindow=1&amp;sa=N&amp;sout=0&amp;biw=1280&amp;bih=961&amp;tbm=isch&amp;tbnid=9Gvh6vRmEDXw0M:&amp;imgrefurl=http://www.snob.ru/selected/entry/4302%3Fpreview%3Dprint&amp;docid=i1Y1sg7q811CUM&amp;imgurl=http://www.snob.ru/i/indoc/00/blog_entry_50849.jpg&amp;w=569&amp;h=339&amp;ei=qNEiT_nrIc6q-gaEmtXbCA&amp;zoom=1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857387"/>
          </a:xfrm>
        </p:spPr>
        <p:txBody>
          <a:bodyPr/>
          <a:lstStyle/>
          <a:p>
            <a:r>
              <a:rPr lang="ru-RU" b="1" dirty="0" smtClean="0"/>
              <a:t>Направления общественного развития России в начале</a:t>
            </a:r>
            <a:r>
              <a:rPr lang="en-US" b="1" dirty="0" smtClean="0"/>
              <a:t> XX</a:t>
            </a:r>
            <a:r>
              <a:rPr lang="ru-RU" b="1" dirty="0" smtClean="0"/>
              <a:t> в.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428868"/>
            <a:ext cx="8501122" cy="320993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Реформы</a:t>
            </a:r>
          </a:p>
          <a:p>
            <a:pPr algn="l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Революция</a:t>
            </a:r>
          </a:p>
          <a:p>
            <a:pPr algn="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Контрреволюция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Петр Аркадьевич Столыпин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(1862 – 1911)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Столыпин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1736" y="1857364"/>
            <a:ext cx="3420584" cy="4525963"/>
          </a:xfrm>
          <a:ln w="57150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Программа реформ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24 августа 1906 г.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8643998" cy="4643470"/>
          </a:xfrm>
        </p:spPr>
        <p:txBody>
          <a:bodyPr numCol="2"/>
          <a:lstStyle/>
          <a:p>
            <a:pPr algn="l"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Успокоение страны при помощи чрезвычайных мер;</a:t>
            </a:r>
          </a:p>
          <a:p>
            <a:pPr algn="l"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Объявление в некоторых районах империи военного положения с введением там военно-полевых судов.</a:t>
            </a:r>
          </a:p>
          <a:p>
            <a:pPr algn="l"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Начало аграрной реформы до созыва 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II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Государственной Думы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68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8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5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Пакет законопроектов: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929618" cy="5000660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Свобода вероисповедания;</a:t>
            </a:r>
          </a:p>
          <a:p>
            <a:pPr algn="l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Гражданское равноправие;</a:t>
            </a:r>
          </a:p>
          <a:p>
            <a:pPr algn="l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Улучшение быта рабочих;</a:t>
            </a:r>
          </a:p>
          <a:p>
            <a:pPr algn="l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Реформа местного самоуправления;</a:t>
            </a:r>
          </a:p>
          <a:p>
            <a:pPr algn="l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Реформа высшей и средней школы;</a:t>
            </a:r>
          </a:p>
          <a:p>
            <a:pPr algn="l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Введение всеобщего начального обучения;</a:t>
            </a:r>
          </a:p>
          <a:p>
            <a:pPr algn="l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Улучшение материального обеспечения народных учителей;</a:t>
            </a:r>
          </a:p>
          <a:p>
            <a:pPr algn="l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Введение подоходного налога.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857387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Суть аграрной реформы: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7786742" cy="4214842"/>
          </a:xfrm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Разрешение свободного выхода крестьян из общины;</a:t>
            </a:r>
          </a:p>
          <a:p>
            <a:pPr algn="l">
              <a:buFont typeface="Wingdings" pitchFamily="2" charset="2"/>
              <a:buChar char="§"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Поощрение образования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hlinkClick r:id="" action="ppaction://noaction"/>
              </a:rPr>
              <a:t>отрубов и хуторов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без посягательства на помещичьи земли.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</a:rPr>
              <a:t>Отруб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– участок земли, выделенный крестьянину при выходе из общины с 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сохранением его двора в деревне.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</a:rPr>
              <a:t>Хутор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– участок земли, выделенный крестьянину при выходе из общины с переселением из деревни на свой участок.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3" name="Рисунок 2" descr="22-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0694" y="4429132"/>
            <a:ext cx="3071834" cy="1929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428759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Цели аграрной реформы: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000240"/>
            <a:ext cx="8143932" cy="4572032"/>
          </a:xfrm>
        </p:spPr>
        <p:txBody>
          <a:bodyPr numCol="2"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Политические:</a:t>
            </a:r>
          </a:p>
          <a:p>
            <a:pPr algn="l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Отвлечь крестьян от революционной деятельности;</a:t>
            </a:r>
          </a:p>
          <a:p>
            <a:pPr algn="l">
              <a:buFont typeface="Wingdings" pitchFamily="2" charset="2"/>
              <a:buChar char="Ø"/>
            </a:pP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Социальные:</a:t>
            </a:r>
          </a:p>
          <a:p>
            <a:pPr algn="l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Создать широкий слой мелких собственников;</a:t>
            </a:r>
          </a:p>
          <a:p>
            <a:pPr algn="l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Отвлечь внимание крестьян от идеи принудительного отчуждения помещичьих земель.</a:t>
            </a:r>
          </a:p>
          <a:p>
            <a:pPr algn="l">
              <a:buFont typeface="Wingdings" pitchFamily="2" charset="2"/>
              <a:buChar char="Ø"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 descr="blog_entry_5084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4143380"/>
            <a:ext cx="3852871" cy="22954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85817"/>
          </a:xfrm>
        </p:spPr>
        <p:txBody>
          <a:bodyPr/>
          <a:lstStyle/>
          <a:p>
            <a:r>
              <a:rPr lang="ru-RU" dirty="0" smtClean="0"/>
              <a:t>Экономические итоги: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8143932" cy="5214974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Увеличение</a:t>
            </a:r>
          </a:p>
          <a:p>
            <a:pPr algn="l"/>
            <a:endParaRPr lang="ru-RU" b="1" u="sng" dirty="0" err="1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b="1" u="sng" dirty="0" err="1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b="1" u="sng" dirty="0" err="1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b="1" u="sng" dirty="0" err="1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темпы роста</a:t>
            </a:r>
          </a:p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промышленного </a:t>
            </a:r>
          </a:p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производства </a:t>
            </a:r>
          </a:p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самые высокие </a:t>
            </a:r>
          </a:p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 мире 8,8 %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642910" y="2143116"/>
            <a:ext cx="321471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Посевных площадей на 10%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42910" y="2714620"/>
            <a:ext cx="5000660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Где крестьяне наиболее активно выходили из общины на 150 %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642910" y="3714752"/>
            <a:ext cx="392909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Хлебный экспорт на 30%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642910" y="4286256"/>
            <a:ext cx="4286280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Применение минеральных удобрений в 2 раза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571472" y="5357826"/>
            <a:ext cx="50006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Закупки крестьянами машин в 3,5 раза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 rot="16200000">
            <a:off x="6742289" y="2258843"/>
            <a:ext cx="2017404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370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История России</vt:lpstr>
      <vt:lpstr>Направления общественного развития России в начале XX в.</vt:lpstr>
      <vt:lpstr>Петр Аркадьевич Столыпин  (1862 – 1911)</vt:lpstr>
      <vt:lpstr>Программа реформ 24 августа 1906 г.</vt:lpstr>
      <vt:lpstr>Пакет законопроектов:</vt:lpstr>
      <vt:lpstr>Суть аграрной реформы:</vt:lpstr>
      <vt:lpstr>Отруб – участок земли, выделенный крестьянину при выходе из общины с  сохранением его двора в деревне. Хутор – участок земли, выделенный крестьянину при выходе из общины с переселением из деревни на свой участок. </vt:lpstr>
      <vt:lpstr>Цели аграрной реформы:</vt:lpstr>
      <vt:lpstr>Экономические итоги:</vt:lpstr>
      <vt:lpstr>Переселенческая политика (1906 – 1914 гг.)</vt:lpstr>
      <vt:lpstr>Результаты переселенческой политики (1906 – 1914)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России</dc:title>
  <cp:lastModifiedBy>Миша</cp:lastModifiedBy>
  <cp:revision>24</cp:revision>
  <dcterms:modified xsi:type="dcterms:W3CDTF">2012-07-25T10:20:47Z</dcterms:modified>
</cp:coreProperties>
</file>