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C6D27-CCAC-4983-B02A-F8BE6684D48C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1A87A-7CAA-4D10-B3D8-DE478D747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84A97-C483-4319-9E78-0D37E5D0A173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1F31-8690-43F3-B74A-01BF0F4C5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8E6DA-12BC-411A-92C2-C2F8ACB06990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8063-1001-4014-A913-E22FA620D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CBC6D-EA4F-4841-B780-E6B228A00934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D6CD1-AB0B-4B06-A143-082E9C728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3CEF0-8503-41E4-BB0D-A0C66E4582D2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B7259-7679-487B-A4E7-0CE5BC60B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AB10-E955-46FE-8670-343569540577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E87B-C989-4E37-A7FB-A84118C33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AC52B-79EB-4C2A-B148-3E2A356D1EA5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7622F-C966-4E28-AFF9-6324C3558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0F45-D8DB-46CD-B370-A9ED7284900D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4E8D-284A-402D-8CBA-6D93D0747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DFCB-E2DB-470A-82AA-09816D8A7949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C927F-7050-4EDE-AE74-246A8EA08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EBB1-6440-4E5D-B604-06F1F9B0CCD8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26C49-CEEC-4184-9E56-666C38BEB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51357-21D8-480F-8523-4AE06DDD3440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5C15-BEF1-4F56-86A6-E1C2BC3C2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1E39D1-DAEA-4B7C-9BA7-2BBADBD923E1}" type="datetimeFigureOut">
              <a:rPr lang="ru-RU"/>
              <a:pPr>
                <a:defRPr/>
              </a:pPr>
              <a:t>11.06.2012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862C92-D5F0-4AC1-A75F-C8D337D30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3" r:id="rId4"/>
    <p:sldLayoutId id="2147483807" r:id="rId5"/>
    <p:sldLayoutId id="2147483802" r:id="rId6"/>
    <p:sldLayoutId id="2147483808" r:id="rId7"/>
    <p:sldLayoutId id="2147483809" r:id="rId8"/>
    <p:sldLayoutId id="2147483810" r:id="rId9"/>
    <p:sldLayoutId id="2147483801" r:id="rId10"/>
    <p:sldLayoutId id="21474838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Урок математики с презентацией</a:t>
            </a:r>
            <a:br>
              <a:rPr lang="ru-RU" dirty="0"/>
            </a:br>
            <a:r>
              <a:rPr lang="ru-RU" dirty="0"/>
              <a:t> « Математик-знаток про школьную жизнь сверстников»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теме "Смешанные числа</a:t>
            </a:r>
            <a:r>
              <a:rPr lang="ru-RU" dirty="0" smtClean="0"/>
              <a:t>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Учитель математики </a:t>
            </a:r>
            <a:r>
              <a:rPr lang="ru-RU" dirty="0" err="1" smtClean="0"/>
              <a:t>Новоусмановского</a:t>
            </a:r>
            <a:r>
              <a:rPr lang="ru-RU" dirty="0" smtClean="0"/>
              <a:t> филиала МОБУ СОШ с. Старосубхангулово </a:t>
            </a:r>
            <a:r>
              <a:rPr lang="ru-RU" dirty="0" err="1" smtClean="0"/>
              <a:t>Ишмуратова</a:t>
            </a:r>
            <a:r>
              <a:rPr lang="ru-RU" dirty="0" smtClean="0"/>
              <a:t> Клара </a:t>
            </a:r>
            <a:r>
              <a:rPr lang="ru-RU" dirty="0" err="1" smtClean="0"/>
              <a:t>Гилмановна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D:\Клара\Школа\дети\x_d5f996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6113" y="325438"/>
            <a:ext cx="5545137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836613" y="4437063"/>
            <a:ext cx="77057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Члены кружка филиала «Романтики» прошли 21 км за 5 часов. Найдите скорость их движения.</a:t>
            </a:r>
            <a:endParaRPr lang="ru-RU" sz="3200">
              <a:latin typeface="Franklin Gothic Book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 descr="C:\Users\Home\Desktop\новая папка\SAM_10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549275"/>
            <a:ext cx="4010025" cy="336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755650" y="4292600"/>
            <a:ext cx="76327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рабочую неделю в столовой филиала израсходовали 73 кг картофеля. Сколько килограммов картофеля расходовали в день? </a:t>
            </a:r>
            <a:endParaRPr lang="ru-RU" sz="3200">
              <a:latin typeface="Franklin Gothic Book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 descr="C:\Users\Номе\Desktop\Новая папка\DSC010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457200"/>
            <a:ext cx="5545138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pic>
        <p:nvPicPr>
          <p:cNvPr id="4" name="Rectangle 3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250" y="5181600"/>
            <a:ext cx="815022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Графический объект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60350"/>
            <a:ext cx="5256213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611188" y="3708400"/>
            <a:ext cx="7921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Спортивные достижения в 2011/2012 учебном году</a:t>
            </a:r>
          </a:p>
          <a:p>
            <a:pPr algn="ctr" eaLnBrk="0" hangingPunct="0"/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Теннис- 1 место</a:t>
            </a:r>
            <a:r>
              <a:rPr lang="ru-RU" sz="24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Баскетбол-2</a:t>
            </a:r>
          </a:p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Футбол-2 </a:t>
            </a:r>
          </a:p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Президентские состязания-3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395288" y="260350"/>
            <a:ext cx="8137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Times New Roman" pitchFamily="18" charset="0"/>
              </a:rPr>
              <a:t>Игра «Помогите Незнайке заполнить пустые окошки» </a:t>
            </a:r>
            <a:endParaRPr lang="ru-RU" sz="2400" b="1" i="1">
              <a:latin typeface="Franklin Gothic Book"/>
            </a:endParaRPr>
          </a:p>
        </p:txBody>
      </p:sp>
      <p:pic>
        <p:nvPicPr>
          <p:cNvPr id="26626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630238"/>
            <a:ext cx="8382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TextBox 8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4925" y="719138"/>
            <a:ext cx="2998788" cy="1030287"/>
          </a:xfrm>
          <a:prstGeom prst="rect">
            <a:avLst/>
          </a:prstGeom>
          <a:noFill/>
        </p:spPr>
      </p:pic>
      <p:sp>
        <p:nvSpPr>
          <p:cNvPr id="10" name="Шестиугольник 9"/>
          <p:cNvSpPr/>
          <p:nvPr/>
        </p:nvSpPr>
        <p:spPr>
          <a:xfrm>
            <a:off x="3649663" y="836613"/>
            <a:ext cx="490537" cy="395287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endParaRPr lang="ru-RU" dirty="0"/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90320" y="2492896"/>
            <a:ext cx="2749632" cy="975780"/>
          </a:xfrm>
          <a:prstGeom prst="rect">
            <a:avLst/>
          </a:prstGeom>
          <a:blipFill rotWithShape="1">
            <a:blip r:embed="rId4"/>
            <a:stretch>
              <a:fillRect b="-1125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4" name="Шестиугольник 13"/>
          <p:cNvSpPr/>
          <p:nvPr/>
        </p:nvSpPr>
        <p:spPr>
          <a:xfrm flipV="1">
            <a:off x="2387600" y="3059113"/>
            <a:ext cx="446088" cy="409575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8" name="TextBox 17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04925" y="3803650"/>
            <a:ext cx="3163888" cy="1262063"/>
          </a:xfrm>
          <a:prstGeom prst="rect">
            <a:avLst/>
          </a:prstGeom>
          <a:noFill/>
        </p:spPr>
      </p:pic>
      <p:pic>
        <p:nvPicPr>
          <p:cNvPr id="2663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41775" y="4252913"/>
            <a:ext cx="5175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TextBox 19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79963" y="749300"/>
            <a:ext cx="2316162" cy="1262063"/>
          </a:xfrm>
          <a:prstGeom prst="rect">
            <a:avLst/>
          </a:prstGeom>
          <a:noFill/>
        </p:spPr>
      </p:pic>
      <p:pic>
        <p:nvPicPr>
          <p:cNvPr id="2663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1425" y="1231900"/>
            <a:ext cx="46831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TextBox 26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79963" y="2273300"/>
            <a:ext cx="3327400" cy="987425"/>
          </a:xfrm>
          <a:prstGeom prst="rect">
            <a:avLst/>
          </a:prstGeom>
          <a:noFill/>
        </p:spPr>
      </p:pic>
      <p:sp>
        <p:nvSpPr>
          <p:cNvPr id="28" name="Шестиугольник 27"/>
          <p:cNvSpPr/>
          <p:nvPr/>
        </p:nvSpPr>
        <p:spPr>
          <a:xfrm>
            <a:off x="6273800" y="2571750"/>
            <a:ext cx="504825" cy="487363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395288" y="260350"/>
            <a:ext cx="7921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Times New Roman" pitchFamily="18" charset="0"/>
              </a:rPr>
              <a:t>Игра «Помогите Незнайке заполнить пустые окошки» ответы: </a:t>
            </a:r>
          </a:p>
        </p:txBody>
      </p:sp>
      <p:pic>
        <p:nvPicPr>
          <p:cNvPr id="9" name="TextBox 8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163" y="1408113"/>
            <a:ext cx="3024187" cy="974725"/>
          </a:xfrm>
          <a:prstGeom prst="rect">
            <a:avLst/>
          </a:prstGeom>
          <a:noFill/>
        </p:spPr>
      </p:pic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7663" y="3232868"/>
            <a:ext cx="2448272" cy="975780"/>
          </a:xfrm>
          <a:prstGeom prst="rect">
            <a:avLst/>
          </a:prstGeom>
          <a:blipFill rotWithShape="1">
            <a:blip r:embed="rId3"/>
            <a:stretch>
              <a:fillRect b="-1125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90320" y="5036001"/>
            <a:ext cx="3994562" cy="1248803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20" name="TextBox 19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6013" y="1262063"/>
            <a:ext cx="3260725" cy="1262062"/>
          </a:xfrm>
          <a:prstGeom prst="rect">
            <a:avLst/>
          </a:prstGeom>
          <a:noFill/>
        </p:spPr>
      </p:pic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48064" y="3140968"/>
            <a:ext cx="3312240" cy="975780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27655" name="Picture 2" descr="C:\Users\Home\Desktop\znayka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825" y="779463"/>
            <a:ext cx="129222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20713"/>
            <a:ext cx="360045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1600" y="3400262"/>
            <a:ext cx="7344816" cy="2611036"/>
          </a:xfrm>
          <a:prstGeom prst="rect">
            <a:avLst/>
          </a:prstGeom>
          <a:blipFill rotWithShape="1">
            <a:blip r:embed="rId3"/>
            <a:stretch>
              <a:fillRect l="-1660" t="-1402" r="-1743" b="-210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1258888" y="449263"/>
            <a:ext cx="6769100" cy="359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задание. Творческая работа. Составить  задачи про свою школьную жизнь, используя смешанные числа.</a:t>
            </a:r>
            <a:endParaRPr lang="ru-RU" sz="3600">
              <a:latin typeface="Franklin Gothic Book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5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урок!!! </a:t>
            </a:r>
            <a:endParaRPr lang="ru-RU" sz="5400" b="1">
              <a:latin typeface="Franklin Gothic Book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116013" y="2565400"/>
            <a:ext cx="6408737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Примите пожелания: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каждый день и каждый час</a:t>
            </a:r>
            <a:endParaRPr lang="ru-RU" sz="3200">
              <a:latin typeface="Franklin Gothic Book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Вам новое добудет</a:t>
            </a:r>
            <a:endParaRPr lang="ru-RU" sz="3200">
              <a:latin typeface="Franklin Gothic Book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добрым будет ум у вас</a:t>
            </a:r>
            <a:endParaRPr lang="ru-RU" sz="3200">
              <a:latin typeface="Franklin Gothic Book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сердце умным будет. 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С. Маршак)</a:t>
            </a:r>
            <a:endParaRPr lang="ru-RU" sz="3200">
              <a:latin typeface="Franklin Gothic Book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722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33375"/>
            <a:ext cx="127793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313" y="692150"/>
            <a:ext cx="8280400" cy="5905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Цели урока: </a:t>
            </a:r>
            <a:endParaRPr lang="ru-RU" sz="1600">
              <a:latin typeface="Franklin Gothic Book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Обучающие: </a:t>
            </a:r>
            <a:endParaRPr lang="ru-RU" sz="1600">
              <a:latin typeface="Franklin Gothic Book"/>
              <a:ea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Решать задачи на отработку алгоритма записи смешанных чисел, </a:t>
            </a:r>
            <a:r>
              <a:rPr lang="ru-RU" sz="1600">
                <a:latin typeface="Times New Roman" pitchFamily="18" charset="0"/>
              </a:rPr>
              <a:t>навыков  выделения целой части из неправильной дроби и представления  смешанного числа в виде неправильной дроби.</a:t>
            </a:r>
            <a:r>
              <a:rPr lang="ru-RU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>
              <a:latin typeface="Franklin Gothic Book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i="1">
                <a:latin typeface="Times New Roman" pitchFamily="18" charset="0"/>
                <a:cs typeface="Times New Roman" pitchFamily="18" charset="0"/>
              </a:rPr>
              <a:t>Развивающие: </a:t>
            </a:r>
            <a:endParaRPr lang="ru-RU" sz="1600">
              <a:latin typeface="Franklin Gothic Book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Развивать приемы умственной деятельности (обобщение, анализ, синтез, сравнение), памяти (лучше всего запоминается то, что связано с практическим применением, преодолением затруднений); </a:t>
            </a:r>
            <a:endParaRPr lang="ru-RU" sz="1600">
              <a:latin typeface="Franklin Gothic Book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Способствовать развитию математической речи учащихся;</a:t>
            </a:r>
            <a:endParaRPr lang="ru-RU" sz="1600">
              <a:latin typeface="Franklin Gothic Book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Организовать индивидуальную деятельность учащихся, которая способствует лучшему усвоению материала. </a:t>
            </a:r>
            <a:endParaRPr lang="ru-RU" sz="1600">
              <a:latin typeface="Franklin Gothic Book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i="1">
                <a:latin typeface="Times New Roman" pitchFamily="18" charset="0"/>
                <a:cs typeface="Times New Roman" pitchFamily="18" charset="0"/>
              </a:rPr>
              <a:t>Воспитательные: </a:t>
            </a:r>
            <a:endParaRPr lang="ru-RU" sz="1600">
              <a:latin typeface="Franklin Gothic Book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Воспитывать познавательный интерес учащихся; </a:t>
            </a:r>
            <a:endParaRPr lang="ru-RU" sz="1600">
              <a:latin typeface="Franklin Gothic Book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развитие основ коммуникационного общения; </a:t>
            </a:r>
            <a:endParaRPr lang="ru-RU" sz="1600">
              <a:latin typeface="Franklin Gothic Book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развивать  уверенность в собственных силах.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2286000" y="476250"/>
            <a:ext cx="4572000" cy="464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Девиз: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“Если будешь дроби знать,</a:t>
            </a:r>
            <a:b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Точно смысл их понимать, </a:t>
            </a:r>
            <a:b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Станет лёгкой даже трудная задача”.</a:t>
            </a:r>
            <a:endParaRPr lang="ru-RU" sz="3600">
              <a:latin typeface="Franklin Gothic Book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http://polysaevoschool17.narod.ru/articles/gorch1/img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692150"/>
            <a:ext cx="7129462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2" descr="http://polysaevoschool17.narod.ru/articles/gorch1/img1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3573463"/>
            <a:ext cx="691356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1600" y="476672"/>
            <a:ext cx="7560840" cy="6076087"/>
          </a:xfrm>
          <a:prstGeom prst="rect">
            <a:avLst/>
          </a:prstGeom>
          <a:blipFill rotWithShape="1">
            <a:blip r:embed="rId2"/>
            <a:stretch>
              <a:fillRect l="-806" t="-20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Описание: http://polysaevoschool17.narod.ru/articles/gorch1/img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1165225"/>
            <a:ext cx="22113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4" descr="Описание: http://polysaevoschool17.narod.ru/articles/gorch1/img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5445125"/>
            <a:ext cx="39417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2771775" y="457200"/>
            <a:ext cx="4464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Решите уравнение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 rot="10800000" flipV="1">
            <a:off x="971550" y="2997200"/>
            <a:ext cx="78120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Придумайте число а, которое удовлетворяет следующим условиям одновременно: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Home\Desktop\DSC01346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8353425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395288" y="5373688"/>
            <a:ext cx="8353425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филиале обучаются– 81 детей, в пятом классе 11учащихся. Какую часть всех составляют учащиеся этого класса? Какое число у вас получилось?</a:t>
            </a:r>
            <a:endParaRPr lang="ru-RU" sz="2400">
              <a:latin typeface="Franklin Gothic Book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692150"/>
            <a:ext cx="22320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2" descr="D:\Клара\Школа\дети\x_b9053b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2163" y="711200"/>
            <a:ext cx="2201862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1"/>
          <p:cNvSpPr>
            <a:spLocks noChangeArrowheads="1"/>
          </p:cNvSpPr>
          <p:nvPr/>
        </p:nvSpPr>
        <p:spPr bwMode="auto">
          <a:xfrm>
            <a:off x="1062038" y="2292350"/>
            <a:ext cx="748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</a:rPr>
              <a:t>На празднике «День Здоровья» проводилась игра «Движение по маршруту». Давайте   попробуем  определить  в  каких  точках находились классы:</a:t>
            </a:r>
            <a:endParaRPr lang="ru-RU" sz="2400">
              <a:latin typeface="Franklin Gothic Book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719263" y="400050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0                                 1                                  2                                  3</a:t>
            </a:r>
            <a:endParaRPr lang="ru-RU" sz="1400" b="1">
              <a:ea typeface="Calibri" pitchFamily="34" charset="0"/>
              <a:cs typeface="Arial" charset="0"/>
            </a:endParaRPr>
          </a:p>
          <a:p>
            <a:pPr eaLnBrk="0" hangingPunct="0"/>
            <a:endParaRPr lang="ru-RU" sz="1400" b="1">
              <a:ea typeface="Calibri" pitchFamily="34" charset="0"/>
              <a:cs typeface="Arial" charset="0"/>
            </a:endParaRPr>
          </a:p>
        </p:txBody>
      </p:sp>
      <p:pic>
        <p:nvPicPr>
          <p:cNvPr id="20485" name="Рисунок 39" descr="Описание: C:\Users\Home\Desktop\Безымянный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4508500"/>
            <a:ext cx="59436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719263" y="4714875"/>
            <a:ext cx="5356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                                                  А                           М               К         С</a:t>
            </a:r>
            <a:endParaRPr lang="ru-RU" sz="1400" b="1">
              <a:ea typeface="Calibri" pitchFamily="34" charset="0"/>
              <a:cs typeface="Arial" charset="0"/>
            </a:endParaRPr>
          </a:p>
        </p:txBody>
      </p:sp>
      <p:sp>
        <p:nvSpPr>
          <p:cNvPr id="6" name="Прямоугольник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88592" y="5229200"/>
            <a:ext cx="4015655" cy="896656"/>
          </a:xfrm>
          <a:prstGeom prst="rect">
            <a:avLst/>
          </a:prstGeom>
          <a:blipFill rotWithShape="1">
            <a:blip r:embed="rId5"/>
            <a:stretch>
              <a:fillRect b="-340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C:\Users\Home\Desktop\новая папка\SAM_1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630238"/>
            <a:ext cx="374491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900113" y="3284538"/>
            <a:ext cx="7343775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Учащийся 5 класса филиала  Юлушев  Расим, успевающий по всем предметам на «5» решает 10 уравнений за 32 минуты, а одноклассник  Ишмуратов Ильяс (с слева) 6 уравнений за 25 минут  (на слайде с права). Сколько минут решают мальчики в среднем каждое уравнение?</a:t>
            </a:r>
            <a:endParaRPr lang="ru-RU" sz="2400">
              <a:latin typeface="Franklin Gothic Book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293</Words>
  <Application>Microsoft Office PowerPoint</Application>
  <PresentationFormat>Экран (4:3)</PresentationFormat>
  <Paragraphs>40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18</vt:i4>
      </vt:variant>
    </vt:vector>
  </HeadingPairs>
  <TitlesOfParts>
    <vt:vector size="34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Symbol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с презентацией  « Математик-знаток про школьную жизнь сверстников»  по теме "Смешанные числа" </dc:title>
  <dc:creator>Home</dc:creator>
  <cp:lastModifiedBy>ольга</cp:lastModifiedBy>
  <cp:revision>19</cp:revision>
  <dcterms:created xsi:type="dcterms:W3CDTF">2012-01-26T16:48:55Z</dcterms:created>
  <dcterms:modified xsi:type="dcterms:W3CDTF">2012-06-11T11:44:56Z</dcterms:modified>
</cp:coreProperties>
</file>