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90" r:id="rId4"/>
    <p:sldId id="28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91" r:id="rId19"/>
    <p:sldId id="273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99"/>
    <a:srgbClr val="CCCCFF"/>
    <a:srgbClr val="663300"/>
    <a:srgbClr val="CC66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132" autoAdjust="0"/>
    <p:restoredTop sz="86500" autoAdjust="0"/>
  </p:normalViewPr>
  <p:slideViewPr>
    <p:cSldViewPr>
      <p:cViewPr varScale="1">
        <p:scale>
          <a:sx n="72" d="100"/>
          <a:sy n="72" d="100"/>
        </p:scale>
        <p:origin x="-378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246" y="2076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 bwMode="white">
          <a:xfrm>
            <a:off x="0" y="5971032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>
          <a:xfrm>
            <a:off x="-9144" y="6053328"/>
            <a:ext cx="2249424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>
            <a:off x="2359152" y="6044184"/>
            <a:ext cx="6784848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362200" y="6050037"/>
            <a:ext cx="67056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>
          <a:xfrm>
            <a:off x="76200" y="6068699"/>
            <a:ext cx="2057400" cy="685800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27.01.2012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2085393" y="236538"/>
            <a:ext cx="5867400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8001000" y="228600"/>
            <a:ext cx="8382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27.01.2012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53200" y="609600"/>
            <a:ext cx="2057400" cy="55165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562600" cy="5516564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6553200" y="6248402"/>
            <a:ext cx="2209800" cy="365125"/>
          </a:xfr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27.01.2012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57201" y="6248207"/>
            <a:ext cx="5573483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7" name="Прямоугольник 6"/>
          <p:cNvSpPr/>
          <p:nvPr/>
        </p:nvSpPr>
        <p:spPr bwMode="white">
          <a:xfrm>
            <a:off x="6096318" y="0"/>
            <a:ext cx="320040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6142038" y="609600"/>
            <a:ext cx="2286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>
            <a:off x="6142038" y="0"/>
            <a:ext cx="2286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 rot="5400000">
            <a:off x="5989638" y="144462"/>
            <a:ext cx="533400" cy="244476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27.01.2012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71600" y="2743200"/>
            <a:ext cx="7123113" cy="1673225"/>
          </a:xfrm>
        </p:spPr>
        <p:txBody>
          <a:bodyPr anchor="t"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7" name="Прямоугольник 6"/>
          <p:cNvSpPr/>
          <p:nvPr/>
        </p:nvSpPr>
        <p:spPr bwMode="white"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71600" y="1600200"/>
            <a:ext cx="762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27.01.2012</a:t>
            </a:fld>
            <a:endParaRPr lang="ru-RU"/>
          </a:p>
        </p:txBody>
      </p:sp>
      <p:sp>
        <p:nvSpPr>
          <p:cNvPr id="13" name="Номер слайда 12"/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295400" cy="701676"/>
          </a:xfrm>
        </p:spPr>
        <p:txBody>
          <a:bodyPr>
            <a:no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Нижний колонтитул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609600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844901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8" name="Дата 7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5B106E36-FD25-4E2D-B0AA-010F637433A0}" type="datetimeFigureOut">
              <a:rPr lang="ru-RU" smtClean="0"/>
              <a:pPr/>
              <a:t>27.01.2012</a:t>
            </a:fld>
            <a:endParaRPr lang="ru-RU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2" name="Нижний колонтитул 11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3400" y="273050"/>
            <a:ext cx="8153400" cy="8699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609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quarter" idx="4"/>
          </p:nvPr>
        </p:nvSpPr>
        <p:spPr>
          <a:xfrm>
            <a:off x="4800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5B106E36-FD25-4E2D-B0AA-010F637433A0}" type="datetimeFigureOut">
              <a:rPr lang="ru-RU" smtClean="0"/>
              <a:pPr/>
              <a:t>27.01.2012</a:t>
            </a:fld>
            <a:endParaRPr lang="ru-RU"/>
          </a:p>
        </p:txBody>
      </p:sp>
      <p:sp>
        <p:nvSpPr>
          <p:cNvPr id="12" name="Номер слайда 11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Нижний колонтитул 13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ru-RU"/>
          </a:p>
        </p:txBody>
      </p:sp>
      <p:sp>
        <p:nvSpPr>
          <p:cNvPr id="16" name="Текст 15"/>
          <p:cNvSpPr>
            <a:spLocks noGrp="1"/>
          </p:cNvSpPr>
          <p:nvPr>
            <p:ph type="body" sz="quarter" idx="1"/>
          </p:nvPr>
        </p:nvSpPr>
        <p:spPr>
          <a:xfrm>
            <a:off x="609600" y="1752600"/>
            <a:ext cx="38862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5" name="Текст 14"/>
          <p:cNvSpPr>
            <a:spLocks noGrp="1"/>
          </p:cNvSpPr>
          <p:nvPr>
            <p:ph type="body" sz="quarter" idx="3"/>
          </p:nvPr>
        </p:nvSpPr>
        <p:spPr>
          <a:xfrm>
            <a:off x="4800600" y="1752600"/>
            <a:ext cx="38862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27.01.2012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27.01.2012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8077200" cy="869950"/>
          </a:xfrm>
        </p:spPr>
        <p:txBody>
          <a:bodyPr anchor="ctr"/>
          <a:lstStyle>
            <a:lvl1pPr algn="l">
              <a:buNone/>
              <a:defRPr sz="4400" b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27.01.2012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16002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2362200" y="1752600"/>
            <a:ext cx="6400800" cy="44196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Прямоугольник 7"/>
          <p:cNvSpPr/>
          <p:nvPr/>
        </p:nvSpPr>
        <p:spPr bwMode="white">
          <a:xfrm>
            <a:off x="-9144" y="4572000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>
            <a:off x="-9144" y="4663440"/>
            <a:ext cx="1463040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>
          <a:xfrm>
            <a:off x="1545336" y="4654296"/>
            <a:ext cx="7598664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4648200"/>
            <a:ext cx="7315200" cy="685800"/>
          </a:xfrm>
        </p:spPr>
        <p:txBody>
          <a:bodyPr anchor="ctr"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white">
          <a:xfrm>
            <a:off x="1447800" y="0"/>
            <a:ext cx="100584" cy="6867144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>
          <a:xfrm>
            <a:off x="6248400" y="6248400"/>
            <a:ext cx="2667000" cy="365125"/>
          </a:xfrm>
        </p:spPr>
        <p:txBody>
          <a:bodyPr rtlCol="0"/>
          <a:lstStyle/>
          <a:p>
            <a:fld id="{5B106E36-FD25-4E2D-B0AA-010F637433A0}" type="datetimeFigureOut">
              <a:rPr lang="ru-RU" smtClean="0"/>
              <a:pPr/>
              <a:t>27.01.2012</a:t>
            </a:fld>
            <a:endParaRPr lang="ru-RU"/>
          </a:p>
        </p:txBody>
      </p:sp>
      <p:sp>
        <p:nvSpPr>
          <p:cNvPr id="13" name="Номер слайда 12"/>
          <p:cNvSpPr>
            <a:spLocks noGrp="1"/>
          </p:cNvSpPr>
          <p:nvPr>
            <p:ph type="sldNum" sz="quarter" idx="11"/>
          </p:nvPr>
        </p:nvSpPr>
        <p:spPr>
          <a:xfrm>
            <a:off x="0" y="4667249"/>
            <a:ext cx="1447800" cy="663578"/>
          </a:xfrm>
        </p:spPr>
        <p:txBody>
          <a:bodyPr rtlCol="0"/>
          <a:lstStyle>
            <a:lvl1pPr>
              <a:defRPr sz="2800"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Нижний колонтитул 13"/>
          <p:cNvSpPr>
            <a:spLocks noGrp="1"/>
          </p:cNvSpPr>
          <p:nvPr>
            <p:ph type="ftr" sz="quarter" idx="12"/>
          </p:nvPr>
        </p:nvSpPr>
        <p:spPr>
          <a:xfrm>
            <a:off x="1600200" y="6248206"/>
            <a:ext cx="4572000" cy="365125"/>
          </a:xfrm>
        </p:spPr>
        <p:txBody>
          <a:bodyPr rtlCol="0"/>
          <a:lstStyle/>
          <a:p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560576" y="0"/>
            <a:ext cx="7583424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3000">
              <a:srgbClr val="8488C4"/>
            </a:gs>
            <a:gs pos="53000">
              <a:srgbClr val="D4DEFF"/>
            </a:gs>
            <a:gs pos="83000">
              <a:srgbClr val="D4DEFF"/>
            </a:gs>
            <a:gs pos="100000">
              <a:srgbClr val="96AB94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609600" y="228600"/>
            <a:ext cx="8153400" cy="9906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612648" y="1600200"/>
            <a:ext cx="8153400" cy="452628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27.01.2012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609600" y="6248206"/>
            <a:ext cx="5421083" cy="365125"/>
          </a:xfrm>
          <a:prstGeom prst="rect">
            <a:avLst/>
          </a:prstGeom>
        </p:spPr>
        <p:txBody>
          <a:bodyPr vert="horz" anchor="ctr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Прямоугольник 6"/>
          <p:cNvSpPr/>
          <p:nvPr/>
        </p:nvSpPr>
        <p:spPr bwMode="white">
          <a:xfrm>
            <a:off x="0" y="1234440"/>
            <a:ext cx="9144000" cy="32004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0" y="1280160"/>
            <a:ext cx="5334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>
            <a:off x="590550" y="1280160"/>
            <a:ext cx="855345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20040" indent="-320040" algn="l" rtl="0" eaLnBrk="1" latinLnBrk="0" hangingPunct="1">
        <a:spcBef>
          <a:spcPts val="700"/>
        </a:spcBef>
        <a:buClr>
          <a:schemeClr val="accent2"/>
        </a:buClr>
        <a:buSzPct val="60000"/>
        <a:buFont typeface="Wingdings"/>
        <a:buChar char=""/>
        <a:defRPr kumimoji="0"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550"/>
        </a:spcBef>
        <a:buClr>
          <a:schemeClr val="accent1"/>
        </a:buClr>
        <a:buSzPct val="70000"/>
        <a:buFont typeface="Wingdings 2"/>
        <a:buChar char="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1" latinLnBrk="0" hangingPunct="1">
        <a:spcBef>
          <a:spcPts val="500"/>
        </a:spcBef>
        <a:buClr>
          <a:schemeClr val="accent2"/>
        </a:buClr>
        <a:buSzPct val="75000"/>
        <a:buFont typeface="Wingdings"/>
        <a:buChar char="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1" latinLnBrk="0" hangingPunct="1">
        <a:spcBef>
          <a:spcPts val="400"/>
        </a:spcBef>
        <a:buClr>
          <a:schemeClr val="accent3"/>
        </a:buClr>
        <a:buSzPct val="7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1" latinLnBrk="0" hangingPunct="1">
        <a:spcBef>
          <a:spcPts val="400"/>
        </a:spcBef>
        <a:buClr>
          <a:schemeClr val="accent4"/>
        </a:buClr>
        <a:buSzPct val="6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13" Type="http://schemas.openxmlformats.org/officeDocument/2006/relationships/slide" Target="slide13.xml"/><Relationship Id="rId18" Type="http://schemas.openxmlformats.org/officeDocument/2006/relationships/slide" Target="slide19.xml"/><Relationship Id="rId26" Type="http://schemas.openxmlformats.org/officeDocument/2006/relationships/slide" Target="slide27.xml"/><Relationship Id="rId3" Type="http://schemas.openxmlformats.org/officeDocument/2006/relationships/slide" Target="slide3.xml"/><Relationship Id="rId21" Type="http://schemas.openxmlformats.org/officeDocument/2006/relationships/slide" Target="slide22.xml"/><Relationship Id="rId7" Type="http://schemas.openxmlformats.org/officeDocument/2006/relationships/slide" Target="slide7.xml"/><Relationship Id="rId12" Type="http://schemas.openxmlformats.org/officeDocument/2006/relationships/slide" Target="slide12.xml"/><Relationship Id="rId17" Type="http://schemas.openxmlformats.org/officeDocument/2006/relationships/slide" Target="slide17.xml"/><Relationship Id="rId25" Type="http://schemas.openxmlformats.org/officeDocument/2006/relationships/slide" Target="slide26.xml"/><Relationship Id="rId2" Type="http://schemas.openxmlformats.org/officeDocument/2006/relationships/slide" Target="slide18.xml"/><Relationship Id="rId16" Type="http://schemas.openxmlformats.org/officeDocument/2006/relationships/slide" Target="slide16.xml"/><Relationship Id="rId20" Type="http://schemas.openxmlformats.org/officeDocument/2006/relationships/slide" Target="slide21.xml"/><Relationship Id="rId29" Type="http://schemas.openxmlformats.org/officeDocument/2006/relationships/slide" Target="slide30.xml"/><Relationship Id="rId1" Type="http://schemas.openxmlformats.org/officeDocument/2006/relationships/slideLayout" Target="../slideLayouts/slideLayout2.xml"/><Relationship Id="rId6" Type="http://schemas.openxmlformats.org/officeDocument/2006/relationships/slide" Target="slide6.xml"/><Relationship Id="rId11" Type="http://schemas.openxmlformats.org/officeDocument/2006/relationships/slide" Target="slide11.xml"/><Relationship Id="rId24" Type="http://schemas.openxmlformats.org/officeDocument/2006/relationships/slide" Target="slide25.xml"/><Relationship Id="rId5" Type="http://schemas.openxmlformats.org/officeDocument/2006/relationships/slide" Target="slide5.xml"/><Relationship Id="rId15" Type="http://schemas.openxmlformats.org/officeDocument/2006/relationships/slide" Target="slide15.xml"/><Relationship Id="rId23" Type="http://schemas.openxmlformats.org/officeDocument/2006/relationships/slide" Target="slide24.xml"/><Relationship Id="rId28" Type="http://schemas.openxmlformats.org/officeDocument/2006/relationships/slide" Target="slide29.xml"/><Relationship Id="rId10" Type="http://schemas.openxmlformats.org/officeDocument/2006/relationships/slide" Target="slide10.xml"/><Relationship Id="rId19" Type="http://schemas.openxmlformats.org/officeDocument/2006/relationships/slide" Target="slide20.xml"/><Relationship Id="rId31" Type="http://schemas.openxmlformats.org/officeDocument/2006/relationships/slide" Target="slide32.xml"/><Relationship Id="rId4" Type="http://schemas.openxmlformats.org/officeDocument/2006/relationships/slide" Target="slide4.xml"/><Relationship Id="rId9" Type="http://schemas.openxmlformats.org/officeDocument/2006/relationships/slide" Target="slide9.xml"/><Relationship Id="rId14" Type="http://schemas.openxmlformats.org/officeDocument/2006/relationships/slide" Target="slide14.xml"/><Relationship Id="rId22" Type="http://schemas.openxmlformats.org/officeDocument/2006/relationships/slide" Target="slide23.xml"/><Relationship Id="rId27" Type="http://schemas.openxmlformats.org/officeDocument/2006/relationships/slide" Target="slide28.xml"/><Relationship Id="rId30" Type="http://schemas.openxmlformats.org/officeDocument/2006/relationships/slide" Target="slide3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e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Прямоугольник 6"/>
          <p:cNvSpPr/>
          <p:nvPr/>
        </p:nvSpPr>
        <p:spPr>
          <a:xfrm>
            <a:off x="467544" y="178583"/>
            <a:ext cx="9144000" cy="59293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860032" y="836712"/>
            <a:ext cx="4283968" cy="2460717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sz="4000" b="1" dirty="0" smtClean="0">
                <a:solidFill>
                  <a:srgbClr val="002060"/>
                </a:solidFill>
              </a:rPr>
              <a:t>интерактивная игра</a:t>
            </a: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ru-RU" sz="4000" b="1" i="1" dirty="0" smtClean="0">
                <a:solidFill>
                  <a:srgbClr val="FF0000"/>
                </a:solidFill>
              </a:rPr>
              <a:t>«ПО СЛЕДАМ </a:t>
            </a:r>
            <a:br>
              <a:rPr lang="ru-RU" sz="4000" b="1" i="1" dirty="0" smtClean="0">
                <a:solidFill>
                  <a:srgbClr val="FF0000"/>
                </a:solidFill>
              </a:rPr>
            </a:br>
            <a:r>
              <a:rPr lang="ru-RU" sz="4000" b="1" i="1" dirty="0" smtClean="0">
                <a:solidFill>
                  <a:srgbClr val="FF0000"/>
                </a:solidFill>
              </a:rPr>
              <a:t>ЛОМОНОСОВА»</a:t>
            </a:r>
            <a:endParaRPr lang="ru-RU" sz="40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-252536" y="6172200"/>
            <a:ext cx="9937104" cy="685800"/>
          </a:xfrm>
        </p:spPr>
        <p:txBody>
          <a:bodyPr>
            <a:normAutofit fontScale="92500" lnSpcReduction="20000"/>
          </a:bodyPr>
          <a:lstStyle/>
          <a:p>
            <a:r>
              <a:rPr lang="ru-RU" sz="2000" dirty="0" smtClean="0">
                <a:solidFill>
                  <a:srgbClr val="002060"/>
                </a:solidFill>
              </a:rPr>
              <a:t>Авторы работы: </a:t>
            </a:r>
            <a:r>
              <a:rPr lang="ru-RU" sz="2000" dirty="0" smtClean="0">
                <a:solidFill>
                  <a:srgbClr val="002060"/>
                </a:solidFill>
              </a:rPr>
              <a:t>Е.И.Павлова (232-094-716), </a:t>
            </a:r>
            <a:r>
              <a:rPr lang="ru-RU" sz="2000" dirty="0" err="1" smtClean="0">
                <a:solidFill>
                  <a:srgbClr val="002060"/>
                </a:solidFill>
              </a:rPr>
              <a:t>уч</a:t>
            </a:r>
            <a:r>
              <a:rPr lang="ru-RU" sz="2000" dirty="0" smtClean="0">
                <a:solidFill>
                  <a:srgbClr val="002060"/>
                </a:solidFill>
              </a:rPr>
              <a:t>. </a:t>
            </a:r>
            <a:r>
              <a:rPr lang="ru-RU" sz="2000" dirty="0" err="1" smtClean="0">
                <a:solidFill>
                  <a:srgbClr val="002060"/>
                </a:solidFill>
              </a:rPr>
              <a:t>нач</a:t>
            </a:r>
            <a:r>
              <a:rPr lang="ru-RU" sz="2000" dirty="0" smtClean="0">
                <a:solidFill>
                  <a:srgbClr val="002060"/>
                </a:solidFill>
              </a:rPr>
              <a:t>. классов, МБОУ СОШ № 26 г.Архангельска,</a:t>
            </a:r>
          </a:p>
          <a:p>
            <a:r>
              <a:rPr lang="ru-RU" sz="2000" dirty="0" smtClean="0">
                <a:solidFill>
                  <a:srgbClr val="002060"/>
                </a:solidFill>
              </a:rPr>
              <a:t>                               </a:t>
            </a:r>
            <a:r>
              <a:rPr lang="ru-RU" sz="2000" dirty="0" smtClean="0">
                <a:solidFill>
                  <a:srgbClr val="002060"/>
                </a:solidFill>
              </a:rPr>
              <a:t>Е.С.Москвичева (242-052-933), </a:t>
            </a:r>
            <a:r>
              <a:rPr lang="ru-RU" sz="2000" dirty="0" err="1" smtClean="0">
                <a:solidFill>
                  <a:srgbClr val="002060"/>
                </a:solidFill>
              </a:rPr>
              <a:t>уч</a:t>
            </a:r>
            <a:r>
              <a:rPr lang="ru-RU" sz="2000" dirty="0" smtClean="0">
                <a:solidFill>
                  <a:srgbClr val="002060"/>
                </a:solidFill>
              </a:rPr>
              <a:t>. биологии, МБОУ СОШ № 26 г.Архангельска.</a:t>
            </a:r>
            <a:endParaRPr lang="ru-RU" sz="2000" dirty="0">
              <a:solidFill>
                <a:srgbClr val="002060"/>
              </a:solidFill>
            </a:endParaRPr>
          </a:p>
        </p:txBody>
      </p:sp>
      <p:sp>
        <p:nvSpPr>
          <p:cNvPr id="6" name="Содержимое 2"/>
          <p:cNvSpPr txBox="1">
            <a:spLocks/>
          </p:cNvSpPr>
          <p:nvPr/>
        </p:nvSpPr>
        <p:spPr>
          <a:xfrm>
            <a:off x="3929058" y="3143248"/>
            <a:ext cx="5000660" cy="2714644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20000"/>
              </a:lnSpc>
              <a:buClr>
                <a:schemeClr val="accent2"/>
              </a:buClr>
              <a:buSzPct val="60000"/>
              <a:buFont typeface="Wingdings"/>
              <a:buNone/>
              <a:tabLst/>
              <a:defRPr/>
            </a:pPr>
            <a:endParaRPr lang="ru-RU" sz="2000" dirty="0">
              <a:solidFill>
                <a:srgbClr val="002060"/>
              </a:solidFill>
            </a:endParaRPr>
          </a:p>
        </p:txBody>
      </p:sp>
      <p:pic>
        <p:nvPicPr>
          <p:cNvPr id="8" name="Picture 7" descr="Л2_00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7056" y="410827"/>
            <a:ext cx="4392488" cy="5184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612648" y="1628800"/>
            <a:ext cx="8031318" cy="1080120"/>
          </a:xfrm>
          <a:prstGeom prst="rect">
            <a:avLst/>
          </a:prstGeom>
          <a:solidFill>
            <a:srgbClr val="CCCCFF"/>
          </a:solidFill>
          <a:ln>
            <a:noFill/>
          </a:ln>
          <a:effectLst>
            <a:glow rad="101600">
              <a:schemeClr val="accent5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>
            <a:normAutofit fontScale="92500"/>
          </a:bodyPr>
          <a:lstStyle/>
          <a:p>
            <a:pPr>
              <a:buNone/>
            </a:pPr>
            <a:r>
              <a:rPr lang="ru-RU" sz="2800" i="1" dirty="0" smtClean="0">
                <a:solidFill>
                  <a:srgbClr val="FF0000"/>
                </a:solidFill>
              </a:rPr>
              <a:t>Вопрос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ru-RU" sz="2400" b="1" dirty="0" smtClean="0">
                <a:solidFill>
                  <a:srgbClr val="000099"/>
                </a:solidFill>
              </a:rPr>
              <a:t>Где и в каких учебных заведениях обучался в дальнейшем?</a:t>
            </a:r>
            <a:endParaRPr lang="ru-RU" sz="2400" b="1" dirty="0">
              <a:solidFill>
                <a:srgbClr val="000099"/>
              </a:solidFill>
            </a:endParaRPr>
          </a:p>
        </p:txBody>
      </p:sp>
      <p:sp>
        <p:nvSpPr>
          <p:cNvPr id="4" name="Прямоугольник с двумя скругленными противолежащими углами 3"/>
          <p:cNvSpPr/>
          <p:nvPr/>
        </p:nvSpPr>
        <p:spPr>
          <a:xfrm>
            <a:off x="103420" y="4572008"/>
            <a:ext cx="1228220" cy="571504"/>
          </a:xfrm>
          <a:prstGeom prst="round2DiagRect">
            <a:avLst>
              <a:gd name="adj1" fmla="val 16667"/>
              <a:gd name="adj2" fmla="val 37302"/>
            </a:avLst>
          </a:prstGeom>
          <a:solidFill>
            <a:srgbClr val="000099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Ответ</a:t>
            </a:r>
            <a:endParaRPr lang="ru-RU" sz="2400" b="1" dirty="0"/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3857620" y="285728"/>
            <a:ext cx="3857652" cy="642942"/>
          </a:xfrm>
          <a:prstGeom prst="rect">
            <a:avLst/>
          </a:prstGeom>
        </p:spPr>
        <p:txBody>
          <a:bodyPr vert="horz" anchor="ctr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Раздел</a:t>
            </a:r>
            <a:r>
              <a:rPr lang="ru-RU" sz="28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</a:t>
            </a:r>
            <a:r>
              <a:rPr kumimoji="0" lang="ru-RU" sz="2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«Годы учения»</a:t>
            </a:r>
            <a:endParaRPr kumimoji="0" lang="ru-RU" sz="28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" name="Содержимое 2"/>
          <p:cNvSpPr txBox="1">
            <a:spLocks/>
          </p:cNvSpPr>
          <p:nvPr/>
        </p:nvSpPr>
        <p:spPr>
          <a:xfrm>
            <a:off x="1619672" y="2780928"/>
            <a:ext cx="6983118" cy="3168352"/>
          </a:xfrm>
          <a:prstGeom prst="rect">
            <a:avLst/>
          </a:prstGeom>
          <a:solidFill>
            <a:srgbClr val="CCCCFF"/>
          </a:solidFill>
          <a:ln>
            <a:noFill/>
          </a:ln>
          <a:effectLst>
            <a:glow rad="101600">
              <a:schemeClr val="accent5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>
            <a:normAutofit/>
          </a:bodyPr>
          <a:lstStyle/>
          <a:p>
            <a:pPr lvl="0">
              <a:buClr>
                <a:schemeClr val="accent2"/>
              </a:buClr>
              <a:buSzPct val="60000"/>
              <a:defRPr/>
            </a:pPr>
            <a:r>
              <a:rPr lang="ru-RU" b="1" dirty="0" smtClean="0">
                <a:solidFill>
                  <a:srgbClr val="C00000"/>
                </a:solidFill>
              </a:rPr>
              <a:t>В 1735 году в числе 12 лучших учеников </a:t>
            </a:r>
          </a:p>
          <a:p>
            <a:pPr lvl="0">
              <a:buClr>
                <a:schemeClr val="accent2"/>
              </a:buClr>
              <a:buSzPct val="60000"/>
              <a:defRPr/>
            </a:pPr>
            <a:r>
              <a:rPr lang="ru-RU" b="1" dirty="0" smtClean="0">
                <a:solidFill>
                  <a:srgbClr val="C00000"/>
                </a:solidFill>
              </a:rPr>
              <a:t>был направлен в Петербург </a:t>
            </a:r>
          </a:p>
          <a:p>
            <a:pPr lvl="0">
              <a:buClr>
                <a:schemeClr val="accent2"/>
              </a:buClr>
              <a:buSzPct val="60000"/>
              <a:defRPr/>
            </a:pPr>
            <a:r>
              <a:rPr lang="ru-RU" b="1" dirty="0" smtClean="0">
                <a:solidFill>
                  <a:srgbClr val="C00000"/>
                </a:solidFill>
              </a:rPr>
              <a:t>для обучения в Академии наук.</a:t>
            </a:r>
          </a:p>
          <a:p>
            <a:pPr lvl="0">
              <a:buClr>
                <a:schemeClr val="accent2"/>
              </a:buClr>
              <a:buSzPct val="60000"/>
              <a:defRPr/>
            </a:pPr>
            <a:r>
              <a:rPr lang="ru-RU" b="1" dirty="0" smtClean="0">
                <a:solidFill>
                  <a:srgbClr val="C00000"/>
                </a:solidFill>
              </a:rPr>
              <a:t>В 1736 году Ломоносова отправили учиться в Германию,</a:t>
            </a:r>
          </a:p>
          <a:p>
            <a:pPr lvl="0">
              <a:buClr>
                <a:schemeClr val="accent2"/>
              </a:buClr>
              <a:buSzPct val="60000"/>
              <a:defRPr/>
            </a:pPr>
            <a:r>
              <a:rPr lang="ru-RU" b="1" dirty="0" smtClean="0">
                <a:solidFill>
                  <a:srgbClr val="C00000"/>
                </a:solidFill>
              </a:rPr>
              <a:t>в </a:t>
            </a:r>
            <a:r>
              <a:rPr lang="ru-RU" b="1" dirty="0" err="1" smtClean="0">
                <a:solidFill>
                  <a:srgbClr val="C00000"/>
                </a:solidFill>
              </a:rPr>
              <a:t>Марбургский</a:t>
            </a:r>
            <a:r>
              <a:rPr lang="ru-RU" b="1" dirty="0" smtClean="0">
                <a:solidFill>
                  <a:srgbClr val="C00000"/>
                </a:solidFill>
              </a:rPr>
              <a:t> университет для изучения</a:t>
            </a:r>
          </a:p>
          <a:p>
            <a:pPr lvl="0">
              <a:buClr>
                <a:schemeClr val="accent2"/>
              </a:buClr>
              <a:buSzPct val="60000"/>
              <a:defRPr/>
            </a:pPr>
            <a:r>
              <a:rPr lang="ru-RU" b="1" dirty="0" smtClean="0">
                <a:solidFill>
                  <a:srgbClr val="C00000"/>
                </a:solidFill>
              </a:rPr>
              <a:t>химии, горного дела и металлургии.</a:t>
            </a:r>
          </a:p>
          <a:p>
            <a:pPr lvl="0">
              <a:buClr>
                <a:schemeClr val="accent2"/>
              </a:buClr>
              <a:buSzPct val="60000"/>
              <a:defRPr/>
            </a:pPr>
            <a:r>
              <a:rPr lang="ru-RU" b="1" dirty="0" smtClean="0">
                <a:solidFill>
                  <a:srgbClr val="C00000"/>
                </a:solidFill>
              </a:rPr>
              <a:t>В 1739 году был отправлен в Саксонию, в город </a:t>
            </a:r>
            <a:r>
              <a:rPr lang="ru-RU" b="1" dirty="0" err="1" smtClean="0">
                <a:solidFill>
                  <a:srgbClr val="C00000"/>
                </a:solidFill>
              </a:rPr>
              <a:t>Фрейберг</a:t>
            </a:r>
            <a:r>
              <a:rPr lang="ru-RU" b="1" dirty="0" smtClean="0">
                <a:solidFill>
                  <a:srgbClr val="C00000"/>
                </a:solidFill>
              </a:rPr>
              <a:t>,</a:t>
            </a:r>
          </a:p>
          <a:p>
            <a:pPr lvl="0">
              <a:buClr>
                <a:schemeClr val="accent2"/>
              </a:buClr>
              <a:buSzPct val="60000"/>
              <a:defRPr/>
            </a:pPr>
            <a:r>
              <a:rPr lang="ru-RU" b="1" dirty="0" smtClean="0">
                <a:solidFill>
                  <a:srgbClr val="C00000"/>
                </a:solidFill>
              </a:rPr>
              <a:t>где изучал химию и горное дело.</a:t>
            </a:r>
          </a:p>
          <a:p>
            <a:pPr lvl="0">
              <a:buClr>
                <a:schemeClr val="accent2"/>
              </a:buClr>
              <a:buSzPct val="60000"/>
              <a:defRPr/>
            </a:pPr>
            <a:r>
              <a:rPr lang="ru-RU" b="1" dirty="0" smtClean="0">
                <a:solidFill>
                  <a:srgbClr val="C00000"/>
                </a:solidFill>
              </a:rPr>
              <a:t>В 1741 году  вернулся в Россию.</a:t>
            </a:r>
          </a:p>
          <a:p>
            <a:pPr lvl="0">
              <a:buClr>
                <a:schemeClr val="accent2"/>
              </a:buClr>
              <a:buSzPct val="60000"/>
              <a:defRPr/>
            </a:pPr>
            <a:endParaRPr lang="ru-RU" b="1" dirty="0" smtClean="0">
              <a:solidFill>
                <a:srgbClr val="C00000"/>
              </a:solidFill>
            </a:endParaRPr>
          </a:p>
        </p:txBody>
      </p:sp>
      <p:sp>
        <p:nvSpPr>
          <p:cNvPr id="10" name="Прямоугольник с двумя скругленными противолежащими углами 9">
            <a:hlinkClick r:id="rId2" action="ppaction://hlinksldjump"/>
          </p:cNvPr>
          <p:cNvSpPr/>
          <p:nvPr/>
        </p:nvSpPr>
        <p:spPr>
          <a:xfrm>
            <a:off x="7858180" y="6357958"/>
            <a:ext cx="1214414" cy="428628"/>
          </a:xfrm>
          <a:prstGeom prst="round2DiagRect">
            <a:avLst>
              <a:gd name="adj1" fmla="val 413"/>
              <a:gd name="adj2" fmla="val 37302"/>
            </a:avLst>
          </a:prstGeom>
          <a:solidFill>
            <a:srgbClr val="000099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Назад</a:t>
            </a:r>
            <a:endParaRPr lang="ru-RU" b="1" dirty="0"/>
          </a:p>
        </p:txBody>
      </p:sp>
      <p:sp>
        <p:nvSpPr>
          <p:cNvPr id="11" name="Прямоугольник с двумя скругленными противолежащими углами 10"/>
          <p:cNvSpPr/>
          <p:nvPr/>
        </p:nvSpPr>
        <p:spPr>
          <a:xfrm>
            <a:off x="7929586" y="357166"/>
            <a:ext cx="714380" cy="571504"/>
          </a:xfrm>
          <a:prstGeom prst="round2DiagRect">
            <a:avLst>
              <a:gd name="adj1" fmla="val 16667"/>
              <a:gd name="adj2" fmla="val 37302"/>
            </a:avLst>
          </a:prstGeom>
          <a:solidFill>
            <a:srgbClr val="000099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2</a:t>
            </a:r>
            <a:endParaRPr lang="ru-RU" sz="2400" b="1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0" y="6000768"/>
            <a:ext cx="571472" cy="214314"/>
          </a:xfrm>
          <a:prstGeom prst="rect">
            <a:avLst/>
          </a:prstGeom>
          <a:solidFill>
            <a:srgbClr val="CC6600">
              <a:alpha val="87000"/>
            </a:srgbClr>
          </a:solidFill>
          <a:ln w="381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571472" y="6000768"/>
            <a:ext cx="8572528" cy="214314"/>
          </a:xfrm>
          <a:prstGeom prst="rect">
            <a:avLst/>
          </a:prstGeom>
          <a:solidFill>
            <a:schemeClr val="accent1">
              <a:lumMod val="75000"/>
              <a:alpha val="78000"/>
            </a:schemeClr>
          </a:solidFill>
          <a:ln w="381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/>
          </a:p>
        </p:txBody>
      </p:sp>
      <p:pic>
        <p:nvPicPr>
          <p:cNvPr id="14" name="Picture 2" descr="F:\с белой флэш\с флешки всё\Презент\Ломоносов\Безимени-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3420" y="60632"/>
            <a:ext cx="936104" cy="1164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612648" y="1628800"/>
            <a:ext cx="8031318" cy="1368152"/>
          </a:xfrm>
          <a:prstGeom prst="rect">
            <a:avLst/>
          </a:prstGeom>
          <a:solidFill>
            <a:srgbClr val="CCCCFF"/>
          </a:solidFill>
          <a:ln>
            <a:noFill/>
          </a:ln>
          <a:effectLst>
            <a:glow rad="101600">
              <a:schemeClr val="accent5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>
              <a:buNone/>
            </a:pPr>
            <a:r>
              <a:rPr lang="ru-RU" sz="2800" i="1" dirty="0" smtClean="0">
                <a:solidFill>
                  <a:srgbClr val="FF0000"/>
                </a:solidFill>
              </a:rPr>
              <a:t>Вопрос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ru-RU" sz="2400" b="1" dirty="0" smtClean="0">
                <a:solidFill>
                  <a:srgbClr val="000099"/>
                </a:solidFill>
              </a:rPr>
              <a:t>Сколько же всего лет обучался М.В. Ломоносов с 1731 по 1741 годы?</a:t>
            </a:r>
            <a:endParaRPr lang="ru-RU" sz="2400" b="1" dirty="0">
              <a:solidFill>
                <a:srgbClr val="000099"/>
              </a:solidFill>
            </a:endParaRPr>
          </a:p>
        </p:txBody>
      </p:sp>
      <p:sp>
        <p:nvSpPr>
          <p:cNvPr id="4" name="Прямоугольник с двумя скругленными противолежащими углами 3"/>
          <p:cNvSpPr/>
          <p:nvPr/>
        </p:nvSpPr>
        <p:spPr>
          <a:xfrm>
            <a:off x="134242" y="4572008"/>
            <a:ext cx="1197398" cy="571504"/>
          </a:xfrm>
          <a:prstGeom prst="round2DiagRect">
            <a:avLst>
              <a:gd name="adj1" fmla="val 16667"/>
              <a:gd name="adj2" fmla="val 37302"/>
            </a:avLst>
          </a:prstGeom>
          <a:solidFill>
            <a:srgbClr val="000099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Ответ</a:t>
            </a:r>
            <a:endParaRPr lang="ru-RU" sz="2400" b="1" dirty="0"/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3857620" y="285728"/>
            <a:ext cx="3857652" cy="642942"/>
          </a:xfrm>
          <a:prstGeom prst="rect">
            <a:avLst/>
          </a:prstGeom>
        </p:spPr>
        <p:txBody>
          <a:bodyPr vert="horz" anchor="ctr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Раздел</a:t>
            </a:r>
            <a:r>
              <a:rPr lang="ru-RU" sz="28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</a:t>
            </a:r>
            <a:r>
              <a:rPr kumimoji="0" lang="ru-RU" sz="2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«Годы учения»</a:t>
            </a:r>
            <a:endParaRPr kumimoji="0" lang="ru-RU" sz="28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" name="Содержимое 2"/>
          <p:cNvSpPr txBox="1">
            <a:spLocks/>
          </p:cNvSpPr>
          <p:nvPr/>
        </p:nvSpPr>
        <p:spPr>
          <a:xfrm>
            <a:off x="1475656" y="3068960"/>
            <a:ext cx="7127134" cy="2808312"/>
          </a:xfrm>
          <a:prstGeom prst="rect">
            <a:avLst/>
          </a:prstGeom>
          <a:solidFill>
            <a:srgbClr val="CCCCFF"/>
          </a:solidFill>
          <a:ln>
            <a:noFill/>
          </a:ln>
          <a:effectLst>
            <a:glow rad="101600">
              <a:schemeClr val="accent5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>
            <a:normAutofit/>
          </a:bodyPr>
          <a:lstStyle/>
          <a:p>
            <a:pPr marL="320040" lvl="0" indent="-320040">
              <a:buClr>
                <a:schemeClr val="accent2"/>
              </a:buClr>
              <a:buSzPct val="60000"/>
              <a:defRPr/>
            </a:pPr>
            <a:endParaRPr lang="ru-RU" sz="800" b="1" dirty="0" smtClean="0">
              <a:solidFill>
                <a:srgbClr val="C00000"/>
              </a:solidFill>
            </a:endParaRPr>
          </a:p>
          <a:p>
            <a:pPr marL="320040" lvl="0" indent="-320040">
              <a:buClr>
                <a:schemeClr val="accent2"/>
              </a:buClr>
              <a:buSzPct val="60000"/>
              <a:defRPr/>
            </a:pPr>
            <a:r>
              <a:rPr lang="ru-RU" b="1" dirty="0" smtClean="0">
                <a:solidFill>
                  <a:srgbClr val="C00000"/>
                </a:solidFill>
              </a:rPr>
              <a:t>За 10 лет </a:t>
            </a:r>
            <a:r>
              <a:rPr lang="ru-RU" b="1" dirty="0" err="1" smtClean="0">
                <a:solidFill>
                  <a:srgbClr val="C00000"/>
                </a:solidFill>
              </a:rPr>
              <a:t>упорнейшей</a:t>
            </a:r>
            <a:r>
              <a:rPr lang="ru-RU" b="1" dirty="0" smtClean="0">
                <a:solidFill>
                  <a:srgbClr val="C00000"/>
                </a:solidFill>
              </a:rPr>
              <a:t>, самоотверженной учёбы </a:t>
            </a:r>
          </a:p>
          <a:p>
            <a:pPr marL="320040" lvl="0" indent="-320040">
              <a:buClr>
                <a:schemeClr val="accent2"/>
              </a:buClr>
              <a:buSzPct val="60000"/>
              <a:defRPr/>
            </a:pPr>
            <a:r>
              <a:rPr lang="ru-RU" b="1" dirty="0" smtClean="0">
                <a:solidFill>
                  <a:srgbClr val="C00000"/>
                </a:solidFill>
              </a:rPr>
              <a:t>Ломоносов не только завершил среднее и высшее</a:t>
            </a:r>
          </a:p>
          <a:p>
            <a:pPr marL="320040" lvl="0" indent="-320040">
              <a:buClr>
                <a:schemeClr val="accent2"/>
              </a:buClr>
              <a:buSzPct val="60000"/>
              <a:defRPr/>
            </a:pPr>
            <a:r>
              <a:rPr lang="ru-RU" b="1" dirty="0" smtClean="0">
                <a:solidFill>
                  <a:srgbClr val="C00000"/>
                </a:solidFill>
              </a:rPr>
              <a:t> образование, но и оформился как учёный.</a:t>
            </a:r>
          </a:p>
          <a:p>
            <a:pPr marL="320040" lvl="0" indent="-320040">
              <a:buClr>
                <a:schemeClr val="accent2"/>
              </a:buClr>
              <a:buSzPct val="60000"/>
              <a:defRPr/>
            </a:pPr>
            <a:r>
              <a:rPr kumimoji="0" lang="ru-RU" b="1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Он писал: «Я своей чести достиг не слепым </a:t>
            </a:r>
            <a:r>
              <a:rPr kumimoji="0" lang="ru-RU" b="1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счастием</a:t>
            </a:r>
            <a:r>
              <a:rPr kumimoji="0" lang="ru-RU" b="1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,</a:t>
            </a:r>
          </a:p>
          <a:p>
            <a:pPr marL="320040" lvl="0" indent="-320040">
              <a:buClr>
                <a:schemeClr val="accent2"/>
              </a:buClr>
              <a:buSzPct val="60000"/>
              <a:defRPr/>
            </a:pPr>
            <a:r>
              <a:rPr lang="ru-RU" b="1" dirty="0" smtClean="0">
                <a:solidFill>
                  <a:srgbClr val="C00000"/>
                </a:solidFill>
              </a:rPr>
              <a:t>но талантом, трудолюбием и терпением крайней бедности</a:t>
            </a:r>
          </a:p>
          <a:p>
            <a:pPr marL="320040" lvl="0" indent="-320040">
              <a:buClr>
                <a:schemeClr val="accent2"/>
              </a:buClr>
              <a:buSzPct val="60000"/>
              <a:defRPr/>
            </a:pPr>
            <a:r>
              <a:rPr kumimoji="0" lang="ru-RU" b="1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Добровольно для учения».</a:t>
            </a:r>
          </a:p>
        </p:txBody>
      </p:sp>
      <p:sp>
        <p:nvSpPr>
          <p:cNvPr id="10" name="Прямоугольник с двумя скругленными противолежащими углами 9">
            <a:hlinkClick r:id="rId2" action="ppaction://hlinksldjump"/>
          </p:cNvPr>
          <p:cNvSpPr/>
          <p:nvPr/>
        </p:nvSpPr>
        <p:spPr>
          <a:xfrm>
            <a:off x="7858180" y="6357958"/>
            <a:ext cx="1214414" cy="428628"/>
          </a:xfrm>
          <a:prstGeom prst="round2DiagRect">
            <a:avLst>
              <a:gd name="adj1" fmla="val 413"/>
              <a:gd name="adj2" fmla="val 37302"/>
            </a:avLst>
          </a:prstGeom>
          <a:solidFill>
            <a:srgbClr val="000099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Назад</a:t>
            </a:r>
            <a:endParaRPr lang="ru-RU" b="1" dirty="0"/>
          </a:p>
        </p:txBody>
      </p:sp>
      <p:sp>
        <p:nvSpPr>
          <p:cNvPr id="11" name="Прямоугольник с двумя скругленными противолежащими углами 10"/>
          <p:cNvSpPr/>
          <p:nvPr/>
        </p:nvSpPr>
        <p:spPr>
          <a:xfrm>
            <a:off x="7929586" y="357166"/>
            <a:ext cx="714380" cy="571504"/>
          </a:xfrm>
          <a:prstGeom prst="round2DiagRect">
            <a:avLst>
              <a:gd name="adj1" fmla="val 16667"/>
              <a:gd name="adj2" fmla="val 37302"/>
            </a:avLst>
          </a:prstGeom>
          <a:solidFill>
            <a:srgbClr val="000099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3</a:t>
            </a:r>
            <a:endParaRPr lang="ru-RU" sz="2400" b="1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0" y="6000768"/>
            <a:ext cx="571472" cy="214314"/>
          </a:xfrm>
          <a:prstGeom prst="rect">
            <a:avLst/>
          </a:prstGeom>
          <a:solidFill>
            <a:srgbClr val="CC6600">
              <a:alpha val="87000"/>
            </a:srgbClr>
          </a:solidFill>
          <a:ln w="381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571472" y="6000768"/>
            <a:ext cx="8572528" cy="214314"/>
          </a:xfrm>
          <a:prstGeom prst="rect">
            <a:avLst/>
          </a:prstGeom>
          <a:solidFill>
            <a:schemeClr val="accent1">
              <a:lumMod val="75000"/>
              <a:alpha val="78000"/>
            </a:schemeClr>
          </a:solidFill>
          <a:ln w="381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/>
          </a:p>
        </p:txBody>
      </p:sp>
      <p:pic>
        <p:nvPicPr>
          <p:cNvPr id="14" name="Picture 2" descr="F:\с белой флэш\с флешки всё\Презент\Ломоносов\Безимени-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4242" y="60632"/>
            <a:ext cx="936104" cy="1164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612648" y="1628800"/>
            <a:ext cx="8031318" cy="936104"/>
          </a:xfrm>
          <a:prstGeom prst="rect">
            <a:avLst/>
          </a:prstGeom>
          <a:solidFill>
            <a:srgbClr val="CCCCFF"/>
          </a:solidFill>
          <a:ln>
            <a:noFill/>
          </a:ln>
          <a:effectLst>
            <a:glow rad="101600">
              <a:schemeClr val="accent5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>
            <a:normAutofit fontScale="85000" lnSpcReduction="10000"/>
          </a:bodyPr>
          <a:lstStyle/>
          <a:p>
            <a:pPr>
              <a:buNone/>
            </a:pPr>
            <a:r>
              <a:rPr lang="ru-RU" sz="2800" i="1" dirty="0" smtClean="0">
                <a:solidFill>
                  <a:srgbClr val="FF0000"/>
                </a:solidFill>
              </a:rPr>
              <a:t>Вопрос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ru-RU" sz="2800" b="1" dirty="0" smtClean="0">
                <a:solidFill>
                  <a:srgbClr val="000099"/>
                </a:solidFill>
              </a:rPr>
              <a:t>Где начал работать Ломоносов , вернувшись на Родину?</a:t>
            </a:r>
            <a:endParaRPr lang="ru-RU" sz="2800" b="1" dirty="0">
              <a:solidFill>
                <a:srgbClr val="000099"/>
              </a:solidFill>
            </a:endParaRPr>
          </a:p>
        </p:txBody>
      </p:sp>
      <p:sp>
        <p:nvSpPr>
          <p:cNvPr id="4" name="Прямоугольник с двумя скругленными противолежащими углами 3"/>
          <p:cNvSpPr/>
          <p:nvPr/>
        </p:nvSpPr>
        <p:spPr>
          <a:xfrm>
            <a:off x="179512" y="4572008"/>
            <a:ext cx="1152128" cy="571504"/>
          </a:xfrm>
          <a:prstGeom prst="round2DiagRect">
            <a:avLst>
              <a:gd name="adj1" fmla="val 16667"/>
              <a:gd name="adj2" fmla="val 37302"/>
            </a:avLst>
          </a:prstGeom>
          <a:solidFill>
            <a:srgbClr val="000099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Ответ</a:t>
            </a:r>
            <a:endParaRPr lang="ru-RU" sz="2400" b="1" dirty="0"/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3857620" y="285728"/>
            <a:ext cx="3857652" cy="642942"/>
          </a:xfrm>
          <a:prstGeom prst="rect">
            <a:avLst/>
          </a:prstGeom>
        </p:spPr>
        <p:txBody>
          <a:bodyPr vert="horz" anchor="ctr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Раздел</a:t>
            </a:r>
            <a:r>
              <a:rPr lang="ru-RU" sz="28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</a:t>
            </a:r>
            <a:r>
              <a:rPr kumimoji="0" lang="ru-RU" sz="2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«Годы учения»</a:t>
            </a:r>
            <a:endParaRPr kumimoji="0" lang="ru-RU" sz="28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" name="Содержимое 2"/>
          <p:cNvSpPr txBox="1">
            <a:spLocks/>
          </p:cNvSpPr>
          <p:nvPr/>
        </p:nvSpPr>
        <p:spPr>
          <a:xfrm>
            <a:off x="1475656" y="2636912"/>
            <a:ext cx="6552728" cy="3220980"/>
          </a:xfrm>
          <a:prstGeom prst="rect">
            <a:avLst/>
          </a:prstGeom>
          <a:solidFill>
            <a:srgbClr val="CCCCFF"/>
          </a:solidFill>
          <a:ln>
            <a:noFill/>
          </a:ln>
          <a:effectLst>
            <a:glow rad="101600">
              <a:schemeClr val="accent5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>
            <a:normAutofit/>
          </a:bodyPr>
          <a:lstStyle/>
          <a:p>
            <a:pPr marL="320040" lvl="0" indent="-320040">
              <a:buClr>
                <a:schemeClr val="accent2"/>
              </a:buClr>
              <a:buSzPct val="60000"/>
              <a:defRPr/>
            </a:pPr>
            <a:endParaRPr lang="ru-RU" sz="900" b="1" dirty="0" smtClean="0">
              <a:solidFill>
                <a:srgbClr val="C00000"/>
              </a:solidFill>
            </a:endParaRPr>
          </a:p>
          <a:p>
            <a:pPr lvl="0">
              <a:buClr>
                <a:schemeClr val="accent2"/>
              </a:buClr>
              <a:buSzPct val="60000"/>
              <a:defRPr/>
            </a:pPr>
            <a:r>
              <a:rPr lang="ru-RU" sz="1600" b="1" dirty="0" smtClean="0">
                <a:solidFill>
                  <a:srgbClr val="C00000"/>
                </a:solidFill>
              </a:rPr>
              <a:t>В 1742 году работает </a:t>
            </a:r>
          </a:p>
          <a:p>
            <a:pPr lvl="0">
              <a:buClr>
                <a:schemeClr val="accent2"/>
              </a:buClr>
              <a:buSzPct val="60000"/>
              <a:defRPr/>
            </a:pPr>
            <a:r>
              <a:rPr lang="ru-RU" sz="1600" b="1" dirty="0" smtClean="0">
                <a:solidFill>
                  <a:srgbClr val="C00000"/>
                </a:solidFill>
              </a:rPr>
              <a:t>адъюнктом </a:t>
            </a:r>
          </a:p>
          <a:p>
            <a:pPr lvl="0">
              <a:buClr>
                <a:schemeClr val="accent2"/>
              </a:buClr>
              <a:buSzPct val="60000"/>
              <a:defRPr/>
            </a:pPr>
            <a:r>
              <a:rPr lang="ru-RU" sz="1600" b="1" dirty="0" smtClean="0">
                <a:solidFill>
                  <a:srgbClr val="C00000"/>
                </a:solidFill>
              </a:rPr>
              <a:t>( помощником </a:t>
            </a:r>
          </a:p>
          <a:p>
            <a:pPr lvl="0">
              <a:buClr>
                <a:schemeClr val="accent2"/>
              </a:buClr>
              <a:buSzPct val="60000"/>
              <a:defRPr/>
            </a:pPr>
            <a:r>
              <a:rPr lang="ru-RU" sz="1600" b="1" dirty="0" smtClean="0">
                <a:solidFill>
                  <a:srgbClr val="C00000"/>
                </a:solidFill>
              </a:rPr>
              <a:t>профессора) в </a:t>
            </a:r>
          </a:p>
          <a:p>
            <a:pPr lvl="0">
              <a:buClr>
                <a:schemeClr val="accent2"/>
              </a:buClr>
              <a:buSzPct val="60000"/>
              <a:defRPr/>
            </a:pPr>
            <a:r>
              <a:rPr lang="ru-RU" sz="1600" b="1" dirty="0" smtClean="0">
                <a:solidFill>
                  <a:srgbClr val="C00000"/>
                </a:solidFill>
              </a:rPr>
              <a:t>Академии наук </a:t>
            </a:r>
          </a:p>
          <a:p>
            <a:pPr lvl="0">
              <a:buClr>
                <a:schemeClr val="accent2"/>
              </a:buClr>
              <a:buSzPct val="60000"/>
              <a:defRPr/>
            </a:pPr>
            <a:r>
              <a:rPr lang="ru-RU" sz="1600" b="1" dirty="0" smtClean="0">
                <a:solidFill>
                  <a:srgbClr val="C00000"/>
                </a:solidFill>
              </a:rPr>
              <a:t>в Санкт-Петербурге</a:t>
            </a:r>
            <a:endParaRPr kumimoji="0" lang="ru-RU" sz="1600" b="0" u="none" strike="noStrike" kern="1200" cap="none" spc="0" normalizeH="0" baseline="0" noProof="0" dirty="0">
              <a:ln>
                <a:noFill/>
              </a:ln>
              <a:effectLst/>
              <a:uLnTx/>
              <a:uFillTx/>
            </a:endParaRPr>
          </a:p>
        </p:txBody>
      </p:sp>
      <p:sp>
        <p:nvSpPr>
          <p:cNvPr id="10" name="Прямоугольник с двумя скругленными противолежащими углами 9">
            <a:hlinkClick r:id="rId2" action="ppaction://hlinksldjump"/>
          </p:cNvPr>
          <p:cNvSpPr/>
          <p:nvPr/>
        </p:nvSpPr>
        <p:spPr>
          <a:xfrm>
            <a:off x="7858180" y="6357958"/>
            <a:ext cx="1214414" cy="428628"/>
          </a:xfrm>
          <a:prstGeom prst="round2DiagRect">
            <a:avLst>
              <a:gd name="adj1" fmla="val 413"/>
              <a:gd name="adj2" fmla="val 37302"/>
            </a:avLst>
          </a:prstGeom>
          <a:solidFill>
            <a:srgbClr val="000099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Назад</a:t>
            </a:r>
            <a:endParaRPr lang="ru-RU" b="1" dirty="0"/>
          </a:p>
        </p:txBody>
      </p:sp>
      <p:sp>
        <p:nvSpPr>
          <p:cNvPr id="11" name="Прямоугольник с двумя скругленными противолежащими углами 10"/>
          <p:cNvSpPr/>
          <p:nvPr/>
        </p:nvSpPr>
        <p:spPr>
          <a:xfrm>
            <a:off x="7929586" y="357166"/>
            <a:ext cx="714380" cy="571504"/>
          </a:xfrm>
          <a:prstGeom prst="round2DiagRect">
            <a:avLst>
              <a:gd name="adj1" fmla="val 16667"/>
              <a:gd name="adj2" fmla="val 37302"/>
            </a:avLst>
          </a:prstGeom>
          <a:solidFill>
            <a:srgbClr val="000099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4</a:t>
            </a:r>
            <a:endParaRPr lang="ru-RU" sz="2400" b="1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0" y="6000768"/>
            <a:ext cx="571472" cy="214314"/>
          </a:xfrm>
          <a:prstGeom prst="rect">
            <a:avLst/>
          </a:prstGeom>
          <a:solidFill>
            <a:srgbClr val="CC6600">
              <a:alpha val="87000"/>
            </a:srgbClr>
          </a:solidFill>
          <a:ln w="381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571472" y="6000768"/>
            <a:ext cx="8572528" cy="214314"/>
          </a:xfrm>
          <a:prstGeom prst="rect">
            <a:avLst/>
          </a:prstGeom>
          <a:solidFill>
            <a:schemeClr val="accent1">
              <a:lumMod val="75000"/>
              <a:alpha val="78000"/>
            </a:schemeClr>
          </a:solidFill>
          <a:ln w="381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/>
          </a:p>
        </p:txBody>
      </p:sp>
      <p:pic>
        <p:nvPicPr>
          <p:cNvPr id="14" name="Picture 2" descr="F:\с белой флэш\с флешки всё\Презент\Ломоносов\Безимени-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3420" y="24913"/>
            <a:ext cx="936104" cy="1164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62180" y="2851421"/>
            <a:ext cx="4017018" cy="27234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612648" y="1556792"/>
            <a:ext cx="8031318" cy="648072"/>
          </a:xfrm>
          <a:prstGeom prst="rect">
            <a:avLst/>
          </a:prstGeom>
          <a:solidFill>
            <a:srgbClr val="CCCCFF"/>
          </a:solidFill>
          <a:ln>
            <a:noFill/>
          </a:ln>
          <a:effectLst>
            <a:glow rad="101600">
              <a:schemeClr val="accent5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>
            <a:normAutofit fontScale="55000" lnSpcReduction="20000"/>
          </a:bodyPr>
          <a:lstStyle/>
          <a:p>
            <a:pPr>
              <a:buNone/>
            </a:pPr>
            <a:r>
              <a:rPr lang="ru-RU" sz="2800" i="1" dirty="0" smtClean="0">
                <a:solidFill>
                  <a:srgbClr val="FF0000"/>
                </a:solidFill>
              </a:rPr>
              <a:t>Вопрос</a:t>
            </a:r>
          </a:p>
          <a:p>
            <a:pPr marL="0" indent="0" algn="ctr">
              <a:buNone/>
              <a:tabLst>
                <a:tab pos="174625" algn="l"/>
              </a:tabLst>
            </a:pPr>
            <a:r>
              <a:rPr lang="ru-RU" sz="3400" b="1" dirty="0" smtClean="0">
                <a:solidFill>
                  <a:srgbClr val="000099"/>
                </a:solidFill>
              </a:rPr>
              <a:t>Назовите науку, которую Ломоносов считал своей « главной профессией»</a:t>
            </a:r>
            <a:endParaRPr lang="ru-RU" sz="3400" b="1" dirty="0">
              <a:solidFill>
                <a:srgbClr val="000099"/>
              </a:solidFill>
            </a:endParaRPr>
          </a:p>
        </p:txBody>
      </p:sp>
      <p:sp>
        <p:nvSpPr>
          <p:cNvPr id="4" name="Прямоугольник с двумя скругленными противолежащими углами 3"/>
          <p:cNvSpPr/>
          <p:nvPr/>
        </p:nvSpPr>
        <p:spPr>
          <a:xfrm>
            <a:off x="107504" y="4572008"/>
            <a:ext cx="1152128" cy="571504"/>
          </a:xfrm>
          <a:prstGeom prst="round2DiagRect">
            <a:avLst>
              <a:gd name="adj1" fmla="val 16667"/>
              <a:gd name="adj2" fmla="val 37302"/>
            </a:avLst>
          </a:prstGeom>
          <a:solidFill>
            <a:srgbClr val="000099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Ответ</a:t>
            </a:r>
            <a:endParaRPr lang="ru-RU" sz="2400" b="1" dirty="0"/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3857620" y="285728"/>
            <a:ext cx="3857652" cy="642942"/>
          </a:xfrm>
          <a:prstGeom prst="rect">
            <a:avLst/>
          </a:prstGeom>
        </p:spPr>
        <p:txBody>
          <a:bodyPr vert="horz" anchor="ctr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Раздел</a:t>
            </a:r>
            <a:r>
              <a:rPr lang="ru-RU" sz="28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</a:t>
            </a:r>
            <a:r>
              <a:rPr kumimoji="0" lang="ru-RU" sz="2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«Годы учения»</a:t>
            </a:r>
            <a:endParaRPr kumimoji="0" lang="ru-RU" sz="28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" name="Содержимое 2"/>
          <p:cNvSpPr txBox="1">
            <a:spLocks/>
          </p:cNvSpPr>
          <p:nvPr/>
        </p:nvSpPr>
        <p:spPr>
          <a:xfrm>
            <a:off x="1334589" y="2276872"/>
            <a:ext cx="7312326" cy="3600399"/>
          </a:xfrm>
          <a:prstGeom prst="rect">
            <a:avLst/>
          </a:prstGeom>
          <a:solidFill>
            <a:srgbClr val="CCCCFF"/>
          </a:solidFill>
          <a:ln>
            <a:noFill/>
          </a:ln>
          <a:effectLst>
            <a:glow rad="101600">
              <a:schemeClr val="accent5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>
            <a:normAutofit/>
          </a:bodyPr>
          <a:lstStyle/>
          <a:p>
            <a:pPr marL="261938" lvl="0">
              <a:buClr>
                <a:schemeClr val="accent2"/>
              </a:buClr>
              <a:buSzPct val="60000"/>
              <a:defRPr/>
            </a:pPr>
            <a:r>
              <a:rPr lang="ru-RU" b="1" dirty="0" smtClean="0">
                <a:solidFill>
                  <a:srgbClr val="C00000"/>
                </a:solidFill>
              </a:rPr>
              <a:t>Любимая наука-</a:t>
            </a:r>
          </a:p>
          <a:p>
            <a:pPr marL="261938" lvl="0">
              <a:buClr>
                <a:schemeClr val="accent2"/>
              </a:buClr>
              <a:buSzPct val="60000"/>
              <a:defRPr/>
            </a:pPr>
            <a:r>
              <a:rPr lang="ru-RU" b="1" dirty="0" smtClean="0">
                <a:solidFill>
                  <a:srgbClr val="C00000"/>
                </a:solidFill>
              </a:rPr>
              <a:t>химия</a:t>
            </a:r>
            <a:endParaRPr kumimoji="0" lang="ru-RU" b="0" u="none" strike="noStrike" kern="1200" cap="none" spc="0" normalizeH="0" baseline="0" noProof="0" dirty="0">
              <a:ln>
                <a:noFill/>
              </a:ln>
              <a:effectLst/>
              <a:uLnTx/>
              <a:uFillTx/>
            </a:endParaRPr>
          </a:p>
        </p:txBody>
      </p:sp>
      <p:sp>
        <p:nvSpPr>
          <p:cNvPr id="10" name="Прямоугольник с двумя скругленными противолежащими углами 9">
            <a:hlinkClick r:id="rId2" action="ppaction://hlinksldjump"/>
          </p:cNvPr>
          <p:cNvSpPr/>
          <p:nvPr/>
        </p:nvSpPr>
        <p:spPr>
          <a:xfrm>
            <a:off x="7858180" y="6357958"/>
            <a:ext cx="1214414" cy="428628"/>
          </a:xfrm>
          <a:prstGeom prst="round2DiagRect">
            <a:avLst>
              <a:gd name="adj1" fmla="val 413"/>
              <a:gd name="adj2" fmla="val 37302"/>
            </a:avLst>
          </a:prstGeom>
          <a:solidFill>
            <a:srgbClr val="000099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Назад</a:t>
            </a:r>
            <a:endParaRPr lang="ru-RU" b="1" dirty="0"/>
          </a:p>
        </p:txBody>
      </p:sp>
      <p:sp>
        <p:nvSpPr>
          <p:cNvPr id="11" name="Прямоугольник с двумя скругленными противолежащими углами 10"/>
          <p:cNvSpPr/>
          <p:nvPr/>
        </p:nvSpPr>
        <p:spPr>
          <a:xfrm>
            <a:off x="7929586" y="357166"/>
            <a:ext cx="714380" cy="571504"/>
          </a:xfrm>
          <a:prstGeom prst="round2DiagRect">
            <a:avLst>
              <a:gd name="adj1" fmla="val 16667"/>
              <a:gd name="adj2" fmla="val 37302"/>
            </a:avLst>
          </a:prstGeom>
          <a:solidFill>
            <a:srgbClr val="000099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5</a:t>
            </a:r>
            <a:endParaRPr lang="ru-RU" sz="2400" b="1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0" y="6000768"/>
            <a:ext cx="571472" cy="214314"/>
          </a:xfrm>
          <a:prstGeom prst="rect">
            <a:avLst/>
          </a:prstGeom>
          <a:solidFill>
            <a:srgbClr val="CC6600">
              <a:alpha val="87000"/>
            </a:srgbClr>
          </a:solidFill>
          <a:ln w="381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571472" y="6000768"/>
            <a:ext cx="8572528" cy="214314"/>
          </a:xfrm>
          <a:prstGeom prst="rect">
            <a:avLst/>
          </a:prstGeom>
          <a:solidFill>
            <a:schemeClr val="accent1">
              <a:lumMod val="75000"/>
              <a:alpha val="78000"/>
            </a:schemeClr>
          </a:solidFill>
          <a:ln w="381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/>
          </a:p>
        </p:txBody>
      </p:sp>
      <p:pic>
        <p:nvPicPr>
          <p:cNvPr id="14" name="Picture 2" descr="F:\с белой флэш\с флешки всё\Презент\Ломоносов\Безимени-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60632"/>
            <a:ext cx="864096" cy="1164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Documents and Settings\User\Рабочий стол\с белой флэш\с флешки всё\Презент\Ломоносов\Безимени-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63887" y="2348881"/>
            <a:ext cx="4901499" cy="3456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612648" y="1628800"/>
            <a:ext cx="8031318" cy="576064"/>
          </a:xfrm>
          <a:prstGeom prst="rect">
            <a:avLst/>
          </a:prstGeom>
          <a:solidFill>
            <a:srgbClr val="CCCCFF"/>
          </a:solidFill>
          <a:ln>
            <a:noFill/>
          </a:ln>
          <a:effectLst>
            <a:glow rad="101600">
              <a:schemeClr val="accent5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>
              <a:buNone/>
            </a:pPr>
            <a:r>
              <a:rPr lang="ru-RU" sz="2800" i="1" dirty="0" smtClean="0">
                <a:solidFill>
                  <a:srgbClr val="FF0000"/>
                </a:solidFill>
              </a:rPr>
              <a:t>Вопрос  </a:t>
            </a:r>
            <a:r>
              <a:rPr lang="ru-RU" sz="2400" b="1" dirty="0" smtClean="0">
                <a:solidFill>
                  <a:srgbClr val="000099"/>
                </a:solidFill>
              </a:rPr>
              <a:t>Какое звание получил Ломоносов в химии?</a:t>
            </a:r>
            <a:endParaRPr lang="ru-RU" sz="2400" b="1" dirty="0">
              <a:solidFill>
                <a:srgbClr val="000099"/>
              </a:solidFill>
            </a:endParaRPr>
          </a:p>
        </p:txBody>
      </p:sp>
      <p:sp>
        <p:nvSpPr>
          <p:cNvPr id="4" name="Прямоугольник с двумя скругленными противолежащими углами 3"/>
          <p:cNvSpPr/>
          <p:nvPr/>
        </p:nvSpPr>
        <p:spPr>
          <a:xfrm>
            <a:off x="107504" y="4572008"/>
            <a:ext cx="1224136" cy="571504"/>
          </a:xfrm>
          <a:prstGeom prst="round2DiagRect">
            <a:avLst>
              <a:gd name="adj1" fmla="val 16667"/>
              <a:gd name="adj2" fmla="val 37302"/>
            </a:avLst>
          </a:prstGeom>
          <a:solidFill>
            <a:srgbClr val="000099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Ответ</a:t>
            </a:r>
            <a:endParaRPr lang="ru-RU" sz="2400" b="1" dirty="0"/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3857620" y="285728"/>
            <a:ext cx="3857652" cy="642942"/>
          </a:xfrm>
          <a:prstGeom prst="rect">
            <a:avLst/>
          </a:prstGeom>
        </p:spPr>
        <p:txBody>
          <a:bodyPr vert="horz" anchor="ctr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Раздел</a:t>
            </a:r>
            <a:r>
              <a:rPr lang="ru-RU" sz="28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</a:t>
            </a:r>
            <a:r>
              <a:rPr kumimoji="0" lang="ru-RU" sz="2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«Годы учения»</a:t>
            </a:r>
            <a:endParaRPr kumimoji="0" lang="ru-RU" sz="28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" name="Содержимое 2"/>
          <p:cNvSpPr txBox="1">
            <a:spLocks/>
          </p:cNvSpPr>
          <p:nvPr/>
        </p:nvSpPr>
        <p:spPr>
          <a:xfrm>
            <a:off x="1547664" y="2348880"/>
            <a:ext cx="7055126" cy="3437574"/>
          </a:xfrm>
          <a:prstGeom prst="rect">
            <a:avLst/>
          </a:prstGeom>
          <a:solidFill>
            <a:srgbClr val="CCCCFF"/>
          </a:solidFill>
          <a:ln>
            <a:noFill/>
          </a:ln>
          <a:effectLst>
            <a:glow rad="101600">
              <a:schemeClr val="accent5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>
            <a:normAutofit/>
          </a:bodyPr>
          <a:lstStyle/>
          <a:p>
            <a:pPr lvl="0">
              <a:buClr>
                <a:schemeClr val="accent2"/>
              </a:buClr>
              <a:buSzPct val="60000"/>
              <a:defRPr/>
            </a:pPr>
            <a:endParaRPr lang="ru-RU" sz="800" b="1" dirty="0" smtClean="0">
              <a:solidFill>
                <a:srgbClr val="C00000"/>
              </a:solidFill>
            </a:endParaRPr>
          </a:p>
          <a:p>
            <a:pPr lvl="0">
              <a:buClr>
                <a:schemeClr val="accent2"/>
              </a:buClr>
              <a:buSzPct val="60000"/>
              <a:defRPr/>
            </a:pPr>
            <a:r>
              <a:rPr lang="ru-RU" b="1" dirty="0" smtClean="0">
                <a:solidFill>
                  <a:srgbClr val="C00000"/>
                </a:solidFill>
              </a:rPr>
              <a:t>Профессор химии</a:t>
            </a:r>
            <a:endParaRPr kumimoji="0" lang="ru-RU" b="0" u="none" strike="noStrike" kern="1200" cap="none" spc="0" normalizeH="0" baseline="0" noProof="0" dirty="0">
              <a:ln>
                <a:noFill/>
              </a:ln>
              <a:effectLst/>
              <a:uLnTx/>
              <a:uFillTx/>
            </a:endParaRPr>
          </a:p>
        </p:txBody>
      </p:sp>
      <p:sp>
        <p:nvSpPr>
          <p:cNvPr id="10" name="Прямоугольник с двумя скругленными противолежащими углами 9">
            <a:hlinkClick r:id="rId2" action="ppaction://hlinksldjump"/>
          </p:cNvPr>
          <p:cNvSpPr/>
          <p:nvPr/>
        </p:nvSpPr>
        <p:spPr>
          <a:xfrm>
            <a:off x="7858180" y="6357958"/>
            <a:ext cx="1214414" cy="428628"/>
          </a:xfrm>
          <a:prstGeom prst="round2DiagRect">
            <a:avLst>
              <a:gd name="adj1" fmla="val 413"/>
              <a:gd name="adj2" fmla="val 37302"/>
            </a:avLst>
          </a:prstGeom>
          <a:solidFill>
            <a:srgbClr val="000099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Назад</a:t>
            </a:r>
            <a:endParaRPr lang="ru-RU" b="1" dirty="0"/>
          </a:p>
        </p:txBody>
      </p:sp>
      <p:sp>
        <p:nvSpPr>
          <p:cNvPr id="11" name="Прямоугольник с двумя скругленными противолежащими углами 10"/>
          <p:cNvSpPr/>
          <p:nvPr/>
        </p:nvSpPr>
        <p:spPr>
          <a:xfrm>
            <a:off x="7929586" y="357166"/>
            <a:ext cx="714380" cy="571504"/>
          </a:xfrm>
          <a:prstGeom prst="round2DiagRect">
            <a:avLst>
              <a:gd name="adj1" fmla="val 16667"/>
              <a:gd name="adj2" fmla="val 37302"/>
            </a:avLst>
          </a:prstGeom>
          <a:solidFill>
            <a:srgbClr val="000099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6</a:t>
            </a:r>
            <a:endParaRPr lang="ru-RU" sz="2400" b="1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0" y="6000768"/>
            <a:ext cx="571472" cy="214314"/>
          </a:xfrm>
          <a:prstGeom prst="rect">
            <a:avLst/>
          </a:prstGeom>
          <a:solidFill>
            <a:srgbClr val="CC6600">
              <a:alpha val="87000"/>
            </a:srgbClr>
          </a:solidFill>
          <a:ln w="381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571472" y="6000768"/>
            <a:ext cx="8572528" cy="214314"/>
          </a:xfrm>
          <a:prstGeom prst="rect">
            <a:avLst/>
          </a:prstGeom>
          <a:solidFill>
            <a:schemeClr val="accent1">
              <a:lumMod val="75000"/>
              <a:alpha val="78000"/>
            </a:schemeClr>
          </a:solidFill>
          <a:ln w="381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/>
          </a:p>
        </p:txBody>
      </p:sp>
      <p:pic>
        <p:nvPicPr>
          <p:cNvPr id="14" name="Picture 2" descr="F:\с белой флэш\с флешки всё\Презент\Ломоносов\Безимени-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60632"/>
            <a:ext cx="864096" cy="1164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29256" y="2428868"/>
            <a:ext cx="2428892" cy="32904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612648" y="1700808"/>
            <a:ext cx="8031318" cy="648072"/>
          </a:xfrm>
          <a:prstGeom prst="rect">
            <a:avLst/>
          </a:prstGeom>
          <a:solidFill>
            <a:srgbClr val="CCCCFF"/>
          </a:solidFill>
          <a:ln>
            <a:noFill/>
          </a:ln>
          <a:effectLst>
            <a:glow rad="101600">
              <a:schemeClr val="accent5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>
            <a:normAutofit fontScale="92500"/>
          </a:bodyPr>
          <a:lstStyle/>
          <a:p>
            <a:pPr>
              <a:buNone/>
            </a:pPr>
            <a:r>
              <a:rPr lang="ru-RU" sz="2800" i="1" dirty="0" smtClean="0">
                <a:solidFill>
                  <a:srgbClr val="FF0000"/>
                </a:solidFill>
              </a:rPr>
              <a:t>Вопрос  </a:t>
            </a:r>
            <a:r>
              <a:rPr lang="ru-RU" sz="2400" b="1" dirty="0" smtClean="0">
                <a:solidFill>
                  <a:srgbClr val="000099"/>
                </a:solidFill>
              </a:rPr>
              <a:t>Что создал Ломоносов, став профессором химии?</a:t>
            </a:r>
            <a:endParaRPr lang="ru-RU" sz="2400" b="1" dirty="0">
              <a:solidFill>
                <a:srgbClr val="000099"/>
              </a:solidFill>
            </a:endParaRPr>
          </a:p>
        </p:txBody>
      </p:sp>
      <p:sp>
        <p:nvSpPr>
          <p:cNvPr id="4" name="Прямоугольник с двумя скругленными противолежащими углами 3"/>
          <p:cNvSpPr/>
          <p:nvPr/>
        </p:nvSpPr>
        <p:spPr>
          <a:xfrm>
            <a:off x="107504" y="4572008"/>
            <a:ext cx="1368152" cy="571504"/>
          </a:xfrm>
          <a:prstGeom prst="round2DiagRect">
            <a:avLst>
              <a:gd name="adj1" fmla="val 16667"/>
              <a:gd name="adj2" fmla="val 37302"/>
            </a:avLst>
          </a:prstGeom>
          <a:solidFill>
            <a:srgbClr val="000099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Ответ</a:t>
            </a:r>
            <a:endParaRPr lang="ru-RU" sz="2400" b="1" dirty="0"/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3857620" y="285728"/>
            <a:ext cx="3857652" cy="642942"/>
          </a:xfrm>
          <a:prstGeom prst="rect">
            <a:avLst/>
          </a:prstGeom>
        </p:spPr>
        <p:txBody>
          <a:bodyPr vert="horz" anchor="ctr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Раздел</a:t>
            </a:r>
            <a:r>
              <a:rPr lang="ru-RU" sz="28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</a:t>
            </a:r>
            <a:r>
              <a:rPr kumimoji="0" lang="ru-RU" sz="2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«Открытия»</a:t>
            </a:r>
            <a:endParaRPr kumimoji="0" lang="ru-RU" sz="28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" name="Содержимое 2"/>
          <p:cNvSpPr txBox="1">
            <a:spLocks/>
          </p:cNvSpPr>
          <p:nvPr/>
        </p:nvSpPr>
        <p:spPr>
          <a:xfrm>
            <a:off x="1619672" y="2564904"/>
            <a:ext cx="7024294" cy="3312368"/>
          </a:xfrm>
          <a:prstGeom prst="rect">
            <a:avLst/>
          </a:prstGeom>
          <a:solidFill>
            <a:srgbClr val="CCCCFF"/>
          </a:solidFill>
          <a:ln>
            <a:noFill/>
          </a:ln>
          <a:effectLst>
            <a:glow rad="101600">
              <a:schemeClr val="accent5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>
            <a:normAutofit/>
          </a:bodyPr>
          <a:lstStyle/>
          <a:p>
            <a:pPr marL="320040" lvl="0" indent="-320040">
              <a:spcBef>
                <a:spcPts val="700"/>
              </a:spcBef>
              <a:buClr>
                <a:schemeClr val="accent2"/>
              </a:buClr>
              <a:buSzPct val="60000"/>
              <a:defRPr/>
            </a:pPr>
            <a:r>
              <a:rPr lang="ru-RU" sz="1600" b="1" dirty="0" smtClean="0">
                <a:solidFill>
                  <a:srgbClr val="C00000"/>
                </a:solidFill>
              </a:rPr>
              <a:t>В 1748 году в Санкт-Петербурге</a:t>
            </a:r>
          </a:p>
          <a:p>
            <a:pPr marL="320040" lvl="0" indent="-320040">
              <a:spcBef>
                <a:spcPts val="700"/>
              </a:spcBef>
              <a:buClr>
                <a:schemeClr val="accent2"/>
              </a:buClr>
              <a:buSzPct val="60000"/>
              <a:defRPr/>
            </a:pPr>
            <a:r>
              <a:rPr lang="ru-RU" sz="1600" b="1" dirty="0" smtClean="0">
                <a:solidFill>
                  <a:srgbClr val="C00000"/>
                </a:solidFill>
              </a:rPr>
              <a:t> создал первую в России </a:t>
            </a:r>
          </a:p>
          <a:p>
            <a:pPr marL="320040" lvl="0" indent="-320040">
              <a:spcBef>
                <a:spcPts val="700"/>
              </a:spcBef>
              <a:buClr>
                <a:schemeClr val="accent2"/>
              </a:buClr>
              <a:buSzPct val="60000"/>
              <a:defRPr/>
            </a:pPr>
            <a:r>
              <a:rPr lang="ru-RU" sz="1600" b="1" dirty="0" smtClean="0">
                <a:solidFill>
                  <a:srgbClr val="C00000"/>
                </a:solidFill>
              </a:rPr>
              <a:t>химическую лабораторию</a:t>
            </a:r>
            <a:endParaRPr kumimoji="0" lang="ru-RU" sz="1600" b="0" u="none" strike="noStrike" kern="1200" cap="none" spc="0" normalizeH="0" baseline="0" noProof="0" dirty="0">
              <a:ln>
                <a:noFill/>
              </a:ln>
              <a:effectLst/>
              <a:uLnTx/>
              <a:uFillTx/>
            </a:endParaRPr>
          </a:p>
        </p:txBody>
      </p:sp>
      <p:sp>
        <p:nvSpPr>
          <p:cNvPr id="10" name="Прямоугольник с двумя скругленными противолежащими углами 9">
            <a:hlinkClick r:id="rId2" action="ppaction://hlinksldjump"/>
          </p:cNvPr>
          <p:cNvSpPr/>
          <p:nvPr/>
        </p:nvSpPr>
        <p:spPr>
          <a:xfrm>
            <a:off x="7858180" y="6357958"/>
            <a:ext cx="1214414" cy="428628"/>
          </a:xfrm>
          <a:prstGeom prst="round2DiagRect">
            <a:avLst>
              <a:gd name="adj1" fmla="val 413"/>
              <a:gd name="adj2" fmla="val 37302"/>
            </a:avLst>
          </a:prstGeom>
          <a:solidFill>
            <a:srgbClr val="000099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Назад</a:t>
            </a:r>
            <a:endParaRPr lang="ru-RU" b="1" dirty="0"/>
          </a:p>
        </p:txBody>
      </p:sp>
      <p:sp>
        <p:nvSpPr>
          <p:cNvPr id="11" name="Прямоугольник с двумя скругленными противолежащими углами 10"/>
          <p:cNvSpPr/>
          <p:nvPr/>
        </p:nvSpPr>
        <p:spPr>
          <a:xfrm>
            <a:off x="7929586" y="357166"/>
            <a:ext cx="714380" cy="571504"/>
          </a:xfrm>
          <a:prstGeom prst="round2DiagRect">
            <a:avLst>
              <a:gd name="adj1" fmla="val 16667"/>
              <a:gd name="adj2" fmla="val 37302"/>
            </a:avLst>
          </a:prstGeom>
          <a:solidFill>
            <a:srgbClr val="000099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1</a:t>
            </a:r>
            <a:endParaRPr lang="ru-RU" sz="2400" b="1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0" y="6000768"/>
            <a:ext cx="571472" cy="214314"/>
          </a:xfrm>
          <a:prstGeom prst="rect">
            <a:avLst/>
          </a:prstGeom>
          <a:solidFill>
            <a:srgbClr val="CC6600">
              <a:alpha val="87000"/>
            </a:srgbClr>
          </a:solidFill>
          <a:ln w="381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571472" y="6000768"/>
            <a:ext cx="8572528" cy="214314"/>
          </a:xfrm>
          <a:prstGeom prst="rect">
            <a:avLst/>
          </a:prstGeom>
          <a:solidFill>
            <a:schemeClr val="accent1">
              <a:lumMod val="75000"/>
              <a:alpha val="78000"/>
            </a:schemeClr>
          </a:solidFill>
          <a:ln w="381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/>
          </a:p>
        </p:txBody>
      </p:sp>
      <p:pic>
        <p:nvPicPr>
          <p:cNvPr id="14" name="Picture 2" descr="F:\с белой флэш\с флешки всё\Презент\Ломоносов\Безимени-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60632"/>
            <a:ext cx="864096" cy="1164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99992" y="2708920"/>
            <a:ext cx="4143974" cy="30243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612648" y="1628800"/>
            <a:ext cx="8031318" cy="648072"/>
          </a:xfrm>
          <a:prstGeom prst="rect">
            <a:avLst/>
          </a:prstGeom>
          <a:solidFill>
            <a:srgbClr val="CCCCFF"/>
          </a:solidFill>
          <a:ln>
            <a:noFill/>
          </a:ln>
          <a:effectLst>
            <a:glow rad="101600">
              <a:schemeClr val="accent5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>
            <a:normAutofit fontScale="47500" lnSpcReduction="20000"/>
          </a:bodyPr>
          <a:lstStyle/>
          <a:p>
            <a:pPr>
              <a:buClr>
                <a:srgbClr val="DD8047"/>
              </a:buClr>
              <a:buNone/>
            </a:pPr>
            <a:r>
              <a:rPr lang="ru-RU" sz="3600" i="1" dirty="0" smtClean="0">
                <a:solidFill>
                  <a:srgbClr val="FF0000"/>
                </a:solidFill>
              </a:rPr>
              <a:t>Вопрос </a:t>
            </a:r>
            <a:r>
              <a:rPr lang="ru-RU" sz="3200" b="1" dirty="0">
                <a:solidFill>
                  <a:srgbClr val="000099"/>
                </a:solidFill>
              </a:rPr>
              <a:t>Сколько опытов провёл </a:t>
            </a:r>
            <a:r>
              <a:rPr lang="ru-RU" sz="3200" b="1" dirty="0" smtClean="0">
                <a:solidFill>
                  <a:srgbClr val="000099"/>
                </a:solidFill>
              </a:rPr>
              <a:t>Ломоносов , пока </a:t>
            </a:r>
            <a:r>
              <a:rPr lang="ru-RU" sz="3200" b="1" dirty="0">
                <a:solidFill>
                  <a:srgbClr val="000099"/>
                </a:solidFill>
              </a:rPr>
              <a:t>разработал технологию изготовления цветных стёкол</a:t>
            </a:r>
            <a:r>
              <a:rPr lang="ru-RU" sz="3200" b="1" dirty="0" smtClean="0">
                <a:solidFill>
                  <a:srgbClr val="000099"/>
                </a:solidFill>
              </a:rPr>
              <a:t>? Как называются цветные непрозрачные стёкла?</a:t>
            </a:r>
            <a:endParaRPr lang="ru-RU" sz="3200" b="1" dirty="0">
              <a:solidFill>
                <a:srgbClr val="000099"/>
              </a:solidFill>
            </a:endParaRPr>
          </a:p>
          <a:p>
            <a:pPr lvl="0">
              <a:buClr>
                <a:srgbClr val="DD8047"/>
              </a:buClr>
              <a:buNone/>
            </a:pPr>
            <a:endParaRPr lang="ru-RU" b="1" dirty="0">
              <a:solidFill>
                <a:srgbClr val="000099"/>
              </a:solidFill>
            </a:endParaRPr>
          </a:p>
          <a:p>
            <a:pPr>
              <a:buNone/>
            </a:pPr>
            <a:endParaRPr lang="ru-RU" b="1" dirty="0">
              <a:solidFill>
                <a:srgbClr val="000099"/>
              </a:solidFill>
            </a:endParaRPr>
          </a:p>
        </p:txBody>
      </p:sp>
      <p:sp>
        <p:nvSpPr>
          <p:cNvPr id="4" name="Прямоугольник с двумя скругленными противолежащими углами 3"/>
          <p:cNvSpPr/>
          <p:nvPr/>
        </p:nvSpPr>
        <p:spPr>
          <a:xfrm>
            <a:off x="107504" y="4572008"/>
            <a:ext cx="1368152" cy="571504"/>
          </a:xfrm>
          <a:prstGeom prst="round2DiagRect">
            <a:avLst>
              <a:gd name="adj1" fmla="val 16667"/>
              <a:gd name="adj2" fmla="val 37302"/>
            </a:avLst>
          </a:prstGeom>
          <a:solidFill>
            <a:srgbClr val="000099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Ответ</a:t>
            </a:r>
            <a:endParaRPr lang="ru-RU" sz="2400" b="1" dirty="0"/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3857620" y="285728"/>
            <a:ext cx="3857652" cy="642942"/>
          </a:xfrm>
          <a:prstGeom prst="rect">
            <a:avLst/>
          </a:prstGeom>
        </p:spPr>
        <p:txBody>
          <a:bodyPr vert="horz" anchor="ctr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Раздел</a:t>
            </a:r>
            <a:r>
              <a:rPr lang="ru-RU" sz="28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</a:t>
            </a:r>
            <a:r>
              <a:rPr kumimoji="0" lang="ru-RU" sz="2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«Открытия»</a:t>
            </a:r>
            <a:endParaRPr kumimoji="0" lang="ru-RU" sz="28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" name="Содержимое 2"/>
          <p:cNvSpPr txBox="1">
            <a:spLocks/>
          </p:cNvSpPr>
          <p:nvPr/>
        </p:nvSpPr>
        <p:spPr>
          <a:xfrm>
            <a:off x="1733426" y="2348880"/>
            <a:ext cx="6910540" cy="3456385"/>
          </a:xfrm>
          <a:prstGeom prst="rect">
            <a:avLst/>
          </a:prstGeom>
          <a:solidFill>
            <a:srgbClr val="CCCCFF"/>
          </a:solidFill>
          <a:ln>
            <a:noFill/>
          </a:ln>
          <a:effectLst>
            <a:glow rad="101600">
              <a:schemeClr val="accent5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>
            <a:normAutofit/>
          </a:bodyPr>
          <a:lstStyle/>
          <a:p>
            <a:pPr marL="320040" lvl="0" indent="-320040">
              <a:spcBef>
                <a:spcPts val="700"/>
              </a:spcBef>
              <a:buClr>
                <a:schemeClr val="accent2"/>
              </a:buClr>
              <a:buSzPct val="60000"/>
              <a:defRPr/>
            </a:pPr>
            <a:r>
              <a:rPr lang="ru-RU" sz="1600" b="1" dirty="0" smtClean="0">
                <a:solidFill>
                  <a:srgbClr val="C00000"/>
                </a:solidFill>
              </a:rPr>
              <a:t>Более 4000 опытов.</a:t>
            </a:r>
          </a:p>
          <a:p>
            <a:pPr marL="320040" lvl="0" indent="-320040">
              <a:spcBef>
                <a:spcPts val="700"/>
              </a:spcBef>
              <a:buClr>
                <a:schemeClr val="accent2"/>
              </a:buClr>
              <a:buSzPct val="60000"/>
              <a:defRPr/>
            </a:pPr>
            <a:r>
              <a:rPr lang="ru-RU" sz="1600" b="1" dirty="0" smtClean="0">
                <a:solidFill>
                  <a:srgbClr val="C00000"/>
                </a:solidFill>
              </a:rPr>
              <a:t>Смальты.</a:t>
            </a:r>
          </a:p>
        </p:txBody>
      </p:sp>
      <p:sp>
        <p:nvSpPr>
          <p:cNvPr id="10" name="Прямоугольник с двумя скругленными противолежащими углами 9">
            <a:hlinkClick r:id="rId2" action="ppaction://hlinksldjump"/>
          </p:cNvPr>
          <p:cNvSpPr/>
          <p:nvPr/>
        </p:nvSpPr>
        <p:spPr>
          <a:xfrm>
            <a:off x="7858180" y="6357958"/>
            <a:ext cx="1214414" cy="428628"/>
          </a:xfrm>
          <a:prstGeom prst="round2DiagRect">
            <a:avLst>
              <a:gd name="adj1" fmla="val 413"/>
              <a:gd name="adj2" fmla="val 37302"/>
            </a:avLst>
          </a:prstGeom>
          <a:solidFill>
            <a:srgbClr val="000099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Назад</a:t>
            </a:r>
            <a:endParaRPr lang="ru-RU" b="1" dirty="0"/>
          </a:p>
        </p:txBody>
      </p:sp>
      <p:sp>
        <p:nvSpPr>
          <p:cNvPr id="11" name="Прямоугольник с двумя скругленными противолежащими углами 10"/>
          <p:cNvSpPr/>
          <p:nvPr/>
        </p:nvSpPr>
        <p:spPr>
          <a:xfrm>
            <a:off x="7929586" y="357166"/>
            <a:ext cx="714380" cy="571504"/>
          </a:xfrm>
          <a:prstGeom prst="round2DiagRect">
            <a:avLst>
              <a:gd name="adj1" fmla="val 16667"/>
              <a:gd name="adj2" fmla="val 37302"/>
            </a:avLst>
          </a:prstGeom>
          <a:solidFill>
            <a:srgbClr val="000099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2</a:t>
            </a:r>
            <a:endParaRPr lang="ru-RU" sz="2400" b="1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0" y="6000768"/>
            <a:ext cx="571472" cy="214314"/>
          </a:xfrm>
          <a:prstGeom prst="rect">
            <a:avLst/>
          </a:prstGeom>
          <a:solidFill>
            <a:srgbClr val="CC6600">
              <a:alpha val="87000"/>
            </a:srgbClr>
          </a:solidFill>
          <a:ln w="381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571472" y="6000768"/>
            <a:ext cx="8572528" cy="214314"/>
          </a:xfrm>
          <a:prstGeom prst="rect">
            <a:avLst/>
          </a:prstGeom>
          <a:solidFill>
            <a:schemeClr val="accent1">
              <a:lumMod val="75000"/>
              <a:alpha val="78000"/>
            </a:schemeClr>
          </a:solidFill>
          <a:ln w="381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/>
          </a:p>
        </p:txBody>
      </p:sp>
      <p:pic>
        <p:nvPicPr>
          <p:cNvPr id="14" name="Picture 2" descr="F:\с белой флэш\с флешки всё\Презент\Ломоносов\Безимени-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60632"/>
            <a:ext cx="864096" cy="1164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C:\Documents and Settings\User\Рабочий стол\с белой флэш\с флешки всё\Презент\Ломоносов\Безимени-1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88334" y="2420889"/>
            <a:ext cx="2841252" cy="338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071670" y="3143248"/>
            <a:ext cx="2643206" cy="24723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842077" y="1556792"/>
            <a:ext cx="8031318" cy="864096"/>
          </a:xfrm>
          <a:prstGeom prst="rect">
            <a:avLst/>
          </a:prstGeom>
          <a:solidFill>
            <a:srgbClr val="CCCCFF"/>
          </a:solidFill>
          <a:ln>
            <a:noFill/>
          </a:ln>
          <a:effectLst>
            <a:glow rad="101600">
              <a:schemeClr val="accent5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>
              <a:buNone/>
            </a:pPr>
            <a:r>
              <a:rPr lang="ru-RU" sz="2400" i="1" dirty="0">
                <a:solidFill>
                  <a:srgbClr val="FF0000"/>
                </a:solidFill>
              </a:rPr>
              <a:t>Вопрос </a:t>
            </a:r>
            <a:r>
              <a:rPr lang="ru-RU" sz="2000" b="1" dirty="0">
                <a:solidFill>
                  <a:srgbClr val="000099"/>
                </a:solidFill>
              </a:rPr>
              <a:t>Какое древнее искусство, утерянное в России при монголо-татарском нашествии, возродил Ломоносов?</a:t>
            </a:r>
          </a:p>
          <a:p>
            <a:pPr>
              <a:buNone/>
            </a:pPr>
            <a:endParaRPr lang="ru-RU" sz="2000" b="1" dirty="0">
              <a:solidFill>
                <a:srgbClr val="000099"/>
              </a:solidFill>
            </a:endParaRPr>
          </a:p>
        </p:txBody>
      </p:sp>
      <p:sp>
        <p:nvSpPr>
          <p:cNvPr id="4" name="Прямоугольник с двумя скругленными противолежащими углами 3"/>
          <p:cNvSpPr/>
          <p:nvPr/>
        </p:nvSpPr>
        <p:spPr>
          <a:xfrm>
            <a:off x="35496" y="4572008"/>
            <a:ext cx="1440160" cy="571504"/>
          </a:xfrm>
          <a:prstGeom prst="round2DiagRect">
            <a:avLst>
              <a:gd name="adj1" fmla="val 16667"/>
              <a:gd name="adj2" fmla="val 37302"/>
            </a:avLst>
          </a:prstGeom>
          <a:solidFill>
            <a:srgbClr val="000099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Ответ</a:t>
            </a:r>
            <a:endParaRPr lang="ru-RU" sz="2400" b="1" dirty="0"/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3857620" y="285728"/>
            <a:ext cx="3857652" cy="642942"/>
          </a:xfrm>
          <a:prstGeom prst="rect">
            <a:avLst/>
          </a:prstGeom>
        </p:spPr>
        <p:txBody>
          <a:bodyPr vert="horz" anchor="ctr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Раздел</a:t>
            </a:r>
            <a:r>
              <a:rPr lang="ru-RU" sz="28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</a:t>
            </a:r>
            <a:r>
              <a:rPr kumimoji="0" lang="ru-RU" sz="2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«Открытия»</a:t>
            </a:r>
            <a:endParaRPr kumimoji="0" lang="ru-RU" sz="28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" name="Содержимое 2"/>
          <p:cNvSpPr txBox="1">
            <a:spLocks/>
          </p:cNvSpPr>
          <p:nvPr/>
        </p:nvSpPr>
        <p:spPr>
          <a:xfrm>
            <a:off x="1628289" y="2564904"/>
            <a:ext cx="6983118" cy="3336291"/>
          </a:xfrm>
          <a:prstGeom prst="rect">
            <a:avLst/>
          </a:prstGeom>
          <a:solidFill>
            <a:srgbClr val="CCCCFF"/>
          </a:solidFill>
          <a:ln>
            <a:noFill/>
          </a:ln>
          <a:effectLst>
            <a:glow rad="101600">
              <a:schemeClr val="accent5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>
            <a:normAutofit/>
          </a:bodyPr>
          <a:lstStyle/>
          <a:p>
            <a:pPr marL="320040" lvl="0" indent="-320040">
              <a:spcBef>
                <a:spcPts val="700"/>
              </a:spcBef>
              <a:buClr>
                <a:schemeClr val="accent2"/>
              </a:buClr>
              <a:buSzPct val="60000"/>
              <a:defRPr/>
            </a:pPr>
            <a:r>
              <a:rPr lang="ru-RU" sz="2000" b="1" dirty="0">
                <a:solidFill>
                  <a:srgbClr val="C00000"/>
                </a:solidFill>
              </a:rPr>
              <a:t>Искусство мозаики.</a:t>
            </a:r>
          </a:p>
          <a:p>
            <a:pPr marL="320040" lvl="0" indent="-320040">
              <a:spcBef>
                <a:spcPts val="700"/>
              </a:spcBef>
              <a:buClr>
                <a:schemeClr val="accent2"/>
              </a:buClr>
              <a:buSzPct val="60000"/>
              <a:defRPr/>
            </a:pPr>
            <a:r>
              <a:rPr lang="ru-RU" sz="2000" b="1" dirty="0">
                <a:solidFill>
                  <a:srgbClr val="C00000"/>
                </a:solidFill>
              </a:rPr>
              <a:t>Было создано 40</a:t>
            </a:r>
          </a:p>
          <a:p>
            <a:pPr marL="320040" lvl="0" indent="-320040">
              <a:spcBef>
                <a:spcPts val="700"/>
              </a:spcBef>
              <a:buClr>
                <a:schemeClr val="accent2"/>
              </a:buClr>
              <a:buSzPct val="60000"/>
              <a:defRPr/>
            </a:pPr>
            <a:r>
              <a:rPr lang="ru-RU" sz="2000" b="1" dirty="0">
                <a:solidFill>
                  <a:srgbClr val="C00000"/>
                </a:solidFill>
              </a:rPr>
              <a:t> мозаик, </a:t>
            </a:r>
          </a:p>
          <a:p>
            <a:pPr marL="320040" lvl="0" indent="-320040">
              <a:spcBef>
                <a:spcPts val="700"/>
              </a:spcBef>
              <a:buClr>
                <a:schemeClr val="accent2"/>
              </a:buClr>
              <a:buSzPct val="60000"/>
              <a:defRPr/>
            </a:pPr>
            <a:r>
              <a:rPr lang="ru-RU" sz="2000" b="1" dirty="0">
                <a:solidFill>
                  <a:srgbClr val="C00000"/>
                </a:solidFill>
              </a:rPr>
              <a:t>сохранились 24.</a:t>
            </a:r>
          </a:p>
        </p:txBody>
      </p:sp>
      <p:sp>
        <p:nvSpPr>
          <p:cNvPr id="10" name="Прямоугольник с двумя скругленными противолежащими углами 9">
            <a:hlinkClick r:id="rId2" action="ppaction://hlinksldjump"/>
          </p:cNvPr>
          <p:cNvSpPr/>
          <p:nvPr/>
        </p:nvSpPr>
        <p:spPr>
          <a:xfrm>
            <a:off x="7858180" y="6357958"/>
            <a:ext cx="1214414" cy="428628"/>
          </a:xfrm>
          <a:prstGeom prst="round2DiagRect">
            <a:avLst>
              <a:gd name="adj1" fmla="val 413"/>
              <a:gd name="adj2" fmla="val 37302"/>
            </a:avLst>
          </a:prstGeom>
          <a:solidFill>
            <a:srgbClr val="000099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Назад</a:t>
            </a:r>
            <a:endParaRPr lang="ru-RU" b="1" dirty="0"/>
          </a:p>
        </p:txBody>
      </p:sp>
      <p:sp>
        <p:nvSpPr>
          <p:cNvPr id="11" name="Прямоугольник с двумя скругленными противолежащими углами 10"/>
          <p:cNvSpPr/>
          <p:nvPr/>
        </p:nvSpPr>
        <p:spPr>
          <a:xfrm>
            <a:off x="7929586" y="357166"/>
            <a:ext cx="714380" cy="571504"/>
          </a:xfrm>
          <a:prstGeom prst="round2DiagRect">
            <a:avLst>
              <a:gd name="adj1" fmla="val 16667"/>
              <a:gd name="adj2" fmla="val 37302"/>
            </a:avLst>
          </a:prstGeom>
          <a:solidFill>
            <a:srgbClr val="000099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3</a:t>
            </a:r>
            <a:endParaRPr lang="ru-RU" sz="2400" b="1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0" y="6000768"/>
            <a:ext cx="571472" cy="214314"/>
          </a:xfrm>
          <a:prstGeom prst="rect">
            <a:avLst/>
          </a:prstGeom>
          <a:solidFill>
            <a:srgbClr val="CC6600">
              <a:alpha val="87000"/>
            </a:srgbClr>
          </a:solidFill>
          <a:ln w="381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571472" y="6000768"/>
            <a:ext cx="8572528" cy="214314"/>
          </a:xfrm>
          <a:prstGeom prst="rect">
            <a:avLst/>
          </a:prstGeom>
          <a:solidFill>
            <a:schemeClr val="accent1">
              <a:lumMod val="75000"/>
              <a:alpha val="78000"/>
            </a:schemeClr>
          </a:solidFill>
          <a:ln w="381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/>
          </a:p>
        </p:txBody>
      </p:sp>
      <p:pic>
        <p:nvPicPr>
          <p:cNvPr id="14" name="Picture 2" descr="F:\с белой флэш\с флешки всё\Презент\Ломоносов\Безимени-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60632"/>
            <a:ext cx="864096" cy="1164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71934" y="2786058"/>
            <a:ext cx="2000250" cy="295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43636" y="2786058"/>
            <a:ext cx="2238631" cy="2928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612648" y="1556792"/>
            <a:ext cx="8031318" cy="792088"/>
          </a:xfrm>
          <a:prstGeom prst="rect">
            <a:avLst/>
          </a:prstGeom>
          <a:solidFill>
            <a:srgbClr val="CCCCFF"/>
          </a:solidFill>
          <a:ln>
            <a:noFill/>
          </a:ln>
          <a:effectLst>
            <a:glow rad="101600">
              <a:schemeClr val="accent5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lvl="0">
              <a:buNone/>
            </a:pPr>
            <a:r>
              <a:rPr lang="ru-RU" sz="2400" i="1" dirty="0">
                <a:solidFill>
                  <a:srgbClr val="FF0000"/>
                </a:solidFill>
              </a:rPr>
              <a:t>Вопрос </a:t>
            </a:r>
            <a:r>
              <a:rPr lang="ru-RU" sz="2000" b="1" dirty="0">
                <a:solidFill>
                  <a:srgbClr val="000099"/>
                </a:solidFill>
              </a:rPr>
              <a:t>Как называется самая большая мозаичная картина, выполненная Ломоносовым? Где она сейчас находится?</a:t>
            </a:r>
          </a:p>
          <a:p>
            <a:pPr>
              <a:buNone/>
            </a:pPr>
            <a:endParaRPr lang="ru-RU" sz="2000" b="1" dirty="0">
              <a:solidFill>
                <a:srgbClr val="000099"/>
              </a:solidFill>
            </a:endParaRPr>
          </a:p>
        </p:txBody>
      </p:sp>
      <p:sp>
        <p:nvSpPr>
          <p:cNvPr id="4" name="Прямоугольник с двумя скругленными противолежащими углами 3"/>
          <p:cNvSpPr/>
          <p:nvPr/>
        </p:nvSpPr>
        <p:spPr>
          <a:xfrm>
            <a:off x="107504" y="4572008"/>
            <a:ext cx="1296144" cy="571504"/>
          </a:xfrm>
          <a:prstGeom prst="round2DiagRect">
            <a:avLst>
              <a:gd name="adj1" fmla="val 16667"/>
              <a:gd name="adj2" fmla="val 37302"/>
            </a:avLst>
          </a:prstGeom>
          <a:solidFill>
            <a:srgbClr val="000099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Ответ</a:t>
            </a:r>
            <a:endParaRPr lang="ru-RU" sz="2400" b="1" dirty="0"/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3857620" y="285728"/>
            <a:ext cx="3857652" cy="642942"/>
          </a:xfrm>
          <a:prstGeom prst="rect">
            <a:avLst/>
          </a:prstGeom>
        </p:spPr>
        <p:txBody>
          <a:bodyPr vert="horz" anchor="ctr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Раздел</a:t>
            </a:r>
            <a:r>
              <a:rPr lang="ru-RU" sz="28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</a:t>
            </a:r>
            <a:r>
              <a:rPr kumimoji="0" lang="ru-RU" sz="2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«Открытия»</a:t>
            </a:r>
            <a:endParaRPr kumimoji="0" lang="ru-RU" sz="28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" name="Содержимое 2"/>
          <p:cNvSpPr txBox="1">
            <a:spLocks/>
          </p:cNvSpPr>
          <p:nvPr/>
        </p:nvSpPr>
        <p:spPr>
          <a:xfrm>
            <a:off x="1619672" y="2420888"/>
            <a:ext cx="7024294" cy="3456384"/>
          </a:xfrm>
          <a:prstGeom prst="rect">
            <a:avLst/>
          </a:prstGeom>
          <a:solidFill>
            <a:srgbClr val="CCCCFF"/>
          </a:solidFill>
          <a:ln>
            <a:noFill/>
          </a:ln>
          <a:effectLst>
            <a:glow rad="101600">
              <a:schemeClr val="accent5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>
            <a:normAutofit/>
          </a:bodyPr>
          <a:lstStyle/>
          <a:p>
            <a:pPr marL="320040" lvl="0" indent="-320040">
              <a:spcBef>
                <a:spcPts val="700"/>
              </a:spcBef>
              <a:buClr>
                <a:schemeClr val="accent2"/>
              </a:buClr>
              <a:buSzPct val="60000"/>
              <a:defRPr/>
            </a:pPr>
            <a:r>
              <a:rPr lang="ru-RU" sz="1600" b="1" dirty="0">
                <a:solidFill>
                  <a:srgbClr val="C00000"/>
                </a:solidFill>
              </a:rPr>
              <a:t>«Полтавская баталия».</a:t>
            </a:r>
          </a:p>
          <a:p>
            <a:pPr marL="320040" lvl="0" indent="-320040">
              <a:spcBef>
                <a:spcPts val="700"/>
              </a:spcBef>
              <a:buClr>
                <a:schemeClr val="accent2"/>
              </a:buClr>
              <a:buSzPct val="60000"/>
              <a:defRPr/>
            </a:pPr>
            <a:r>
              <a:rPr lang="ru-RU" sz="1600" b="1" dirty="0">
                <a:solidFill>
                  <a:srgbClr val="C00000"/>
                </a:solidFill>
              </a:rPr>
              <a:t>Украшает парадную</a:t>
            </a:r>
          </a:p>
          <a:p>
            <a:pPr marL="320040" lvl="0" indent="-320040">
              <a:spcBef>
                <a:spcPts val="700"/>
              </a:spcBef>
              <a:buClr>
                <a:schemeClr val="accent2"/>
              </a:buClr>
              <a:buSzPct val="60000"/>
              <a:defRPr/>
            </a:pPr>
            <a:r>
              <a:rPr lang="ru-RU" sz="1600" b="1" dirty="0">
                <a:solidFill>
                  <a:srgbClr val="C00000"/>
                </a:solidFill>
              </a:rPr>
              <a:t> лестницу здания</a:t>
            </a:r>
          </a:p>
          <a:p>
            <a:pPr marL="320040" lvl="0" indent="-320040">
              <a:spcBef>
                <a:spcPts val="700"/>
              </a:spcBef>
              <a:buClr>
                <a:schemeClr val="accent2"/>
              </a:buClr>
              <a:buSzPct val="60000"/>
              <a:defRPr/>
            </a:pPr>
            <a:r>
              <a:rPr lang="ru-RU" sz="1600" b="1" dirty="0">
                <a:solidFill>
                  <a:srgbClr val="C00000"/>
                </a:solidFill>
              </a:rPr>
              <a:t>Академии наук в</a:t>
            </a:r>
          </a:p>
          <a:p>
            <a:pPr marL="320040" lvl="0" indent="-320040">
              <a:spcBef>
                <a:spcPts val="700"/>
              </a:spcBef>
              <a:buClr>
                <a:schemeClr val="accent2"/>
              </a:buClr>
              <a:buSzPct val="60000"/>
              <a:defRPr/>
            </a:pPr>
            <a:r>
              <a:rPr lang="ru-RU" sz="1600" b="1" dirty="0">
                <a:solidFill>
                  <a:srgbClr val="C00000"/>
                </a:solidFill>
              </a:rPr>
              <a:t>Санкт-Петербурге.  </a:t>
            </a:r>
          </a:p>
          <a:p>
            <a:pPr marL="320040" lvl="0" indent="-320040">
              <a:spcBef>
                <a:spcPts val="700"/>
              </a:spcBef>
              <a:buClr>
                <a:schemeClr val="accent2"/>
              </a:buClr>
              <a:buSzPct val="60000"/>
              <a:defRPr/>
            </a:pPr>
            <a:endParaRPr lang="ru-RU" sz="1600" b="1" dirty="0">
              <a:solidFill>
                <a:srgbClr val="C00000"/>
              </a:solidFill>
            </a:endParaRPr>
          </a:p>
          <a:p>
            <a:pPr marL="320040" lvl="0" indent="-320040">
              <a:spcBef>
                <a:spcPts val="700"/>
              </a:spcBef>
              <a:buClr>
                <a:schemeClr val="accent2"/>
              </a:buClr>
              <a:buSzPct val="60000"/>
              <a:defRPr/>
            </a:pP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10" name="Прямоугольник с двумя скругленными противолежащими углами 9">
            <a:hlinkClick r:id="rId2" action="ppaction://hlinksldjump"/>
          </p:cNvPr>
          <p:cNvSpPr/>
          <p:nvPr/>
        </p:nvSpPr>
        <p:spPr>
          <a:xfrm>
            <a:off x="7858180" y="6357958"/>
            <a:ext cx="1214414" cy="428628"/>
          </a:xfrm>
          <a:prstGeom prst="round2DiagRect">
            <a:avLst>
              <a:gd name="adj1" fmla="val 413"/>
              <a:gd name="adj2" fmla="val 37302"/>
            </a:avLst>
          </a:prstGeom>
          <a:solidFill>
            <a:srgbClr val="000099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Назад</a:t>
            </a:r>
            <a:endParaRPr lang="ru-RU" b="1" dirty="0"/>
          </a:p>
        </p:txBody>
      </p:sp>
      <p:sp>
        <p:nvSpPr>
          <p:cNvPr id="11" name="Прямоугольник с двумя скругленными противолежащими углами 10"/>
          <p:cNvSpPr/>
          <p:nvPr/>
        </p:nvSpPr>
        <p:spPr>
          <a:xfrm>
            <a:off x="7962149" y="357166"/>
            <a:ext cx="714380" cy="571504"/>
          </a:xfrm>
          <a:prstGeom prst="round2DiagRect">
            <a:avLst>
              <a:gd name="adj1" fmla="val 16667"/>
              <a:gd name="adj2" fmla="val 37302"/>
            </a:avLst>
          </a:prstGeom>
          <a:solidFill>
            <a:srgbClr val="000099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4</a:t>
            </a:r>
            <a:endParaRPr lang="ru-RU" sz="2400" b="1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0" y="6000768"/>
            <a:ext cx="571472" cy="214314"/>
          </a:xfrm>
          <a:prstGeom prst="rect">
            <a:avLst/>
          </a:prstGeom>
          <a:solidFill>
            <a:srgbClr val="CC6600">
              <a:alpha val="87000"/>
            </a:srgbClr>
          </a:solidFill>
          <a:ln w="381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571472" y="6000768"/>
            <a:ext cx="8572528" cy="214314"/>
          </a:xfrm>
          <a:prstGeom prst="rect">
            <a:avLst/>
          </a:prstGeom>
          <a:solidFill>
            <a:schemeClr val="accent1">
              <a:lumMod val="75000"/>
              <a:alpha val="78000"/>
            </a:schemeClr>
          </a:solidFill>
          <a:ln w="381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/>
          </a:p>
        </p:txBody>
      </p:sp>
      <p:pic>
        <p:nvPicPr>
          <p:cNvPr id="14" name="Picture 2" descr="F:\с белой флэш\с флешки всё\Презент\Ломоносов\Безимени-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60632"/>
            <a:ext cx="864096" cy="1164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07904" y="2492896"/>
            <a:ext cx="4757482" cy="324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714343209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612648" y="1656664"/>
            <a:ext cx="8031318" cy="692216"/>
          </a:xfrm>
          <a:prstGeom prst="rect">
            <a:avLst/>
          </a:prstGeom>
          <a:solidFill>
            <a:srgbClr val="CCCCFF"/>
          </a:solidFill>
          <a:ln>
            <a:noFill/>
          </a:ln>
          <a:effectLst>
            <a:glow rad="101600">
              <a:schemeClr val="accent5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>
            <a:normAutofit fontScale="55000" lnSpcReduction="20000"/>
          </a:bodyPr>
          <a:lstStyle/>
          <a:p>
            <a:pPr>
              <a:buClr>
                <a:srgbClr val="DD8047"/>
              </a:buClr>
              <a:buNone/>
            </a:pPr>
            <a:r>
              <a:rPr lang="ru-RU" sz="3200" i="1" dirty="0">
                <a:solidFill>
                  <a:srgbClr val="FF0000"/>
                </a:solidFill>
              </a:rPr>
              <a:t>Вопрос</a:t>
            </a:r>
            <a:r>
              <a:rPr lang="ru-RU" sz="4000" i="1" dirty="0">
                <a:solidFill>
                  <a:srgbClr val="FF0000"/>
                </a:solidFill>
              </a:rPr>
              <a:t> </a:t>
            </a:r>
            <a:r>
              <a:rPr lang="ru-RU" sz="3200" b="1" dirty="0">
                <a:solidFill>
                  <a:srgbClr val="000099"/>
                </a:solidFill>
              </a:rPr>
              <a:t>Какую фабрику открыл Ломоносов в </a:t>
            </a:r>
            <a:r>
              <a:rPr lang="ru-RU" sz="3200" b="1" dirty="0" err="1">
                <a:solidFill>
                  <a:srgbClr val="000099"/>
                </a:solidFill>
              </a:rPr>
              <a:t>Усть</a:t>
            </a:r>
            <a:r>
              <a:rPr lang="ru-RU" sz="3200" b="1" dirty="0">
                <a:solidFill>
                  <a:srgbClr val="000099"/>
                </a:solidFill>
              </a:rPr>
              <a:t>–</a:t>
            </a:r>
            <a:r>
              <a:rPr lang="ru-RU" sz="3200" b="1" dirty="0" err="1">
                <a:solidFill>
                  <a:srgbClr val="000099"/>
                </a:solidFill>
              </a:rPr>
              <a:t>Рудицах</a:t>
            </a:r>
            <a:r>
              <a:rPr lang="ru-RU" sz="3200" b="1" dirty="0">
                <a:solidFill>
                  <a:srgbClr val="000099"/>
                </a:solidFill>
              </a:rPr>
              <a:t> под  </a:t>
            </a:r>
            <a:endParaRPr lang="ru-RU" sz="3200" b="1" dirty="0" smtClean="0">
              <a:solidFill>
                <a:srgbClr val="000099"/>
              </a:solidFill>
            </a:endParaRPr>
          </a:p>
          <a:p>
            <a:pPr>
              <a:buClr>
                <a:srgbClr val="DD8047"/>
              </a:buClr>
              <a:buNone/>
            </a:pPr>
            <a:r>
              <a:rPr lang="ru-RU" sz="3200" b="1" dirty="0">
                <a:solidFill>
                  <a:srgbClr val="000099"/>
                </a:solidFill>
              </a:rPr>
              <a:t> </a:t>
            </a:r>
            <a:r>
              <a:rPr lang="ru-RU" sz="3200" b="1" dirty="0" smtClean="0">
                <a:solidFill>
                  <a:srgbClr val="000099"/>
                </a:solidFill>
              </a:rPr>
              <a:t>              Санкт-Петербургом</a:t>
            </a:r>
            <a:r>
              <a:rPr lang="ru-RU" sz="3200" b="1" dirty="0">
                <a:solidFill>
                  <a:srgbClr val="000099"/>
                </a:solidFill>
              </a:rPr>
              <a:t>?</a:t>
            </a:r>
          </a:p>
          <a:p>
            <a:pPr lvl="0">
              <a:buClr>
                <a:srgbClr val="DD8047"/>
              </a:buClr>
              <a:buNone/>
            </a:pPr>
            <a:endParaRPr lang="ru-RU" sz="2200" b="1" dirty="0">
              <a:solidFill>
                <a:srgbClr val="000099"/>
              </a:solidFill>
            </a:endParaRPr>
          </a:p>
        </p:txBody>
      </p:sp>
      <p:sp>
        <p:nvSpPr>
          <p:cNvPr id="4" name="Прямоугольник с двумя скругленными противолежащими углами 3"/>
          <p:cNvSpPr/>
          <p:nvPr/>
        </p:nvSpPr>
        <p:spPr>
          <a:xfrm>
            <a:off x="179512" y="4572008"/>
            <a:ext cx="1224136" cy="571504"/>
          </a:xfrm>
          <a:prstGeom prst="round2DiagRect">
            <a:avLst>
              <a:gd name="adj1" fmla="val 16667"/>
              <a:gd name="adj2" fmla="val 37302"/>
            </a:avLst>
          </a:prstGeom>
          <a:solidFill>
            <a:srgbClr val="000099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Ответ</a:t>
            </a:r>
            <a:endParaRPr lang="ru-RU" sz="2400" b="1" dirty="0"/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3857620" y="285728"/>
            <a:ext cx="3857652" cy="642942"/>
          </a:xfrm>
          <a:prstGeom prst="rect">
            <a:avLst/>
          </a:prstGeom>
        </p:spPr>
        <p:txBody>
          <a:bodyPr vert="horz" anchor="ctr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Раздел</a:t>
            </a:r>
            <a:r>
              <a:rPr lang="ru-RU" sz="28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</a:t>
            </a:r>
            <a:r>
              <a:rPr kumimoji="0" lang="ru-RU" sz="2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«Открытия»</a:t>
            </a:r>
            <a:endParaRPr kumimoji="0" lang="ru-RU" sz="28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" name="Содержимое 2"/>
          <p:cNvSpPr txBox="1">
            <a:spLocks/>
          </p:cNvSpPr>
          <p:nvPr/>
        </p:nvSpPr>
        <p:spPr>
          <a:xfrm>
            <a:off x="1640389" y="2420888"/>
            <a:ext cx="6983118" cy="3384376"/>
          </a:xfrm>
          <a:prstGeom prst="rect">
            <a:avLst/>
          </a:prstGeom>
          <a:solidFill>
            <a:srgbClr val="CCCCFF"/>
          </a:solidFill>
          <a:ln>
            <a:noFill/>
          </a:ln>
          <a:effectLst>
            <a:glow rad="101600">
              <a:schemeClr val="accent5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>
            <a:normAutofit/>
          </a:bodyPr>
          <a:lstStyle/>
          <a:p>
            <a:pPr lvl="0">
              <a:defRPr/>
            </a:pPr>
            <a:r>
              <a:rPr lang="ru-RU" sz="1600" b="1" dirty="0">
                <a:solidFill>
                  <a:srgbClr val="C00000"/>
                </a:solidFill>
              </a:rPr>
              <a:t>Фабрику </a:t>
            </a:r>
          </a:p>
          <a:p>
            <a:pPr lvl="0">
              <a:defRPr/>
            </a:pPr>
            <a:r>
              <a:rPr lang="ru-RU" sz="1600" b="1" dirty="0">
                <a:solidFill>
                  <a:srgbClr val="C00000"/>
                </a:solidFill>
              </a:rPr>
              <a:t>мозаичного</a:t>
            </a:r>
          </a:p>
          <a:p>
            <a:pPr lvl="0">
              <a:defRPr/>
            </a:pPr>
            <a:r>
              <a:rPr lang="ru-RU" sz="1600" b="1" dirty="0">
                <a:solidFill>
                  <a:srgbClr val="C00000"/>
                </a:solidFill>
              </a:rPr>
              <a:t> стекла</a:t>
            </a:r>
            <a:endParaRPr lang="ru-RU" sz="1600" dirty="0"/>
          </a:p>
        </p:txBody>
      </p:sp>
      <p:sp>
        <p:nvSpPr>
          <p:cNvPr id="10" name="Прямоугольник с двумя скругленными противолежащими углами 9">
            <a:hlinkClick r:id="rId2" action="ppaction://hlinksldjump"/>
          </p:cNvPr>
          <p:cNvSpPr/>
          <p:nvPr/>
        </p:nvSpPr>
        <p:spPr>
          <a:xfrm>
            <a:off x="7858180" y="6357958"/>
            <a:ext cx="1214414" cy="428628"/>
          </a:xfrm>
          <a:prstGeom prst="round2DiagRect">
            <a:avLst>
              <a:gd name="adj1" fmla="val 413"/>
              <a:gd name="adj2" fmla="val 37302"/>
            </a:avLst>
          </a:prstGeom>
          <a:solidFill>
            <a:srgbClr val="000099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Назад</a:t>
            </a:r>
            <a:endParaRPr lang="ru-RU" b="1" dirty="0"/>
          </a:p>
        </p:txBody>
      </p:sp>
      <p:sp>
        <p:nvSpPr>
          <p:cNvPr id="11" name="Прямоугольник с двумя скругленными противолежащими углами 10"/>
          <p:cNvSpPr/>
          <p:nvPr/>
        </p:nvSpPr>
        <p:spPr>
          <a:xfrm>
            <a:off x="7929586" y="357166"/>
            <a:ext cx="714380" cy="571504"/>
          </a:xfrm>
          <a:prstGeom prst="round2DiagRect">
            <a:avLst>
              <a:gd name="adj1" fmla="val 16667"/>
              <a:gd name="adj2" fmla="val 37302"/>
            </a:avLst>
          </a:prstGeom>
          <a:solidFill>
            <a:srgbClr val="000099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5</a:t>
            </a:r>
            <a:endParaRPr lang="ru-RU" sz="2400" b="1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0" y="6000768"/>
            <a:ext cx="571472" cy="214314"/>
          </a:xfrm>
          <a:prstGeom prst="rect">
            <a:avLst/>
          </a:prstGeom>
          <a:solidFill>
            <a:srgbClr val="CC6600">
              <a:alpha val="87000"/>
            </a:srgbClr>
          </a:solidFill>
          <a:ln w="381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571472" y="6000768"/>
            <a:ext cx="8572528" cy="214314"/>
          </a:xfrm>
          <a:prstGeom prst="rect">
            <a:avLst/>
          </a:prstGeom>
          <a:solidFill>
            <a:schemeClr val="accent1">
              <a:lumMod val="75000"/>
              <a:alpha val="78000"/>
            </a:schemeClr>
          </a:solidFill>
          <a:ln w="381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/>
          </a:p>
        </p:txBody>
      </p:sp>
      <p:pic>
        <p:nvPicPr>
          <p:cNvPr id="15" name="Picture 2" descr="F:\с белой флэш\с флешки всё\Презент\Ломоносов\Безимени-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60632"/>
            <a:ext cx="864096" cy="1164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Documents and Settings\User\Рабочий стол\с белой флэш\с флешки всё\Презент\Ломоносов\Безимени-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06309" y="2445305"/>
            <a:ext cx="4829491" cy="331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28860" y="214290"/>
            <a:ext cx="5857916" cy="85725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dirty="0" smtClean="0">
                <a:solidFill>
                  <a:srgbClr val="002060"/>
                </a:solidFill>
              </a:rPr>
              <a:t>Интерактивная игра </a:t>
            </a:r>
            <a:r>
              <a:rPr lang="ru-RU" sz="2800" dirty="0" smtClean="0"/>
              <a:t/>
            </a:r>
            <a:br>
              <a:rPr lang="ru-RU" sz="2800" dirty="0" smtClean="0"/>
            </a:br>
            <a:endParaRPr lang="ru-RU" sz="2800" b="1" i="1" dirty="0">
              <a:solidFill>
                <a:srgbClr val="FF000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28596" y="1928802"/>
            <a:ext cx="2055172" cy="571504"/>
          </a:xfrm>
          <a:prstGeom prst="rect">
            <a:avLst/>
          </a:prstGeom>
          <a:solidFill>
            <a:srgbClr val="663300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Детство, юность</a:t>
            </a:r>
            <a:endParaRPr lang="ru-RU" sz="2400" b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428596" y="2643182"/>
            <a:ext cx="2055172" cy="571504"/>
          </a:xfrm>
          <a:prstGeom prst="rect">
            <a:avLst/>
          </a:prstGeom>
          <a:solidFill>
            <a:srgbClr val="663300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smtClean="0"/>
              <a:t>Годы учения</a:t>
            </a:r>
            <a:endParaRPr lang="ru-RU" sz="2400" b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428596" y="3357562"/>
            <a:ext cx="2055172" cy="571504"/>
          </a:xfrm>
          <a:prstGeom prst="rect">
            <a:avLst/>
          </a:prstGeom>
          <a:solidFill>
            <a:srgbClr val="663300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Открытия</a:t>
            </a:r>
            <a:endParaRPr lang="ru-RU" sz="2400" b="1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428596" y="4071942"/>
            <a:ext cx="2055172" cy="571504"/>
          </a:xfrm>
          <a:prstGeom prst="rect">
            <a:avLst/>
          </a:prstGeom>
          <a:solidFill>
            <a:srgbClr val="663300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Научные открытия</a:t>
            </a:r>
            <a:endParaRPr lang="ru-RU" sz="2400" b="1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483504" y="4752235"/>
            <a:ext cx="2000264" cy="571504"/>
          </a:xfrm>
          <a:prstGeom prst="rect">
            <a:avLst/>
          </a:prstGeom>
          <a:solidFill>
            <a:srgbClr val="663300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Имя на карте</a:t>
            </a:r>
            <a:endParaRPr lang="ru-RU" sz="2400" b="1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0" y="5929330"/>
            <a:ext cx="571472" cy="285752"/>
          </a:xfrm>
          <a:prstGeom prst="rect">
            <a:avLst/>
          </a:prstGeom>
          <a:solidFill>
            <a:srgbClr val="CC6600">
              <a:alpha val="87000"/>
            </a:srgbClr>
          </a:solidFill>
          <a:ln w="381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571472" y="5929330"/>
            <a:ext cx="8572528" cy="285752"/>
          </a:xfrm>
          <a:prstGeom prst="rect">
            <a:avLst/>
          </a:prstGeom>
          <a:solidFill>
            <a:schemeClr val="accent1">
              <a:lumMod val="75000"/>
              <a:alpha val="78000"/>
            </a:schemeClr>
          </a:solidFill>
          <a:ln w="381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/>
          </a:p>
        </p:txBody>
      </p:sp>
      <p:sp>
        <p:nvSpPr>
          <p:cNvPr id="17" name="Прямоугольник с двумя скругленными противолежащими углами 16"/>
          <p:cNvSpPr/>
          <p:nvPr/>
        </p:nvSpPr>
        <p:spPr>
          <a:xfrm>
            <a:off x="2714612" y="4786322"/>
            <a:ext cx="714380" cy="571504"/>
          </a:xfrm>
          <a:prstGeom prst="round2DiagRect">
            <a:avLst>
              <a:gd name="adj1" fmla="val 16667"/>
              <a:gd name="adj2" fmla="val 37302"/>
            </a:avLst>
          </a:prstGeom>
          <a:solidFill>
            <a:srgbClr val="000099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 </a:t>
            </a:r>
            <a:endParaRPr lang="ru-RU" sz="2400" b="1" dirty="0"/>
          </a:p>
        </p:txBody>
      </p:sp>
      <p:cxnSp>
        <p:nvCxnSpPr>
          <p:cNvPr id="19" name="Прямая соединительная линия 18"/>
          <p:cNvCxnSpPr/>
          <p:nvPr/>
        </p:nvCxnSpPr>
        <p:spPr>
          <a:xfrm>
            <a:off x="428596" y="2571744"/>
            <a:ext cx="8001056" cy="1588"/>
          </a:xfrm>
          <a:prstGeom prst="line">
            <a:avLst/>
          </a:prstGeom>
          <a:ln w="44450" cmpd="tri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/>
        </p:nvCxnSpPr>
        <p:spPr>
          <a:xfrm>
            <a:off x="428596" y="1785926"/>
            <a:ext cx="8001056" cy="1588"/>
          </a:xfrm>
          <a:prstGeom prst="line">
            <a:avLst/>
          </a:prstGeom>
          <a:ln w="44450" cmpd="tri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/>
          <p:cNvCxnSpPr/>
          <p:nvPr/>
        </p:nvCxnSpPr>
        <p:spPr>
          <a:xfrm>
            <a:off x="428596" y="3286124"/>
            <a:ext cx="8001056" cy="1588"/>
          </a:xfrm>
          <a:prstGeom prst="line">
            <a:avLst/>
          </a:prstGeom>
          <a:ln w="44450" cmpd="tri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/>
          <p:nvPr/>
        </p:nvCxnSpPr>
        <p:spPr>
          <a:xfrm>
            <a:off x="428596" y="4000504"/>
            <a:ext cx="8001056" cy="1588"/>
          </a:xfrm>
          <a:prstGeom prst="line">
            <a:avLst/>
          </a:prstGeom>
          <a:ln w="44450" cmpd="tri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>
            <a:hlinkClick r:id="rId2" action="ppaction://hlinksldjump"/>
          </p:cNvPr>
          <p:cNvCxnSpPr/>
          <p:nvPr/>
        </p:nvCxnSpPr>
        <p:spPr>
          <a:xfrm>
            <a:off x="428596" y="4714884"/>
            <a:ext cx="8001056" cy="1588"/>
          </a:xfrm>
          <a:prstGeom prst="line">
            <a:avLst/>
          </a:prstGeom>
          <a:ln w="44450" cmpd="tri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/>
          <p:cNvCxnSpPr/>
          <p:nvPr/>
        </p:nvCxnSpPr>
        <p:spPr>
          <a:xfrm>
            <a:off x="428596" y="5429264"/>
            <a:ext cx="8001056" cy="1588"/>
          </a:xfrm>
          <a:prstGeom prst="line">
            <a:avLst/>
          </a:prstGeom>
          <a:ln w="44450" cmpd="tri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Прямоугольник с двумя скругленными противолежащими углами 24"/>
          <p:cNvSpPr/>
          <p:nvPr/>
        </p:nvSpPr>
        <p:spPr>
          <a:xfrm>
            <a:off x="3714744" y="4786322"/>
            <a:ext cx="714380" cy="571504"/>
          </a:xfrm>
          <a:prstGeom prst="round2DiagRect">
            <a:avLst>
              <a:gd name="adj1" fmla="val 16667"/>
              <a:gd name="adj2" fmla="val 37302"/>
            </a:avLst>
          </a:prstGeom>
          <a:solidFill>
            <a:srgbClr val="000099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 </a:t>
            </a:r>
            <a:endParaRPr lang="ru-RU" sz="2400" b="1" dirty="0"/>
          </a:p>
        </p:txBody>
      </p:sp>
      <p:sp>
        <p:nvSpPr>
          <p:cNvPr id="26" name="Прямоугольник с двумя скругленными противолежащими углами 25"/>
          <p:cNvSpPr/>
          <p:nvPr/>
        </p:nvSpPr>
        <p:spPr>
          <a:xfrm>
            <a:off x="4714876" y="4786322"/>
            <a:ext cx="714380" cy="571504"/>
          </a:xfrm>
          <a:prstGeom prst="round2DiagRect">
            <a:avLst>
              <a:gd name="adj1" fmla="val 16667"/>
              <a:gd name="adj2" fmla="val 37302"/>
            </a:avLst>
          </a:prstGeom>
          <a:solidFill>
            <a:srgbClr val="000099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 </a:t>
            </a:r>
            <a:endParaRPr lang="ru-RU" sz="2400" b="1" dirty="0"/>
          </a:p>
        </p:txBody>
      </p:sp>
      <p:sp>
        <p:nvSpPr>
          <p:cNvPr id="27" name="Прямоугольник с двумя скругленными противолежащими углами 26"/>
          <p:cNvSpPr/>
          <p:nvPr/>
        </p:nvSpPr>
        <p:spPr>
          <a:xfrm>
            <a:off x="5715008" y="4786322"/>
            <a:ext cx="714380" cy="571504"/>
          </a:xfrm>
          <a:prstGeom prst="round2DiagRect">
            <a:avLst>
              <a:gd name="adj1" fmla="val 16667"/>
              <a:gd name="adj2" fmla="val 37302"/>
            </a:avLst>
          </a:prstGeom>
          <a:solidFill>
            <a:srgbClr val="000099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 </a:t>
            </a:r>
            <a:endParaRPr lang="ru-RU" sz="2400" b="1" dirty="0"/>
          </a:p>
        </p:txBody>
      </p:sp>
      <p:sp>
        <p:nvSpPr>
          <p:cNvPr id="28" name="Прямоугольник с двумя скругленными противолежащими углами 27"/>
          <p:cNvSpPr/>
          <p:nvPr/>
        </p:nvSpPr>
        <p:spPr>
          <a:xfrm>
            <a:off x="6715140" y="4786322"/>
            <a:ext cx="714380" cy="571504"/>
          </a:xfrm>
          <a:prstGeom prst="round2DiagRect">
            <a:avLst>
              <a:gd name="adj1" fmla="val 16667"/>
              <a:gd name="adj2" fmla="val 37302"/>
            </a:avLst>
          </a:prstGeom>
          <a:solidFill>
            <a:srgbClr val="000099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 </a:t>
            </a:r>
            <a:endParaRPr lang="ru-RU" sz="2400" b="1" dirty="0"/>
          </a:p>
        </p:txBody>
      </p:sp>
      <p:sp>
        <p:nvSpPr>
          <p:cNvPr id="29" name="Прямоугольник с двумя скругленными противолежащими углами 28"/>
          <p:cNvSpPr/>
          <p:nvPr/>
        </p:nvSpPr>
        <p:spPr>
          <a:xfrm>
            <a:off x="7715272" y="4786322"/>
            <a:ext cx="714380" cy="571504"/>
          </a:xfrm>
          <a:prstGeom prst="round2DiagRect">
            <a:avLst>
              <a:gd name="adj1" fmla="val 16667"/>
              <a:gd name="adj2" fmla="val 37302"/>
            </a:avLst>
          </a:prstGeom>
          <a:solidFill>
            <a:srgbClr val="000099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 </a:t>
            </a:r>
            <a:endParaRPr lang="ru-RU" sz="2400" b="1" dirty="0"/>
          </a:p>
        </p:txBody>
      </p:sp>
      <p:sp>
        <p:nvSpPr>
          <p:cNvPr id="72" name="Прямоугольник с двумя скругленными противолежащими углами 71"/>
          <p:cNvSpPr/>
          <p:nvPr/>
        </p:nvSpPr>
        <p:spPr>
          <a:xfrm>
            <a:off x="2714612" y="4071942"/>
            <a:ext cx="714380" cy="571504"/>
          </a:xfrm>
          <a:prstGeom prst="round2DiagRect">
            <a:avLst>
              <a:gd name="adj1" fmla="val 16667"/>
              <a:gd name="adj2" fmla="val 37302"/>
            </a:avLst>
          </a:prstGeom>
          <a:solidFill>
            <a:srgbClr val="000099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/>
          </a:p>
        </p:txBody>
      </p:sp>
      <p:sp>
        <p:nvSpPr>
          <p:cNvPr id="73" name="Прямоугольник с двумя скругленными противолежащими углами 72"/>
          <p:cNvSpPr/>
          <p:nvPr/>
        </p:nvSpPr>
        <p:spPr>
          <a:xfrm>
            <a:off x="3714744" y="4071942"/>
            <a:ext cx="714380" cy="571504"/>
          </a:xfrm>
          <a:prstGeom prst="round2DiagRect">
            <a:avLst>
              <a:gd name="adj1" fmla="val 16667"/>
              <a:gd name="adj2" fmla="val 37302"/>
            </a:avLst>
          </a:prstGeom>
          <a:solidFill>
            <a:srgbClr val="000099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/>
          </a:p>
        </p:txBody>
      </p:sp>
      <p:sp>
        <p:nvSpPr>
          <p:cNvPr id="74" name="Прямоугольник с двумя скругленными противолежащими углами 73"/>
          <p:cNvSpPr/>
          <p:nvPr/>
        </p:nvSpPr>
        <p:spPr>
          <a:xfrm>
            <a:off x="4714876" y="4071942"/>
            <a:ext cx="714380" cy="571504"/>
          </a:xfrm>
          <a:prstGeom prst="round2DiagRect">
            <a:avLst>
              <a:gd name="adj1" fmla="val 16667"/>
              <a:gd name="adj2" fmla="val 37302"/>
            </a:avLst>
          </a:prstGeom>
          <a:solidFill>
            <a:srgbClr val="000099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/>
          </a:p>
        </p:txBody>
      </p:sp>
      <p:sp>
        <p:nvSpPr>
          <p:cNvPr id="75" name="Прямоугольник с двумя скругленными противолежащими углами 74"/>
          <p:cNvSpPr/>
          <p:nvPr/>
        </p:nvSpPr>
        <p:spPr>
          <a:xfrm>
            <a:off x="5715008" y="4071942"/>
            <a:ext cx="714380" cy="571504"/>
          </a:xfrm>
          <a:prstGeom prst="round2DiagRect">
            <a:avLst>
              <a:gd name="adj1" fmla="val 16667"/>
              <a:gd name="adj2" fmla="val 37302"/>
            </a:avLst>
          </a:prstGeom>
          <a:solidFill>
            <a:srgbClr val="000099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/>
          </a:p>
        </p:txBody>
      </p:sp>
      <p:sp>
        <p:nvSpPr>
          <p:cNvPr id="76" name="Прямоугольник с двумя скругленными противолежащими углами 75"/>
          <p:cNvSpPr/>
          <p:nvPr/>
        </p:nvSpPr>
        <p:spPr>
          <a:xfrm>
            <a:off x="6715140" y="4071942"/>
            <a:ext cx="714380" cy="571504"/>
          </a:xfrm>
          <a:prstGeom prst="round2DiagRect">
            <a:avLst>
              <a:gd name="adj1" fmla="val 16667"/>
              <a:gd name="adj2" fmla="val 37302"/>
            </a:avLst>
          </a:prstGeom>
          <a:solidFill>
            <a:srgbClr val="000099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/>
          </a:p>
        </p:txBody>
      </p:sp>
      <p:sp>
        <p:nvSpPr>
          <p:cNvPr id="77" name="Прямоугольник с двумя скругленными противолежащими углами 76"/>
          <p:cNvSpPr/>
          <p:nvPr/>
        </p:nvSpPr>
        <p:spPr>
          <a:xfrm>
            <a:off x="7715272" y="4071942"/>
            <a:ext cx="714380" cy="571504"/>
          </a:xfrm>
          <a:prstGeom prst="round2DiagRect">
            <a:avLst>
              <a:gd name="adj1" fmla="val 16667"/>
              <a:gd name="adj2" fmla="val 37302"/>
            </a:avLst>
          </a:prstGeom>
          <a:solidFill>
            <a:srgbClr val="000099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/>
          </a:p>
        </p:txBody>
      </p:sp>
      <p:sp>
        <p:nvSpPr>
          <p:cNvPr id="78" name="Прямоугольник с двумя скругленными противолежащими углами 77"/>
          <p:cNvSpPr/>
          <p:nvPr/>
        </p:nvSpPr>
        <p:spPr>
          <a:xfrm>
            <a:off x="2714612" y="3357562"/>
            <a:ext cx="714380" cy="571504"/>
          </a:xfrm>
          <a:prstGeom prst="round2DiagRect">
            <a:avLst>
              <a:gd name="adj1" fmla="val 16667"/>
              <a:gd name="adj2" fmla="val 37302"/>
            </a:avLst>
          </a:prstGeom>
          <a:solidFill>
            <a:srgbClr val="000099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/>
          </a:p>
        </p:txBody>
      </p:sp>
      <p:sp>
        <p:nvSpPr>
          <p:cNvPr id="79" name="Прямоугольник с двумя скругленными противолежащими углами 78"/>
          <p:cNvSpPr/>
          <p:nvPr/>
        </p:nvSpPr>
        <p:spPr>
          <a:xfrm>
            <a:off x="3714744" y="3357562"/>
            <a:ext cx="714380" cy="571504"/>
          </a:xfrm>
          <a:prstGeom prst="round2DiagRect">
            <a:avLst>
              <a:gd name="adj1" fmla="val 16667"/>
              <a:gd name="adj2" fmla="val 37302"/>
            </a:avLst>
          </a:prstGeom>
          <a:solidFill>
            <a:srgbClr val="000099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/>
          </a:p>
        </p:txBody>
      </p:sp>
      <p:sp>
        <p:nvSpPr>
          <p:cNvPr id="80" name="Прямоугольник с двумя скругленными противолежащими углами 79"/>
          <p:cNvSpPr/>
          <p:nvPr/>
        </p:nvSpPr>
        <p:spPr>
          <a:xfrm>
            <a:off x="4714876" y="3357562"/>
            <a:ext cx="714380" cy="571504"/>
          </a:xfrm>
          <a:prstGeom prst="round2DiagRect">
            <a:avLst>
              <a:gd name="adj1" fmla="val 16667"/>
              <a:gd name="adj2" fmla="val 37302"/>
            </a:avLst>
          </a:prstGeom>
          <a:solidFill>
            <a:srgbClr val="000099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/>
          </a:p>
        </p:txBody>
      </p:sp>
      <p:sp>
        <p:nvSpPr>
          <p:cNvPr id="81" name="Прямоугольник с двумя скругленными противолежащими углами 80"/>
          <p:cNvSpPr/>
          <p:nvPr/>
        </p:nvSpPr>
        <p:spPr>
          <a:xfrm>
            <a:off x="5715008" y="3357562"/>
            <a:ext cx="714380" cy="571504"/>
          </a:xfrm>
          <a:prstGeom prst="round2DiagRect">
            <a:avLst>
              <a:gd name="adj1" fmla="val 16667"/>
              <a:gd name="adj2" fmla="val 37302"/>
            </a:avLst>
          </a:prstGeom>
          <a:solidFill>
            <a:srgbClr val="000099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/>
          </a:p>
        </p:txBody>
      </p:sp>
      <p:sp>
        <p:nvSpPr>
          <p:cNvPr id="82" name="Прямоугольник с двумя скругленными противолежащими углами 81"/>
          <p:cNvSpPr/>
          <p:nvPr/>
        </p:nvSpPr>
        <p:spPr>
          <a:xfrm>
            <a:off x="6715140" y="3357562"/>
            <a:ext cx="714380" cy="571504"/>
          </a:xfrm>
          <a:prstGeom prst="round2DiagRect">
            <a:avLst>
              <a:gd name="adj1" fmla="val 16667"/>
              <a:gd name="adj2" fmla="val 37302"/>
            </a:avLst>
          </a:prstGeom>
          <a:solidFill>
            <a:srgbClr val="000099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/>
          </a:p>
        </p:txBody>
      </p:sp>
      <p:sp>
        <p:nvSpPr>
          <p:cNvPr id="83" name="Прямоугольник с двумя скругленными противолежащими углами 82"/>
          <p:cNvSpPr/>
          <p:nvPr/>
        </p:nvSpPr>
        <p:spPr>
          <a:xfrm>
            <a:off x="7715272" y="3357562"/>
            <a:ext cx="714380" cy="571504"/>
          </a:xfrm>
          <a:prstGeom prst="round2DiagRect">
            <a:avLst>
              <a:gd name="adj1" fmla="val 16667"/>
              <a:gd name="adj2" fmla="val 37302"/>
            </a:avLst>
          </a:prstGeom>
          <a:solidFill>
            <a:srgbClr val="000099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/>
          </a:p>
        </p:txBody>
      </p:sp>
      <p:sp>
        <p:nvSpPr>
          <p:cNvPr id="84" name="Прямоугольник с двумя скругленными противолежащими углами 83"/>
          <p:cNvSpPr/>
          <p:nvPr/>
        </p:nvSpPr>
        <p:spPr>
          <a:xfrm>
            <a:off x="2714612" y="2643182"/>
            <a:ext cx="714380" cy="571504"/>
          </a:xfrm>
          <a:prstGeom prst="round2DiagRect">
            <a:avLst>
              <a:gd name="adj1" fmla="val 16667"/>
              <a:gd name="adj2" fmla="val 37302"/>
            </a:avLst>
          </a:prstGeom>
          <a:solidFill>
            <a:srgbClr val="000099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/>
          </a:p>
        </p:txBody>
      </p:sp>
      <p:sp>
        <p:nvSpPr>
          <p:cNvPr id="85" name="Прямоугольник с двумя скругленными противолежащими углами 84"/>
          <p:cNvSpPr/>
          <p:nvPr/>
        </p:nvSpPr>
        <p:spPr>
          <a:xfrm>
            <a:off x="3714744" y="2643182"/>
            <a:ext cx="714380" cy="571504"/>
          </a:xfrm>
          <a:prstGeom prst="round2DiagRect">
            <a:avLst>
              <a:gd name="adj1" fmla="val 16667"/>
              <a:gd name="adj2" fmla="val 37302"/>
            </a:avLst>
          </a:prstGeom>
          <a:solidFill>
            <a:srgbClr val="000099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/>
          </a:p>
        </p:txBody>
      </p:sp>
      <p:sp>
        <p:nvSpPr>
          <p:cNvPr id="86" name="Прямоугольник с двумя скругленными противолежащими углами 85"/>
          <p:cNvSpPr/>
          <p:nvPr/>
        </p:nvSpPr>
        <p:spPr>
          <a:xfrm>
            <a:off x="4714876" y="2643182"/>
            <a:ext cx="714380" cy="571504"/>
          </a:xfrm>
          <a:prstGeom prst="round2DiagRect">
            <a:avLst>
              <a:gd name="adj1" fmla="val 16667"/>
              <a:gd name="adj2" fmla="val 37302"/>
            </a:avLst>
          </a:prstGeom>
          <a:solidFill>
            <a:srgbClr val="000099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/>
          </a:p>
        </p:txBody>
      </p:sp>
      <p:sp>
        <p:nvSpPr>
          <p:cNvPr id="87" name="Прямоугольник с двумя скругленными противолежащими углами 86"/>
          <p:cNvSpPr/>
          <p:nvPr/>
        </p:nvSpPr>
        <p:spPr>
          <a:xfrm>
            <a:off x="5715008" y="2643182"/>
            <a:ext cx="714380" cy="571504"/>
          </a:xfrm>
          <a:prstGeom prst="round2DiagRect">
            <a:avLst>
              <a:gd name="adj1" fmla="val 16667"/>
              <a:gd name="adj2" fmla="val 37302"/>
            </a:avLst>
          </a:prstGeom>
          <a:solidFill>
            <a:srgbClr val="000099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/>
          </a:p>
        </p:txBody>
      </p:sp>
      <p:sp>
        <p:nvSpPr>
          <p:cNvPr id="88" name="Прямоугольник с двумя скругленными противолежащими углами 87"/>
          <p:cNvSpPr/>
          <p:nvPr/>
        </p:nvSpPr>
        <p:spPr>
          <a:xfrm>
            <a:off x="6715140" y="2643182"/>
            <a:ext cx="714380" cy="571504"/>
          </a:xfrm>
          <a:prstGeom prst="round2DiagRect">
            <a:avLst>
              <a:gd name="adj1" fmla="val 16667"/>
              <a:gd name="adj2" fmla="val 37302"/>
            </a:avLst>
          </a:prstGeom>
          <a:solidFill>
            <a:srgbClr val="000099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/>
          </a:p>
        </p:txBody>
      </p:sp>
      <p:sp>
        <p:nvSpPr>
          <p:cNvPr id="89" name="Прямоугольник с двумя скругленными противолежащими углами 88"/>
          <p:cNvSpPr/>
          <p:nvPr/>
        </p:nvSpPr>
        <p:spPr>
          <a:xfrm>
            <a:off x="7715272" y="2643182"/>
            <a:ext cx="714380" cy="571504"/>
          </a:xfrm>
          <a:prstGeom prst="round2DiagRect">
            <a:avLst>
              <a:gd name="adj1" fmla="val 16667"/>
              <a:gd name="adj2" fmla="val 37302"/>
            </a:avLst>
          </a:prstGeom>
          <a:solidFill>
            <a:srgbClr val="000099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/>
          </a:p>
        </p:txBody>
      </p:sp>
      <p:sp>
        <p:nvSpPr>
          <p:cNvPr id="90" name="Прямоугольник с двумя скругленными противолежащими углами 89"/>
          <p:cNvSpPr/>
          <p:nvPr/>
        </p:nvSpPr>
        <p:spPr>
          <a:xfrm>
            <a:off x="2714612" y="1928802"/>
            <a:ext cx="714380" cy="571504"/>
          </a:xfrm>
          <a:prstGeom prst="round2DiagRect">
            <a:avLst>
              <a:gd name="adj1" fmla="val 16667"/>
              <a:gd name="adj2" fmla="val 37302"/>
            </a:avLst>
          </a:prstGeom>
          <a:solidFill>
            <a:srgbClr val="000099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/>
          </a:p>
        </p:txBody>
      </p:sp>
      <p:sp>
        <p:nvSpPr>
          <p:cNvPr id="91" name="Прямоугольник с двумя скругленными противолежащими углами 90"/>
          <p:cNvSpPr/>
          <p:nvPr/>
        </p:nvSpPr>
        <p:spPr>
          <a:xfrm>
            <a:off x="3714744" y="1928802"/>
            <a:ext cx="714380" cy="571504"/>
          </a:xfrm>
          <a:prstGeom prst="round2DiagRect">
            <a:avLst>
              <a:gd name="adj1" fmla="val 16667"/>
              <a:gd name="adj2" fmla="val 37302"/>
            </a:avLst>
          </a:prstGeom>
          <a:solidFill>
            <a:srgbClr val="000099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/>
          </a:p>
        </p:txBody>
      </p:sp>
      <p:sp>
        <p:nvSpPr>
          <p:cNvPr id="92" name="Прямоугольник с двумя скругленными противолежащими углами 91"/>
          <p:cNvSpPr/>
          <p:nvPr/>
        </p:nvSpPr>
        <p:spPr>
          <a:xfrm>
            <a:off x="4714876" y="1928802"/>
            <a:ext cx="714380" cy="571504"/>
          </a:xfrm>
          <a:prstGeom prst="round2DiagRect">
            <a:avLst>
              <a:gd name="adj1" fmla="val 16667"/>
              <a:gd name="adj2" fmla="val 37302"/>
            </a:avLst>
          </a:prstGeom>
          <a:solidFill>
            <a:srgbClr val="000099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/>
          </a:p>
        </p:txBody>
      </p:sp>
      <p:sp>
        <p:nvSpPr>
          <p:cNvPr id="93" name="Прямоугольник с двумя скругленными противолежащими углами 92"/>
          <p:cNvSpPr/>
          <p:nvPr/>
        </p:nvSpPr>
        <p:spPr>
          <a:xfrm>
            <a:off x="5715008" y="1928802"/>
            <a:ext cx="714380" cy="571504"/>
          </a:xfrm>
          <a:prstGeom prst="round2DiagRect">
            <a:avLst>
              <a:gd name="adj1" fmla="val 16667"/>
              <a:gd name="adj2" fmla="val 37302"/>
            </a:avLst>
          </a:prstGeom>
          <a:solidFill>
            <a:srgbClr val="000099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/>
          </a:p>
        </p:txBody>
      </p:sp>
      <p:sp>
        <p:nvSpPr>
          <p:cNvPr id="94" name="Прямоугольник с двумя скругленными противолежащими углами 93"/>
          <p:cNvSpPr/>
          <p:nvPr/>
        </p:nvSpPr>
        <p:spPr>
          <a:xfrm>
            <a:off x="6715140" y="1928802"/>
            <a:ext cx="714380" cy="571504"/>
          </a:xfrm>
          <a:prstGeom prst="round2DiagRect">
            <a:avLst>
              <a:gd name="adj1" fmla="val 16667"/>
              <a:gd name="adj2" fmla="val 37302"/>
            </a:avLst>
          </a:prstGeom>
          <a:solidFill>
            <a:srgbClr val="000099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/>
          </a:p>
        </p:txBody>
      </p:sp>
      <p:sp>
        <p:nvSpPr>
          <p:cNvPr id="95" name="Прямоугольник с двумя скругленными противолежащими углами 94"/>
          <p:cNvSpPr/>
          <p:nvPr/>
        </p:nvSpPr>
        <p:spPr>
          <a:xfrm>
            <a:off x="7715272" y="1928802"/>
            <a:ext cx="714380" cy="571504"/>
          </a:xfrm>
          <a:prstGeom prst="round2DiagRect">
            <a:avLst>
              <a:gd name="adj1" fmla="val 16667"/>
              <a:gd name="adj2" fmla="val 37302"/>
            </a:avLst>
          </a:prstGeom>
          <a:solidFill>
            <a:srgbClr val="000099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/>
          </a:p>
        </p:txBody>
      </p:sp>
      <p:sp>
        <p:nvSpPr>
          <p:cNvPr id="97" name="Прямоугольник с двумя скругленными противолежащими углами 96">
            <a:hlinkClick r:id="rId3" action="ppaction://hlinksldjump"/>
          </p:cNvPr>
          <p:cNvSpPr/>
          <p:nvPr/>
        </p:nvSpPr>
        <p:spPr>
          <a:xfrm>
            <a:off x="2714612" y="1928802"/>
            <a:ext cx="714380" cy="571504"/>
          </a:xfrm>
          <a:prstGeom prst="round2DiagRect">
            <a:avLst>
              <a:gd name="adj1" fmla="val 16667"/>
              <a:gd name="adj2" fmla="val 37302"/>
            </a:avLst>
          </a:prstGeom>
          <a:solidFill>
            <a:srgbClr val="000099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1</a:t>
            </a:r>
            <a:endParaRPr lang="ru-RU" sz="2400" b="1" dirty="0"/>
          </a:p>
        </p:txBody>
      </p:sp>
      <p:sp>
        <p:nvSpPr>
          <p:cNvPr id="98" name="Прямоугольник с двумя скругленными противолежащими углами 97">
            <a:hlinkClick r:id="rId4" action="ppaction://hlinksldjump"/>
          </p:cNvPr>
          <p:cNvSpPr/>
          <p:nvPr/>
        </p:nvSpPr>
        <p:spPr>
          <a:xfrm>
            <a:off x="3714744" y="1928802"/>
            <a:ext cx="714380" cy="571504"/>
          </a:xfrm>
          <a:prstGeom prst="round2DiagRect">
            <a:avLst>
              <a:gd name="adj1" fmla="val 16667"/>
              <a:gd name="adj2" fmla="val 37302"/>
            </a:avLst>
          </a:prstGeom>
          <a:solidFill>
            <a:srgbClr val="000099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2</a:t>
            </a:r>
            <a:endParaRPr lang="ru-RU" sz="2400" b="1" dirty="0"/>
          </a:p>
        </p:txBody>
      </p:sp>
      <p:sp>
        <p:nvSpPr>
          <p:cNvPr id="99" name="Прямоугольник с двумя скругленными противолежащими углами 98">
            <a:hlinkClick r:id="rId5" action="ppaction://hlinksldjump"/>
          </p:cNvPr>
          <p:cNvSpPr/>
          <p:nvPr/>
        </p:nvSpPr>
        <p:spPr>
          <a:xfrm>
            <a:off x="4714876" y="1928802"/>
            <a:ext cx="714380" cy="571504"/>
          </a:xfrm>
          <a:prstGeom prst="round2DiagRect">
            <a:avLst>
              <a:gd name="adj1" fmla="val 16667"/>
              <a:gd name="adj2" fmla="val 37302"/>
            </a:avLst>
          </a:prstGeom>
          <a:solidFill>
            <a:srgbClr val="000099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3</a:t>
            </a:r>
            <a:endParaRPr lang="ru-RU" sz="2400" b="1" dirty="0"/>
          </a:p>
        </p:txBody>
      </p:sp>
      <p:sp>
        <p:nvSpPr>
          <p:cNvPr id="100" name="Прямоугольник с двумя скругленными противолежащими углами 99">
            <a:hlinkClick r:id="rId6" action="ppaction://hlinksldjump"/>
          </p:cNvPr>
          <p:cNvSpPr/>
          <p:nvPr/>
        </p:nvSpPr>
        <p:spPr>
          <a:xfrm>
            <a:off x="5715008" y="1928802"/>
            <a:ext cx="714380" cy="571504"/>
          </a:xfrm>
          <a:prstGeom prst="round2DiagRect">
            <a:avLst>
              <a:gd name="adj1" fmla="val 16667"/>
              <a:gd name="adj2" fmla="val 37302"/>
            </a:avLst>
          </a:prstGeom>
          <a:solidFill>
            <a:srgbClr val="000099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4</a:t>
            </a:r>
            <a:endParaRPr lang="ru-RU" sz="2400" b="1" dirty="0"/>
          </a:p>
        </p:txBody>
      </p:sp>
      <p:sp>
        <p:nvSpPr>
          <p:cNvPr id="101" name="Прямоугольник с двумя скругленными противолежащими углами 100">
            <a:hlinkClick r:id="rId7" action="ppaction://hlinksldjump"/>
          </p:cNvPr>
          <p:cNvSpPr/>
          <p:nvPr/>
        </p:nvSpPr>
        <p:spPr>
          <a:xfrm>
            <a:off x="6715140" y="1928802"/>
            <a:ext cx="714380" cy="571504"/>
          </a:xfrm>
          <a:prstGeom prst="round2DiagRect">
            <a:avLst>
              <a:gd name="adj1" fmla="val 16667"/>
              <a:gd name="adj2" fmla="val 37302"/>
            </a:avLst>
          </a:prstGeom>
          <a:solidFill>
            <a:srgbClr val="000099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5</a:t>
            </a:r>
            <a:endParaRPr lang="ru-RU" sz="2400" b="1" dirty="0"/>
          </a:p>
        </p:txBody>
      </p:sp>
      <p:sp>
        <p:nvSpPr>
          <p:cNvPr id="102" name="Прямоугольник с двумя скругленными противолежащими углами 101">
            <a:hlinkClick r:id="rId8" action="ppaction://hlinksldjump"/>
          </p:cNvPr>
          <p:cNvSpPr/>
          <p:nvPr/>
        </p:nvSpPr>
        <p:spPr>
          <a:xfrm>
            <a:off x="7715272" y="1928802"/>
            <a:ext cx="714380" cy="571504"/>
          </a:xfrm>
          <a:prstGeom prst="round2DiagRect">
            <a:avLst>
              <a:gd name="adj1" fmla="val 16667"/>
              <a:gd name="adj2" fmla="val 37302"/>
            </a:avLst>
          </a:prstGeom>
          <a:solidFill>
            <a:srgbClr val="000099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6</a:t>
            </a:r>
            <a:endParaRPr lang="ru-RU" sz="2400" b="1" dirty="0"/>
          </a:p>
        </p:txBody>
      </p:sp>
      <p:sp>
        <p:nvSpPr>
          <p:cNvPr id="103" name="Прямоугольник с двумя скругленными противолежащими углами 102">
            <a:hlinkClick r:id="rId9" action="ppaction://hlinksldjump"/>
          </p:cNvPr>
          <p:cNvSpPr/>
          <p:nvPr/>
        </p:nvSpPr>
        <p:spPr>
          <a:xfrm>
            <a:off x="2714612" y="2643182"/>
            <a:ext cx="714380" cy="571504"/>
          </a:xfrm>
          <a:prstGeom prst="round2DiagRect">
            <a:avLst>
              <a:gd name="adj1" fmla="val 16667"/>
              <a:gd name="adj2" fmla="val 37302"/>
            </a:avLst>
          </a:prstGeom>
          <a:solidFill>
            <a:srgbClr val="000099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1</a:t>
            </a:r>
            <a:endParaRPr lang="ru-RU" sz="2400" b="1" dirty="0"/>
          </a:p>
        </p:txBody>
      </p:sp>
      <p:sp>
        <p:nvSpPr>
          <p:cNvPr id="104" name="Прямоугольник с двумя скругленными противолежащими углами 103">
            <a:hlinkClick r:id="rId10" action="ppaction://hlinksldjump"/>
          </p:cNvPr>
          <p:cNvSpPr/>
          <p:nvPr/>
        </p:nvSpPr>
        <p:spPr>
          <a:xfrm>
            <a:off x="3714744" y="2643182"/>
            <a:ext cx="714380" cy="571504"/>
          </a:xfrm>
          <a:prstGeom prst="round2DiagRect">
            <a:avLst>
              <a:gd name="adj1" fmla="val 16667"/>
              <a:gd name="adj2" fmla="val 37302"/>
            </a:avLst>
          </a:prstGeom>
          <a:solidFill>
            <a:srgbClr val="000099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2</a:t>
            </a:r>
            <a:endParaRPr lang="ru-RU" sz="2400" b="1" dirty="0"/>
          </a:p>
        </p:txBody>
      </p:sp>
      <p:sp>
        <p:nvSpPr>
          <p:cNvPr id="105" name="Прямоугольник с двумя скругленными противолежащими углами 104">
            <a:hlinkClick r:id="rId11" action="ppaction://hlinksldjump"/>
          </p:cNvPr>
          <p:cNvSpPr/>
          <p:nvPr/>
        </p:nvSpPr>
        <p:spPr>
          <a:xfrm>
            <a:off x="4714876" y="2643182"/>
            <a:ext cx="714380" cy="571504"/>
          </a:xfrm>
          <a:prstGeom prst="round2DiagRect">
            <a:avLst>
              <a:gd name="adj1" fmla="val 16667"/>
              <a:gd name="adj2" fmla="val 37302"/>
            </a:avLst>
          </a:prstGeom>
          <a:solidFill>
            <a:srgbClr val="000099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3</a:t>
            </a:r>
            <a:endParaRPr lang="ru-RU" sz="2400" b="1" dirty="0"/>
          </a:p>
        </p:txBody>
      </p:sp>
      <p:sp>
        <p:nvSpPr>
          <p:cNvPr id="106" name="Прямоугольник с двумя скругленными противолежащими углами 105">
            <a:hlinkClick r:id="rId12" action="ppaction://hlinksldjump"/>
          </p:cNvPr>
          <p:cNvSpPr/>
          <p:nvPr/>
        </p:nvSpPr>
        <p:spPr>
          <a:xfrm>
            <a:off x="5715008" y="2643182"/>
            <a:ext cx="714380" cy="571504"/>
          </a:xfrm>
          <a:prstGeom prst="round2DiagRect">
            <a:avLst>
              <a:gd name="adj1" fmla="val 16667"/>
              <a:gd name="adj2" fmla="val 37302"/>
            </a:avLst>
          </a:prstGeom>
          <a:solidFill>
            <a:srgbClr val="000099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4</a:t>
            </a:r>
            <a:endParaRPr lang="ru-RU" sz="2400" b="1" dirty="0"/>
          </a:p>
        </p:txBody>
      </p:sp>
      <p:sp>
        <p:nvSpPr>
          <p:cNvPr id="107" name="Прямоугольник с двумя скругленными противолежащими углами 106">
            <a:hlinkClick r:id="rId13" action="ppaction://hlinksldjump"/>
          </p:cNvPr>
          <p:cNvSpPr/>
          <p:nvPr/>
        </p:nvSpPr>
        <p:spPr>
          <a:xfrm>
            <a:off x="6715140" y="2643182"/>
            <a:ext cx="714380" cy="571504"/>
          </a:xfrm>
          <a:prstGeom prst="round2DiagRect">
            <a:avLst>
              <a:gd name="adj1" fmla="val 16667"/>
              <a:gd name="adj2" fmla="val 37302"/>
            </a:avLst>
          </a:prstGeom>
          <a:solidFill>
            <a:srgbClr val="000099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5</a:t>
            </a:r>
            <a:endParaRPr lang="ru-RU" sz="2400" b="1" dirty="0"/>
          </a:p>
        </p:txBody>
      </p:sp>
      <p:sp>
        <p:nvSpPr>
          <p:cNvPr id="108" name="Прямоугольник с двумя скругленными противолежащими углами 107">
            <a:hlinkClick r:id="rId14" action="ppaction://hlinksldjump"/>
          </p:cNvPr>
          <p:cNvSpPr/>
          <p:nvPr/>
        </p:nvSpPr>
        <p:spPr>
          <a:xfrm>
            <a:off x="7715272" y="2643182"/>
            <a:ext cx="714380" cy="571504"/>
          </a:xfrm>
          <a:prstGeom prst="round2DiagRect">
            <a:avLst>
              <a:gd name="adj1" fmla="val 16667"/>
              <a:gd name="adj2" fmla="val 37302"/>
            </a:avLst>
          </a:prstGeom>
          <a:solidFill>
            <a:srgbClr val="000099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6</a:t>
            </a:r>
            <a:endParaRPr lang="ru-RU" sz="2400" b="1" dirty="0"/>
          </a:p>
        </p:txBody>
      </p:sp>
      <p:sp>
        <p:nvSpPr>
          <p:cNvPr id="109" name="Прямоугольник с двумя скругленными противолежащими углами 108">
            <a:hlinkClick r:id="rId15" action="ppaction://hlinksldjump"/>
          </p:cNvPr>
          <p:cNvSpPr/>
          <p:nvPr/>
        </p:nvSpPr>
        <p:spPr>
          <a:xfrm>
            <a:off x="2714612" y="3357562"/>
            <a:ext cx="714380" cy="571504"/>
          </a:xfrm>
          <a:prstGeom prst="round2DiagRect">
            <a:avLst>
              <a:gd name="adj1" fmla="val 16667"/>
              <a:gd name="adj2" fmla="val 37302"/>
            </a:avLst>
          </a:prstGeom>
          <a:solidFill>
            <a:srgbClr val="000099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1</a:t>
            </a:r>
            <a:endParaRPr lang="ru-RU" sz="2400" b="1" dirty="0"/>
          </a:p>
        </p:txBody>
      </p:sp>
      <p:sp>
        <p:nvSpPr>
          <p:cNvPr id="110" name="Прямоугольник с двумя скругленными противолежащими углами 109">
            <a:hlinkClick r:id="rId16" action="ppaction://hlinksldjump"/>
          </p:cNvPr>
          <p:cNvSpPr/>
          <p:nvPr/>
        </p:nvSpPr>
        <p:spPr>
          <a:xfrm>
            <a:off x="3714744" y="3357562"/>
            <a:ext cx="714380" cy="571504"/>
          </a:xfrm>
          <a:prstGeom prst="round2DiagRect">
            <a:avLst>
              <a:gd name="adj1" fmla="val 16667"/>
              <a:gd name="adj2" fmla="val 37302"/>
            </a:avLst>
          </a:prstGeom>
          <a:solidFill>
            <a:srgbClr val="000099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2</a:t>
            </a:r>
            <a:endParaRPr lang="ru-RU" sz="2400" b="1" dirty="0"/>
          </a:p>
        </p:txBody>
      </p:sp>
      <p:sp>
        <p:nvSpPr>
          <p:cNvPr id="111" name="Прямоугольник с двумя скругленными противолежащими углами 110">
            <a:hlinkClick r:id="rId17" action="ppaction://hlinksldjump"/>
          </p:cNvPr>
          <p:cNvSpPr/>
          <p:nvPr/>
        </p:nvSpPr>
        <p:spPr>
          <a:xfrm>
            <a:off x="4714876" y="3357562"/>
            <a:ext cx="714380" cy="571504"/>
          </a:xfrm>
          <a:prstGeom prst="round2DiagRect">
            <a:avLst>
              <a:gd name="adj1" fmla="val 16667"/>
              <a:gd name="adj2" fmla="val 37302"/>
            </a:avLst>
          </a:prstGeom>
          <a:solidFill>
            <a:srgbClr val="000099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3</a:t>
            </a:r>
            <a:endParaRPr lang="ru-RU" sz="2400" b="1" dirty="0"/>
          </a:p>
        </p:txBody>
      </p:sp>
      <p:sp>
        <p:nvSpPr>
          <p:cNvPr id="112" name="Прямоугольник с двумя скругленными противолежащими углами 111">
            <a:hlinkClick r:id="rId2" action="ppaction://hlinksldjump"/>
          </p:cNvPr>
          <p:cNvSpPr/>
          <p:nvPr/>
        </p:nvSpPr>
        <p:spPr>
          <a:xfrm>
            <a:off x="5715008" y="3357562"/>
            <a:ext cx="714380" cy="571504"/>
          </a:xfrm>
          <a:prstGeom prst="round2DiagRect">
            <a:avLst>
              <a:gd name="adj1" fmla="val 16667"/>
              <a:gd name="adj2" fmla="val 37302"/>
            </a:avLst>
          </a:prstGeom>
          <a:solidFill>
            <a:srgbClr val="000099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4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13" name="Прямоугольник с двумя скругленными противолежащими углами 112">
            <a:hlinkClick r:id="rId18" action="ppaction://hlinksldjump"/>
          </p:cNvPr>
          <p:cNvSpPr/>
          <p:nvPr/>
        </p:nvSpPr>
        <p:spPr>
          <a:xfrm>
            <a:off x="6715140" y="3357562"/>
            <a:ext cx="714380" cy="571504"/>
          </a:xfrm>
          <a:prstGeom prst="round2DiagRect">
            <a:avLst>
              <a:gd name="adj1" fmla="val 16667"/>
              <a:gd name="adj2" fmla="val 37302"/>
            </a:avLst>
          </a:prstGeom>
          <a:solidFill>
            <a:srgbClr val="000099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5</a:t>
            </a:r>
            <a:endParaRPr lang="ru-RU" sz="2400" b="1" dirty="0"/>
          </a:p>
        </p:txBody>
      </p:sp>
      <p:sp>
        <p:nvSpPr>
          <p:cNvPr id="114" name="Прямоугольник с двумя скругленными противолежащими углами 113">
            <a:hlinkClick r:id="rId19" action="ppaction://hlinksldjump"/>
          </p:cNvPr>
          <p:cNvSpPr/>
          <p:nvPr/>
        </p:nvSpPr>
        <p:spPr>
          <a:xfrm>
            <a:off x="7715272" y="3357562"/>
            <a:ext cx="714380" cy="571504"/>
          </a:xfrm>
          <a:prstGeom prst="round2DiagRect">
            <a:avLst>
              <a:gd name="adj1" fmla="val 16667"/>
              <a:gd name="adj2" fmla="val 37302"/>
            </a:avLst>
          </a:prstGeom>
          <a:solidFill>
            <a:srgbClr val="000099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6</a:t>
            </a:r>
            <a:endParaRPr lang="ru-RU" sz="2400" b="1" dirty="0"/>
          </a:p>
        </p:txBody>
      </p:sp>
      <p:sp>
        <p:nvSpPr>
          <p:cNvPr id="115" name="Прямоугольник с двумя скругленными противолежащими углами 114">
            <a:hlinkClick r:id="rId20" action="ppaction://hlinksldjump"/>
          </p:cNvPr>
          <p:cNvSpPr/>
          <p:nvPr/>
        </p:nvSpPr>
        <p:spPr>
          <a:xfrm>
            <a:off x="2714612" y="4071942"/>
            <a:ext cx="714380" cy="571504"/>
          </a:xfrm>
          <a:prstGeom prst="round2DiagRect">
            <a:avLst>
              <a:gd name="adj1" fmla="val 16667"/>
              <a:gd name="adj2" fmla="val 37302"/>
            </a:avLst>
          </a:prstGeom>
          <a:solidFill>
            <a:srgbClr val="000099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1</a:t>
            </a:r>
            <a:endParaRPr lang="ru-RU" sz="2400" b="1" dirty="0"/>
          </a:p>
        </p:txBody>
      </p:sp>
      <p:sp>
        <p:nvSpPr>
          <p:cNvPr id="116" name="Прямоугольник с двумя скругленными противолежащими углами 115">
            <a:hlinkClick r:id="rId21" action="ppaction://hlinksldjump"/>
          </p:cNvPr>
          <p:cNvSpPr/>
          <p:nvPr/>
        </p:nvSpPr>
        <p:spPr>
          <a:xfrm>
            <a:off x="3714744" y="4071942"/>
            <a:ext cx="714380" cy="571504"/>
          </a:xfrm>
          <a:prstGeom prst="round2DiagRect">
            <a:avLst>
              <a:gd name="adj1" fmla="val 16667"/>
              <a:gd name="adj2" fmla="val 37302"/>
            </a:avLst>
          </a:prstGeom>
          <a:solidFill>
            <a:srgbClr val="000099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2</a:t>
            </a:r>
            <a:endParaRPr lang="ru-RU" sz="2400" b="1" dirty="0"/>
          </a:p>
        </p:txBody>
      </p:sp>
      <p:sp>
        <p:nvSpPr>
          <p:cNvPr id="117" name="Прямоугольник с двумя скругленными противолежащими углами 116">
            <a:hlinkClick r:id="rId22" action="ppaction://hlinksldjump"/>
          </p:cNvPr>
          <p:cNvSpPr/>
          <p:nvPr/>
        </p:nvSpPr>
        <p:spPr>
          <a:xfrm>
            <a:off x="4714876" y="4071942"/>
            <a:ext cx="714380" cy="571504"/>
          </a:xfrm>
          <a:prstGeom prst="round2DiagRect">
            <a:avLst>
              <a:gd name="adj1" fmla="val 16667"/>
              <a:gd name="adj2" fmla="val 37302"/>
            </a:avLst>
          </a:prstGeom>
          <a:solidFill>
            <a:srgbClr val="000099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3</a:t>
            </a:r>
            <a:endParaRPr lang="ru-RU" sz="2400" b="1" dirty="0"/>
          </a:p>
        </p:txBody>
      </p:sp>
      <p:sp>
        <p:nvSpPr>
          <p:cNvPr id="118" name="Прямоугольник с двумя скругленными противолежащими углами 117">
            <a:hlinkClick r:id="rId23" action="ppaction://hlinksldjump"/>
          </p:cNvPr>
          <p:cNvSpPr/>
          <p:nvPr/>
        </p:nvSpPr>
        <p:spPr>
          <a:xfrm>
            <a:off x="5715008" y="4071942"/>
            <a:ext cx="714380" cy="571504"/>
          </a:xfrm>
          <a:prstGeom prst="round2DiagRect">
            <a:avLst>
              <a:gd name="adj1" fmla="val 16667"/>
              <a:gd name="adj2" fmla="val 37302"/>
            </a:avLst>
          </a:prstGeom>
          <a:solidFill>
            <a:srgbClr val="000099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4</a:t>
            </a:r>
            <a:endParaRPr lang="ru-RU" sz="2400" b="1" dirty="0"/>
          </a:p>
        </p:txBody>
      </p:sp>
      <p:sp>
        <p:nvSpPr>
          <p:cNvPr id="119" name="Прямоугольник с двумя скругленными противолежащими углами 118">
            <a:hlinkClick r:id="rId24" action="ppaction://hlinksldjump"/>
          </p:cNvPr>
          <p:cNvSpPr/>
          <p:nvPr/>
        </p:nvSpPr>
        <p:spPr>
          <a:xfrm>
            <a:off x="6715140" y="4071942"/>
            <a:ext cx="714380" cy="571504"/>
          </a:xfrm>
          <a:prstGeom prst="round2DiagRect">
            <a:avLst>
              <a:gd name="adj1" fmla="val 16667"/>
              <a:gd name="adj2" fmla="val 37302"/>
            </a:avLst>
          </a:prstGeom>
          <a:solidFill>
            <a:srgbClr val="000099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5</a:t>
            </a:r>
            <a:endParaRPr lang="ru-RU" sz="2400" b="1" dirty="0"/>
          </a:p>
        </p:txBody>
      </p:sp>
      <p:sp>
        <p:nvSpPr>
          <p:cNvPr id="120" name="Прямоугольник с двумя скругленными противолежащими углами 119">
            <a:hlinkClick r:id="rId25" action="ppaction://hlinksldjump"/>
          </p:cNvPr>
          <p:cNvSpPr/>
          <p:nvPr/>
        </p:nvSpPr>
        <p:spPr>
          <a:xfrm>
            <a:off x="7715272" y="4071942"/>
            <a:ext cx="714380" cy="571504"/>
          </a:xfrm>
          <a:prstGeom prst="round2DiagRect">
            <a:avLst>
              <a:gd name="adj1" fmla="val 16667"/>
              <a:gd name="adj2" fmla="val 37302"/>
            </a:avLst>
          </a:prstGeom>
          <a:solidFill>
            <a:srgbClr val="000099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6</a:t>
            </a:r>
            <a:endParaRPr lang="ru-RU" sz="2400" b="1" dirty="0"/>
          </a:p>
        </p:txBody>
      </p:sp>
      <p:sp>
        <p:nvSpPr>
          <p:cNvPr id="121" name="Прямоугольник с двумя скругленными противолежащими углами 120">
            <a:hlinkClick r:id="rId26" action="ppaction://hlinksldjump"/>
          </p:cNvPr>
          <p:cNvSpPr/>
          <p:nvPr/>
        </p:nvSpPr>
        <p:spPr>
          <a:xfrm>
            <a:off x="2714612" y="4786322"/>
            <a:ext cx="714380" cy="571504"/>
          </a:xfrm>
          <a:prstGeom prst="round2DiagRect">
            <a:avLst>
              <a:gd name="adj1" fmla="val 16667"/>
              <a:gd name="adj2" fmla="val 37302"/>
            </a:avLst>
          </a:prstGeom>
          <a:solidFill>
            <a:srgbClr val="000099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1</a:t>
            </a:r>
            <a:endParaRPr lang="ru-RU" sz="2400" b="1" dirty="0"/>
          </a:p>
        </p:txBody>
      </p:sp>
      <p:sp>
        <p:nvSpPr>
          <p:cNvPr id="122" name="Прямоугольник с двумя скругленными противолежащими углами 121">
            <a:hlinkClick r:id="rId27" action="ppaction://hlinksldjump"/>
          </p:cNvPr>
          <p:cNvSpPr/>
          <p:nvPr/>
        </p:nvSpPr>
        <p:spPr>
          <a:xfrm>
            <a:off x="3714744" y="4786322"/>
            <a:ext cx="714380" cy="571504"/>
          </a:xfrm>
          <a:prstGeom prst="round2DiagRect">
            <a:avLst>
              <a:gd name="adj1" fmla="val 16667"/>
              <a:gd name="adj2" fmla="val 37302"/>
            </a:avLst>
          </a:prstGeom>
          <a:solidFill>
            <a:srgbClr val="000099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2</a:t>
            </a:r>
            <a:endParaRPr lang="ru-RU" sz="2400" b="1" dirty="0"/>
          </a:p>
        </p:txBody>
      </p:sp>
      <p:sp>
        <p:nvSpPr>
          <p:cNvPr id="123" name="Прямоугольник с двумя скругленными противолежащими углами 122">
            <a:hlinkClick r:id="rId28" action="ppaction://hlinksldjump"/>
          </p:cNvPr>
          <p:cNvSpPr/>
          <p:nvPr/>
        </p:nvSpPr>
        <p:spPr>
          <a:xfrm>
            <a:off x="4714876" y="4786322"/>
            <a:ext cx="714380" cy="571504"/>
          </a:xfrm>
          <a:prstGeom prst="round2DiagRect">
            <a:avLst>
              <a:gd name="adj1" fmla="val 16667"/>
              <a:gd name="adj2" fmla="val 37302"/>
            </a:avLst>
          </a:prstGeom>
          <a:solidFill>
            <a:srgbClr val="000099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3</a:t>
            </a:r>
            <a:endParaRPr lang="ru-RU" sz="2400" b="1" dirty="0"/>
          </a:p>
        </p:txBody>
      </p:sp>
      <p:sp>
        <p:nvSpPr>
          <p:cNvPr id="124" name="Прямоугольник с двумя скругленными противолежащими углами 123">
            <a:hlinkClick r:id="rId29" action="ppaction://hlinksldjump"/>
          </p:cNvPr>
          <p:cNvSpPr/>
          <p:nvPr/>
        </p:nvSpPr>
        <p:spPr>
          <a:xfrm>
            <a:off x="5715008" y="4786322"/>
            <a:ext cx="714380" cy="571504"/>
          </a:xfrm>
          <a:prstGeom prst="round2DiagRect">
            <a:avLst>
              <a:gd name="adj1" fmla="val 16667"/>
              <a:gd name="adj2" fmla="val 37302"/>
            </a:avLst>
          </a:prstGeom>
          <a:solidFill>
            <a:srgbClr val="000099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4</a:t>
            </a:r>
            <a:endParaRPr lang="ru-RU" sz="2400" b="1" dirty="0"/>
          </a:p>
        </p:txBody>
      </p:sp>
      <p:sp>
        <p:nvSpPr>
          <p:cNvPr id="125" name="Прямоугольник с двумя скругленными противолежащими углами 124">
            <a:hlinkClick r:id="rId30" action="ppaction://hlinksldjump"/>
          </p:cNvPr>
          <p:cNvSpPr/>
          <p:nvPr/>
        </p:nvSpPr>
        <p:spPr>
          <a:xfrm>
            <a:off x="6715140" y="4786322"/>
            <a:ext cx="714380" cy="571504"/>
          </a:xfrm>
          <a:prstGeom prst="round2DiagRect">
            <a:avLst>
              <a:gd name="adj1" fmla="val 16667"/>
              <a:gd name="adj2" fmla="val 37302"/>
            </a:avLst>
          </a:prstGeom>
          <a:solidFill>
            <a:srgbClr val="000099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5</a:t>
            </a:r>
            <a:endParaRPr lang="ru-RU" sz="2400" b="1" dirty="0"/>
          </a:p>
        </p:txBody>
      </p:sp>
      <p:sp>
        <p:nvSpPr>
          <p:cNvPr id="126" name="Прямоугольник с двумя скругленными противолежащими углами 125">
            <a:hlinkClick r:id="rId31" action="ppaction://hlinksldjump"/>
          </p:cNvPr>
          <p:cNvSpPr/>
          <p:nvPr/>
        </p:nvSpPr>
        <p:spPr>
          <a:xfrm>
            <a:off x="7715272" y="4786322"/>
            <a:ext cx="714380" cy="571504"/>
          </a:xfrm>
          <a:prstGeom prst="round2DiagRect">
            <a:avLst>
              <a:gd name="adj1" fmla="val 16667"/>
              <a:gd name="adj2" fmla="val 37302"/>
            </a:avLst>
          </a:prstGeom>
          <a:solidFill>
            <a:srgbClr val="000099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6</a:t>
            </a:r>
            <a:endParaRPr lang="ru-RU" sz="2400" b="1" dirty="0"/>
          </a:p>
        </p:txBody>
      </p:sp>
      <p:sp>
        <p:nvSpPr>
          <p:cNvPr id="127" name="Прямоугольник с двумя скругленными противолежащими углами 126">
            <a:hlinkClick r:id="" action="ppaction://hlinkshowjump?jump=lastslide"/>
          </p:cNvPr>
          <p:cNvSpPr/>
          <p:nvPr/>
        </p:nvSpPr>
        <p:spPr>
          <a:xfrm>
            <a:off x="7858180" y="6357958"/>
            <a:ext cx="1214414" cy="428628"/>
          </a:xfrm>
          <a:prstGeom prst="round2DiagRect">
            <a:avLst>
              <a:gd name="adj1" fmla="val 413"/>
              <a:gd name="adj2" fmla="val 37302"/>
            </a:avLst>
          </a:prstGeom>
          <a:solidFill>
            <a:srgbClr val="000099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Выход</a:t>
            </a:r>
            <a:endParaRPr lang="ru-RU" b="1" dirty="0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9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1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6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7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8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9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0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1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1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1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3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1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4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1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5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1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6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1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7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1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8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1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9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1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0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1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1"/>
                  </p:tgtEl>
                </p:cond>
              </p:nextCondLst>
            </p:seq>
            <p:seq concurrent="1" nextAc="seek">
              <p:cTn id="127" restart="whenNotActive" fill="hold" evtFilter="cancelBubble" nodeType="interactiveSeq">
                <p:stCondLst>
                  <p:cond evt="onClick" delay="0">
                    <p:tgtEl>
                      <p:spTgt spid="1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8" fill="hold">
                      <p:stCondLst>
                        <p:cond delay="0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2"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1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>
                      <p:stCondLst>
                        <p:cond delay="0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3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1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4"/>
                  </p:tgtEl>
                </p:cond>
              </p:nextCondLst>
            </p:seq>
            <p:seq concurrent="1" nextAc="seek">
              <p:cTn id="142" restart="whenNotActive" fill="hold" evtFilter="cancelBubble" nodeType="interactiveSeq">
                <p:stCondLst>
                  <p:cond evt="onClick" delay="0">
                    <p:tgtEl>
                      <p:spTgt spid="1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" fill="hold">
                      <p:stCondLst>
                        <p:cond delay="0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5"/>
                  </p:tgtEl>
                </p:cond>
              </p:nextCondLst>
            </p:seq>
            <p:seq concurrent="1" nextAc="seek">
              <p:cTn id="147" restart="whenNotActive" fill="hold" evtFilter="cancelBubble" nodeType="interactiveSeq">
                <p:stCondLst>
                  <p:cond evt="onClick" delay="0">
                    <p:tgtEl>
                      <p:spTgt spid="1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8" fill="hold">
                      <p:stCondLst>
                        <p:cond delay="0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6"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04" grpId="0" animBg="1"/>
      <p:bldP spid="105" grpId="0" animBg="1"/>
      <p:bldP spid="106" grpId="0" animBg="1"/>
      <p:bldP spid="107" grpId="0" animBg="1"/>
      <p:bldP spid="108" grpId="0" animBg="1"/>
      <p:bldP spid="109" grpId="0" animBg="1"/>
      <p:bldP spid="110" grpId="0" animBg="1"/>
      <p:bldP spid="111" grpId="0" animBg="1"/>
      <p:bldP spid="112" grpId="0" animBg="1"/>
      <p:bldP spid="113" grpId="0" animBg="1"/>
      <p:bldP spid="114" grpId="0" animBg="1"/>
      <p:bldP spid="115" grpId="0" animBg="1"/>
      <p:bldP spid="116" grpId="0" animBg="1"/>
      <p:bldP spid="117" grpId="0" animBg="1"/>
      <p:bldP spid="118" grpId="0" animBg="1"/>
      <p:bldP spid="119" grpId="0" animBg="1"/>
      <p:bldP spid="120" grpId="0" animBg="1"/>
      <p:bldP spid="121" grpId="0" animBg="1"/>
      <p:bldP spid="122" grpId="0" animBg="1"/>
      <p:bldP spid="123" grpId="0" animBg="1"/>
      <p:bldP spid="124" grpId="0" animBg="1"/>
      <p:bldP spid="125" grpId="0" animBg="1"/>
      <p:bldP spid="12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612648" y="1556792"/>
            <a:ext cx="8031318" cy="1008112"/>
          </a:xfrm>
          <a:prstGeom prst="rect">
            <a:avLst/>
          </a:prstGeom>
          <a:solidFill>
            <a:srgbClr val="CCCCFF"/>
          </a:solidFill>
          <a:ln>
            <a:noFill/>
          </a:ln>
          <a:effectLst>
            <a:glow rad="101600">
              <a:schemeClr val="accent5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>
              <a:buNone/>
            </a:pPr>
            <a:r>
              <a:rPr lang="ru-RU" sz="2800" i="1" dirty="0">
                <a:solidFill>
                  <a:srgbClr val="FF0000"/>
                </a:solidFill>
              </a:rPr>
              <a:t>Вопрос</a:t>
            </a:r>
            <a:r>
              <a:rPr lang="ru-RU" sz="3600" i="1" dirty="0">
                <a:solidFill>
                  <a:srgbClr val="FF0000"/>
                </a:solidFill>
              </a:rPr>
              <a:t> </a:t>
            </a:r>
            <a:r>
              <a:rPr lang="ru-RU" sz="2000" b="1" dirty="0" smtClean="0">
                <a:solidFill>
                  <a:srgbClr val="000099"/>
                </a:solidFill>
              </a:rPr>
              <a:t>Какое учебное заведение создал в 1755 году Ломоносов в Москве?</a:t>
            </a:r>
            <a:endParaRPr lang="ru-RU" sz="2000" b="1" dirty="0">
              <a:solidFill>
                <a:srgbClr val="000099"/>
              </a:solidFill>
            </a:endParaRPr>
          </a:p>
          <a:p>
            <a:pPr>
              <a:buNone/>
            </a:pPr>
            <a:endParaRPr lang="ru-RU" sz="2000" dirty="0">
              <a:solidFill>
                <a:srgbClr val="000099"/>
              </a:solidFill>
            </a:endParaRPr>
          </a:p>
        </p:txBody>
      </p:sp>
      <p:sp>
        <p:nvSpPr>
          <p:cNvPr id="4" name="Прямоугольник с двумя скругленными противолежащими углами 3"/>
          <p:cNvSpPr/>
          <p:nvPr/>
        </p:nvSpPr>
        <p:spPr>
          <a:xfrm>
            <a:off x="107504" y="4572008"/>
            <a:ext cx="1368152" cy="571504"/>
          </a:xfrm>
          <a:prstGeom prst="round2DiagRect">
            <a:avLst>
              <a:gd name="adj1" fmla="val 16667"/>
              <a:gd name="adj2" fmla="val 37302"/>
            </a:avLst>
          </a:prstGeom>
          <a:solidFill>
            <a:srgbClr val="000099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Ответ</a:t>
            </a:r>
            <a:endParaRPr lang="ru-RU" sz="2400" b="1" dirty="0"/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3857620" y="285728"/>
            <a:ext cx="3857652" cy="642942"/>
          </a:xfrm>
          <a:prstGeom prst="rect">
            <a:avLst/>
          </a:prstGeom>
        </p:spPr>
        <p:txBody>
          <a:bodyPr vert="horz" anchor="ctr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Раздел</a:t>
            </a:r>
            <a:r>
              <a:rPr lang="ru-RU" sz="28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</a:t>
            </a:r>
            <a:r>
              <a:rPr kumimoji="0" lang="ru-RU" sz="2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«Открытия»</a:t>
            </a:r>
            <a:endParaRPr kumimoji="0" lang="ru-RU" sz="28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" name="Содержимое 2"/>
          <p:cNvSpPr txBox="1">
            <a:spLocks/>
          </p:cNvSpPr>
          <p:nvPr/>
        </p:nvSpPr>
        <p:spPr>
          <a:xfrm>
            <a:off x="1475656" y="2744069"/>
            <a:ext cx="7087420" cy="3363856"/>
          </a:xfrm>
          <a:prstGeom prst="rect">
            <a:avLst/>
          </a:prstGeom>
          <a:solidFill>
            <a:srgbClr val="CCCCFF"/>
          </a:solidFill>
          <a:ln>
            <a:noFill/>
          </a:ln>
          <a:effectLst>
            <a:glow rad="101600">
              <a:schemeClr val="accent5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>
            <a:normAutofit/>
          </a:bodyPr>
          <a:lstStyle/>
          <a:p>
            <a:pPr lvl="0">
              <a:defRPr/>
            </a:pPr>
            <a:r>
              <a:rPr lang="ru-RU" b="1" dirty="0" smtClean="0">
                <a:solidFill>
                  <a:srgbClr val="C00000"/>
                </a:solidFill>
              </a:rPr>
              <a:t>Первый в России Университет.</a:t>
            </a:r>
          </a:p>
          <a:p>
            <a:pPr lvl="0">
              <a:defRPr/>
            </a:pPr>
            <a:r>
              <a:rPr lang="ru-RU" b="1" dirty="0" smtClean="0">
                <a:solidFill>
                  <a:srgbClr val="C00000"/>
                </a:solidFill>
              </a:rPr>
              <a:t>Сейчас это Московский</a:t>
            </a:r>
          </a:p>
          <a:p>
            <a:pPr lvl="0">
              <a:defRPr/>
            </a:pPr>
            <a:r>
              <a:rPr lang="ru-RU" b="1" dirty="0" smtClean="0">
                <a:solidFill>
                  <a:srgbClr val="C00000"/>
                </a:solidFill>
              </a:rPr>
              <a:t> государственный университет </a:t>
            </a:r>
          </a:p>
          <a:p>
            <a:pPr lvl="0">
              <a:defRPr/>
            </a:pPr>
            <a:r>
              <a:rPr lang="ru-RU" b="1" dirty="0" smtClean="0">
                <a:solidFill>
                  <a:srgbClr val="C00000"/>
                </a:solidFill>
              </a:rPr>
              <a:t>им. Ломоносова (МГУ)</a:t>
            </a:r>
            <a:endParaRPr lang="ru-RU" dirty="0"/>
          </a:p>
        </p:txBody>
      </p:sp>
      <p:sp>
        <p:nvSpPr>
          <p:cNvPr id="10" name="Прямоугольник с двумя скругленными противолежащими углами 9">
            <a:hlinkClick r:id="rId2" action="ppaction://hlinksldjump"/>
          </p:cNvPr>
          <p:cNvSpPr/>
          <p:nvPr/>
        </p:nvSpPr>
        <p:spPr>
          <a:xfrm>
            <a:off x="7858180" y="6357958"/>
            <a:ext cx="1214414" cy="428628"/>
          </a:xfrm>
          <a:prstGeom prst="round2DiagRect">
            <a:avLst>
              <a:gd name="adj1" fmla="val 413"/>
              <a:gd name="adj2" fmla="val 37302"/>
            </a:avLst>
          </a:prstGeom>
          <a:solidFill>
            <a:srgbClr val="000099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Назад</a:t>
            </a:r>
            <a:endParaRPr lang="ru-RU" b="1" dirty="0"/>
          </a:p>
        </p:txBody>
      </p:sp>
      <p:sp>
        <p:nvSpPr>
          <p:cNvPr id="11" name="Прямоугольник с двумя скругленными противолежащими углами 10"/>
          <p:cNvSpPr/>
          <p:nvPr/>
        </p:nvSpPr>
        <p:spPr>
          <a:xfrm>
            <a:off x="7929586" y="357166"/>
            <a:ext cx="714380" cy="571504"/>
          </a:xfrm>
          <a:prstGeom prst="round2DiagRect">
            <a:avLst>
              <a:gd name="adj1" fmla="val 16667"/>
              <a:gd name="adj2" fmla="val 37302"/>
            </a:avLst>
          </a:prstGeom>
          <a:solidFill>
            <a:srgbClr val="000099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6</a:t>
            </a:r>
            <a:endParaRPr lang="ru-RU" sz="2400" b="1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0" y="6000768"/>
            <a:ext cx="571472" cy="214314"/>
          </a:xfrm>
          <a:prstGeom prst="rect">
            <a:avLst/>
          </a:prstGeom>
          <a:solidFill>
            <a:srgbClr val="CC6600">
              <a:alpha val="87000"/>
            </a:srgbClr>
          </a:solidFill>
          <a:ln w="381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571472" y="6000768"/>
            <a:ext cx="8572528" cy="214314"/>
          </a:xfrm>
          <a:prstGeom prst="rect">
            <a:avLst/>
          </a:prstGeom>
          <a:solidFill>
            <a:schemeClr val="accent1">
              <a:lumMod val="75000"/>
              <a:alpha val="78000"/>
            </a:schemeClr>
          </a:solidFill>
          <a:ln w="381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/>
          </a:p>
        </p:txBody>
      </p:sp>
      <p:pic>
        <p:nvPicPr>
          <p:cNvPr id="14" name="Picture 2" descr="F:\с белой флэш\с флешки всё\Презент\Ломоносов\Безимени-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60632"/>
            <a:ext cx="864096" cy="1164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90675" y="2924944"/>
            <a:ext cx="3774711" cy="28357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612647" y="1700808"/>
            <a:ext cx="7852739" cy="2664296"/>
          </a:xfrm>
          <a:prstGeom prst="rect">
            <a:avLst/>
          </a:prstGeom>
          <a:solidFill>
            <a:srgbClr val="CCCCFF"/>
          </a:solidFill>
          <a:ln>
            <a:noFill/>
          </a:ln>
          <a:effectLst>
            <a:glow rad="101600">
              <a:schemeClr val="accent5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ru-RU" sz="2800" i="1" dirty="0" smtClean="0">
                <a:solidFill>
                  <a:srgbClr val="FF0000"/>
                </a:solidFill>
              </a:rPr>
              <a:t>Вопрос   …</a:t>
            </a:r>
            <a:r>
              <a:rPr lang="ru-RU" sz="2800" dirty="0" smtClean="0">
                <a:solidFill>
                  <a:srgbClr val="000099"/>
                </a:solidFill>
              </a:rPr>
              <a:t>со </a:t>
            </a:r>
            <a:r>
              <a:rPr lang="ru-RU" sz="2800" dirty="0">
                <a:solidFill>
                  <a:srgbClr val="000099"/>
                </a:solidFill>
              </a:rPr>
              <a:t>всех открылся стран</a:t>
            </a:r>
          </a:p>
          <a:p>
            <a:pPr marL="0" indent="0">
              <a:buNone/>
            </a:pPr>
            <a:r>
              <a:rPr lang="ru-RU" sz="2800" dirty="0" smtClean="0">
                <a:solidFill>
                  <a:srgbClr val="000099"/>
                </a:solidFill>
              </a:rPr>
              <a:t>          Горящий </a:t>
            </a:r>
            <a:r>
              <a:rPr lang="ru-RU" sz="2800" dirty="0">
                <a:solidFill>
                  <a:srgbClr val="000099"/>
                </a:solidFill>
              </a:rPr>
              <a:t>вечно океан.</a:t>
            </a:r>
          </a:p>
          <a:p>
            <a:pPr marL="0" indent="0">
              <a:buNone/>
            </a:pPr>
            <a:r>
              <a:rPr lang="ru-RU" sz="2800" dirty="0" smtClean="0">
                <a:solidFill>
                  <a:srgbClr val="000099"/>
                </a:solidFill>
              </a:rPr>
              <a:t>          Там </a:t>
            </a:r>
            <a:r>
              <a:rPr lang="ru-RU" sz="2800" dirty="0" err="1">
                <a:solidFill>
                  <a:srgbClr val="000099"/>
                </a:solidFill>
              </a:rPr>
              <a:t>огненны</a:t>
            </a:r>
            <a:r>
              <a:rPr lang="ru-RU" sz="2800" dirty="0">
                <a:solidFill>
                  <a:srgbClr val="000099"/>
                </a:solidFill>
              </a:rPr>
              <a:t> валы стремятся</a:t>
            </a:r>
          </a:p>
          <a:p>
            <a:pPr marL="0" indent="0">
              <a:buNone/>
            </a:pPr>
            <a:r>
              <a:rPr lang="ru-RU" sz="2800" dirty="0" smtClean="0">
                <a:solidFill>
                  <a:srgbClr val="000099"/>
                </a:solidFill>
              </a:rPr>
              <a:t>          И </a:t>
            </a:r>
            <a:r>
              <a:rPr lang="ru-RU" sz="2800" dirty="0">
                <a:solidFill>
                  <a:srgbClr val="000099"/>
                </a:solidFill>
              </a:rPr>
              <a:t>не находят берегов,</a:t>
            </a:r>
          </a:p>
          <a:p>
            <a:pPr marL="0" indent="0">
              <a:buNone/>
            </a:pPr>
            <a:r>
              <a:rPr lang="ru-RU" sz="2800" dirty="0" smtClean="0">
                <a:solidFill>
                  <a:srgbClr val="000099"/>
                </a:solidFill>
              </a:rPr>
              <a:t>          Там </a:t>
            </a:r>
            <a:r>
              <a:rPr lang="ru-RU" sz="2800" dirty="0">
                <a:solidFill>
                  <a:srgbClr val="000099"/>
                </a:solidFill>
              </a:rPr>
              <a:t>вихри пламенны крутятся,</a:t>
            </a:r>
          </a:p>
          <a:p>
            <a:pPr marL="0" indent="0">
              <a:buNone/>
            </a:pPr>
            <a:r>
              <a:rPr lang="ru-RU" sz="2800" dirty="0" smtClean="0">
                <a:solidFill>
                  <a:srgbClr val="000099"/>
                </a:solidFill>
              </a:rPr>
              <a:t>          </a:t>
            </a:r>
            <a:r>
              <a:rPr lang="ru-RU" sz="2800" dirty="0" err="1" smtClean="0">
                <a:solidFill>
                  <a:srgbClr val="000099"/>
                </a:solidFill>
              </a:rPr>
              <a:t>Борюшись</a:t>
            </a:r>
            <a:r>
              <a:rPr lang="ru-RU" sz="2800" dirty="0" smtClean="0">
                <a:solidFill>
                  <a:srgbClr val="000099"/>
                </a:solidFill>
              </a:rPr>
              <a:t> </a:t>
            </a:r>
            <a:r>
              <a:rPr lang="ru-RU" sz="2800" dirty="0">
                <a:solidFill>
                  <a:srgbClr val="000099"/>
                </a:solidFill>
              </a:rPr>
              <a:t>множество веков;</a:t>
            </a:r>
          </a:p>
          <a:p>
            <a:pPr marL="0" indent="0">
              <a:buNone/>
            </a:pPr>
            <a:r>
              <a:rPr lang="ru-RU" sz="2800" dirty="0" smtClean="0">
                <a:solidFill>
                  <a:srgbClr val="000099"/>
                </a:solidFill>
              </a:rPr>
              <a:t>          Там </a:t>
            </a:r>
            <a:r>
              <a:rPr lang="ru-RU" sz="2800" dirty="0">
                <a:solidFill>
                  <a:srgbClr val="000099"/>
                </a:solidFill>
              </a:rPr>
              <a:t>камни, как вода, кипят,</a:t>
            </a:r>
          </a:p>
          <a:p>
            <a:pPr marL="0" indent="0">
              <a:buNone/>
            </a:pPr>
            <a:r>
              <a:rPr lang="ru-RU" sz="2800" dirty="0" smtClean="0">
                <a:solidFill>
                  <a:srgbClr val="000099"/>
                </a:solidFill>
              </a:rPr>
              <a:t>           </a:t>
            </a:r>
            <a:r>
              <a:rPr lang="ru-RU" sz="2800" dirty="0" err="1" smtClean="0">
                <a:solidFill>
                  <a:srgbClr val="000099"/>
                </a:solidFill>
              </a:rPr>
              <a:t>Горящи</a:t>
            </a:r>
            <a:r>
              <a:rPr lang="ru-RU" sz="2800" dirty="0" smtClean="0">
                <a:solidFill>
                  <a:srgbClr val="000099"/>
                </a:solidFill>
              </a:rPr>
              <a:t> </a:t>
            </a:r>
            <a:r>
              <a:rPr lang="ru-RU" sz="2800" dirty="0">
                <a:solidFill>
                  <a:srgbClr val="000099"/>
                </a:solidFill>
              </a:rPr>
              <a:t>там дожди шумят</a:t>
            </a:r>
            <a:r>
              <a:rPr lang="ru-RU" sz="2800" dirty="0" smtClean="0">
                <a:solidFill>
                  <a:srgbClr val="000099"/>
                </a:solidFill>
              </a:rPr>
              <a:t>. </a:t>
            </a:r>
          </a:p>
          <a:p>
            <a:pPr marL="0" indent="0">
              <a:buNone/>
            </a:pPr>
            <a:r>
              <a:rPr lang="ru-RU" sz="2800" dirty="0" smtClean="0">
                <a:solidFill>
                  <a:srgbClr val="000099"/>
                </a:solidFill>
              </a:rPr>
              <a:t>Что описывает в своём стихотворении </a:t>
            </a:r>
            <a:r>
              <a:rPr lang="ru-RU" sz="2800" dirty="0" err="1" smtClean="0">
                <a:solidFill>
                  <a:srgbClr val="000099"/>
                </a:solidFill>
              </a:rPr>
              <a:t>М.В.Ломоносов</a:t>
            </a:r>
            <a:r>
              <a:rPr lang="ru-RU" sz="2800" dirty="0" smtClean="0">
                <a:solidFill>
                  <a:srgbClr val="000099"/>
                </a:solidFill>
              </a:rPr>
              <a:t>?</a:t>
            </a:r>
            <a:endParaRPr lang="ru-RU" sz="2800" dirty="0">
              <a:solidFill>
                <a:srgbClr val="000099"/>
              </a:solidFill>
            </a:endParaRPr>
          </a:p>
        </p:txBody>
      </p:sp>
      <p:sp>
        <p:nvSpPr>
          <p:cNvPr id="4" name="Прямоугольник с двумя скругленными противолежащими углами 3"/>
          <p:cNvSpPr/>
          <p:nvPr/>
        </p:nvSpPr>
        <p:spPr>
          <a:xfrm>
            <a:off x="857224" y="4572008"/>
            <a:ext cx="1357322" cy="571504"/>
          </a:xfrm>
          <a:prstGeom prst="round2DiagRect">
            <a:avLst>
              <a:gd name="adj1" fmla="val 16667"/>
              <a:gd name="adj2" fmla="val 37302"/>
            </a:avLst>
          </a:prstGeom>
          <a:solidFill>
            <a:srgbClr val="000099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Ответ</a:t>
            </a:r>
            <a:endParaRPr lang="ru-RU" sz="2400" b="1" dirty="0"/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3857620" y="285728"/>
            <a:ext cx="3857652" cy="642942"/>
          </a:xfrm>
          <a:prstGeom prst="rect">
            <a:avLst/>
          </a:prstGeom>
        </p:spPr>
        <p:txBody>
          <a:bodyPr vert="horz" anchor="ctr">
            <a:normAutofit fontScale="75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Раздел</a:t>
            </a:r>
            <a:r>
              <a:rPr lang="ru-RU" sz="28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</a:t>
            </a:r>
            <a:r>
              <a:rPr kumimoji="0" lang="ru-RU" sz="2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«Научные открытия»</a:t>
            </a:r>
            <a:endParaRPr kumimoji="0" lang="ru-RU" sz="28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" name="Содержимое 2"/>
          <p:cNvSpPr txBox="1">
            <a:spLocks/>
          </p:cNvSpPr>
          <p:nvPr/>
        </p:nvSpPr>
        <p:spPr>
          <a:xfrm>
            <a:off x="2643174" y="4572008"/>
            <a:ext cx="5959616" cy="1214446"/>
          </a:xfrm>
          <a:prstGeom prst="rect">
            <a:avLst/>
          </a:prstGeom>
          <a:solidFill>
            <a:srgbClr val="CCCCFF"/>
          </a:solidFill>
          <a:ln>
            <a:noFill/>
          </a:ln>
          <a:effectLst>
            <a:glow rad="101600">
              <a:schemeClr val="accent5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>
            <a:normAutofit fontScale="77500" lnSpcReduction="20000"/>
          </a:bodyPr>
          <a:lstStyle/>
          <a:p>
            <a:pPr lvl="0">
              <a:spcBef>
                <a:spcPts val="700"/>
              </a:spcBef>
              <a:buClr>
                <a:schemeClr val="accent2"/>
              </a:buClr>
              <a:buSzPct val="60000"/>
              <a:defRPr/>
            </a:pPr>
            <a:r>
              <a:rPr lang="ru-RU" sz="2900" dirty="0" smtClean="0">
                <a:solidFill>
                  <a:srgbClr val="FF0000"/>
                </a:solidFill>
              </a:rPr>
              <a:t>Солнце, строение которого было подробно изучено совсем недавно, тем удивительнее точное описание, сделанное </a:t>
            </a:r>
            <a:r>
              <a:rPr lang="ru-RU" sz="2900" dirty="0" err="1" smtClean="0">
                <a:solidFill>
                  <a:srgbClr val="FF0000"/>
                </a:solidFill>
              </a:rPr>
              <a:t>М.В.Ломоносовым</a:t>
            </a:r>
            <a:r>
              <a:rPr lang="ru-RU" sz="2900" dirty="0" smtClean="0">
                <a:solidFill>
                  <a:srgbClr val="FF0000"/>
                </a:solidFill>
              </a:rPr>
              <a:t> почти 300 лет назад.</a:t>
            </a:r>
            <a:endParaRPr lang="ru-RU" sz="2900" dirty="0">
              <a:solidFill>
                <a:srgbClr val="FF0000"/>
              </a:solidFill>
            </a:endParaRPr>
          </a:p>
        </p:txBody>
      </p:sp>
      <p:sp>
        <p:nvSpPr>
          <p:cNvPr id="10" name="Прямоугольник с двумя скругленными противолежащими углами 9">
            <a:hlinkClick r:id="rId2" action="ppaction://hlinksldjump"/>
          </p:cNvPr>
          <p:cNvSpPr/>
          <p:nvPr/>
        </p:nvSpPr>
        <p:spPr>
          <a:xfrm>
            <a:off x="7858180" y="6357958"/>
            <a:ext cx="1214414" cy="428628"/>
          </a:xfrm>
          <a:prstGeom prst="round2DiagRect">
            <a:avLst>
              <a:gd name="adj1" fmla="val 413"/>
              <a:gd name="adj2" fmla="val 37302"/>
            </a:avLst>
          </a:prstGeom>
          <a:solidFill>
            <a:srgbClr val="000099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Назад</a:t>
            </a:r>
            <a:endParaRPr lang="ru-RU" b="1" dirty="0"/>
          </a:p>
        </p:txBody>
      </p:sp>
      <p:sp>
        <p:nvSpPr>
          <p:cNvPr id="11" name="Прямоугольник с двумя скругленными противолежащими углами 10"/>
          <p:cNvSpPr/>
          <p:nvPr/>
        </p:nvSpPr>
        <p:spPr>
          <a:xfrm>
            <a:off x="7929586" y="357166"/>
            <a:ext cx="714380" cy="571504"/>
          </a:xfrm>
          <a:prstGeom prst="round2DiagRect">
            <a:avLst>
              <a:gd name="adj1" fmla="val 16667"/>
              <a:gd name="adj2" fmla="val 37302"/>
            </a:avLst>
          </a:prstGeom>
          <a:solidFill>
            <a:srgbClr val="000099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1</a:t>
            </a:r>
            <a:endParaRPr lang="ru-RU" sz="2400" b="1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0" y="6000768"/>
            <a:ext cx="571472" cy="214314"/>
          </a:xfrm>
          <a:prstGeom prst="rect">
            <a:avLst/>
          </a:prstGeom>
          <a:solidFill>
            <a:srgbClr val="CC6600">
              <a:alpha val="87000"/>
            </a:srgbClr>
          </a:solidFill>
          <a:ln w="381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571472" y="6000768"/>
            <a:ext cx="8572528" cy="214314"/>
          </a:xfrm>
          <a:prstGeom prst="rect">
            <a:avLst/>
          </a:prstGeom>
          <a:solidFill>
            <a:schemeClr val="accent1">
              <a:lumMod val="75000"/>
              <a:alpha val="78000"/>
            </a:schemeClr>
          </a:solidFill>
          <a:ln w="381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2286000" y="2674948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None/>
            </a:pPr>
            <a:endParaRPr lang="ru-RU" i="1" dirty="0">
              <a:solidFill>
                <a:srgbClr val="FF0000"/>
              </a:solidFill>
            </a:endParaRPr>
          </a:p>
          <a:p>
            <a:pPr>
              <a:buNone/>
            </a:pPr>
            <a:endParaRPr lang="ru-RU" b="1" dirty="0">
              <a:solidFill>
                <a:srgbClr val="000099"/>
              </a:solidFill>
            </a:endParaRPr>
          </a:p>
        </p:txBody>
      </p:sp>
      <p:pic>
        <p:nvPicPr>
          <p:cNvPr id="15" name="Picture 2" descr="F:\с белой флэш\с флешки всё\Презент\Ломоносов\Безимени-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60632"/>
            <a:ext cx="864096" cy="1164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612648" y="1628800"/>
            <a:ext cx="8031318" cy="2304256"/>
          </a:xfrm>
          <a:prstGeom prst="rect">
            <a:avLst/>
          </a:prstGeom>
          <a:solidFill>
            <a:srgbClr val="CCCCFF"/>
          </a:solidFill>
          <a:ln>
            <a:noFill/>
          </a:ln>
          <a:effectLst>
            <a:glow rad="101600">
              <a:schemeClr val="accent5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>
            <a:normAutofit fontScale="70000" lnSpcReduction="20000"/>
          </a:bodyPr>
          <a:lstStyle/>
          <a:p>
            <a:pPr marL="0" indent="623888">
              <a:spcBef>
                <a:spcPts val="0"/>
              </a:spcBef>
              <a:buNone/>
            </a:pPr>
            <a:r>
              <a:rPr lang="ru-RU" sz="3200" i="1" dirty="0" smtClean="0">
                <a:solidFill>
                  <a:srgbClr val="FF0000"/>
                </a:solidFill>
              </a:rPr>
              <a:t>Вопрос </a:t>
            </a:r>
          </a:p>
          <a:p>
            <a:pPr marL="0" indent="623888">
              <a:spcBef>
                <a:spcPts val="0"/>
              </a:spcBef>
              <a:buNone/>
            </a:pPr>
            <a:r>
              <a:rPr lang="ru-RU" sz="3200" i="1" dirty="0" smtClean="0">
                <a:solidFill>
                  <a:srgbClr val="000099"/>
                </a:solidFill>
              </a:rPr>
              <a:t>Какой распространённый ранее на Северной Двине промысел описал </a:t>
            </a:r>
            <a:r>
              <a:rPr lang="ru-RU" sz="3200" i="1" dirty="0" err="1" smtClean="0">
                <a:solidFill>
                  <a:srgbClr val="000099"/>
                </a:solidFill>
              </a:rPr>
              <a:t>М.В.Ломоносов</a:t>
            </a:r>
            <a:r>
              <a:rPr lang="ru-RU" sz="3200" i="1" dirty="0" smtClean="0">
                <a:solidFill>
                  <a:srgbClr val="000099"/>
                </a:solidFill>
              </a:rPr>
              <a:t>?</a:t>
            </a:r>
            <a:endParaRPr lang="ru-RU" sz="3200" i="1" dirty="0">
              <a:solidFill>
                <a:srgbClr val="000099"/>
              </a:solidFill>
            </a:endParaRPr>
          </a:p>
          <a:p>
            <a:pPr marL="0" indent="623888">
              <a:spcBef>
                <a:spcPts val="0"/>
              </a:spcBef>
              <a:buNone/>
            </a:pPr>
            <a:r>
              <a:rPr lang="ru-RU" sz="3200" dirty="0" smtClean="0">
                <a:solidFill>
                  <a:srgbClr val="000099"/>
                </a:solidFill>
              </a:rPr>
              <a:t>«На </a:t>
            </a:r>
            <a:r>
              <a:rPr lang="ru-RU" sz="3200" dirty="0">
                <a:solidFill>
                  <a:srgbClr val="000099"/>
                </a:solidFill>
              </a:rPr>
              <a:t>маленьких плотах опускаются вниз по речке, в которой вода очень светла и дно почти везде видно; и где </a:t>
            </a:r>
            <a:r>
              <a:rPr lang="ru-RU" sz="3200" dirty="0" smtClean="0">
                <a:solidFill>
                  <a:srgbClr val="000099"/>
                </a:solidFill>
              </a:rPr>
              <a:t>… </a:t>
            </a:r>
            <a:r>
              <a:rPr lang="ru-RU" sz="3200" dirty="0">
                <a:solidFill>
                  <a:srgbClr val="000099"/>
                </a:solidFill>
              </a:rPr>
              <a:t>увидят, тут вынимают долгим шестиком, на конце расщепленным, увязивши </a:t>
            </a:r>
            <a:r>
              <a:rPr lang="ru-RU" sz="3200" dirty="0" smtClean="0">
                <a:solidFill>
                  <a:srgbClr val="000099"/>
                </a:solidFill>
              </a:rPr>
              <a:t>… </a:t>
            </a:r>
            <a:r>
              <a:rPr lang="ru-RU" sz="3200" dirty="0">
                <a:solidFill>
                  <a:srgbClr val="000099"/>
                </a:solidFill>
              </a:rPr>
              <a:t>вострым краем в помянутый </a:t>
            </a:r>
            <a:r>
              <a:rPr lang="ru-RU" sz="3200" dirty="0" err="1">
                <a:solidFill>
                  <a:srgbClr val="000099"/>
                </a:solidFill>
              </a:rPr>
              <a:t>росщеп</a:t>
            </a:r>
            <a:r>
              <a:rPr lang="ru-RU" sz="3200" dirty="0">
                <a:solidFill>
                  <a:srgbClr val="000099"/>
                </a:solidFill>
              </a:rPr>
              <a:t>, который на шестике сделан</a:t>
            </a:r>
            <a:r>
              <a:rPr lang="ru-RU" sz="3200" dirty="0" smtClean="0">
                <a:solidFill>
                  <a:srgbClr val="000099"/>
                </a:solidFill>
              </a:rPr>
              <a:t>.» </a:t>
            </a:r>
            <a:endParaRPr lang="ru-RU" sz="3200" dirty="0">
              <a:solidFill>
                <a:srgbClr val="000099"/>
              </a:solidFill>
            </a:endParaRPr>
          </a:p>
        </p:txBody>
      </p:sp>
      <p:sp>
        <p:nvSpPr>
          <p:cNvPr id="4" name="Прямоугольник с двумя скругленными противолежащими углами 3"/>
          <p:cNvSpPr/>
          <p:nvPr/>
        </p:nvSpPr>
        <p:spPr>
          <a:xfrm>
            <a:off x="857224" y="4572008"/>
            <a:ext cx="1357322" cy="571504"/>
          </a:xfrm>
          <a:prstGeom prst="round2DiagRect">
            <a:avLst>
              <a:gd name="adj1" fmla="val 16667"/>
              <a:gd name="adj2" fmla="val 37302"/>
            </a:avLst>
          </a:prstGeom>
          <a:solidFill>
            <a:srgbClr val="000099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Ответ</a:t>
            </a:r>
            <a:endParaRPr lang="ru-RU" sz="2400" b="1" dirty="0"/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3857620" y="285728"/>
            <a:ext cx="3857652" cy="642942"/>
          </a:xfrm>
          <a:prstGeom prst="rect">
            <a:avLst/>
          </a:prstGeom>
        </p:spPr>
        <p:txBody>
          <a:bodyPr vert="horz" anchor="ctr">
            <a:normAutofit fontScale="75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Раздел</a:t>
            </a:r>
            <a:r>
              <a:rPr lang="ru-RU" sz="28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</a:t>
            </a:r>
            <a:r>
              <a:rPr kumimoji="0" lang="ru-RU" sz="2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«Научные открытия»</a:t>
            </a:r>
            <a:endParaRPr kumimoji="0" lang="ru-RU" sz="28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" name="Содержимое 2"/>
          <p:cNvSpPr txBox="1">
            <a:spLocks/>
          </p:cNvSpPr>
          <p:nvPr/>
        </p:nvSpPr>
        <p:spPr>
          <a:xfrm>
            <a:off x="2643174" y="4149080"/>
            <a:ext cx="5959616" cy="1708812"/>
          </a:xfrm>
          <a:prstGeom prst="rect">
            <a:avLst/>
          </a:prstGeom>
          <a:solidFill>
            <a:srgbClr val="CCCCFF"/>
          </a:solidFill>
          <a:ln>
            <a:noFill/>
          </a:ln>
          <a:effectLst>
            <a:glow rad="101600">
              <a:schemeClr val="accent5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>
            <a:normAutofit lnSpcReduction="10000"/>
          </a:bodyPr>
          <a:lstStyle/>
          <a:p>
            <a:pPr lvl="0">
              <a:spcBef>
                <a:spcPts val="700"/>
              </a:spcBef>
              <a:buClr>
                <a:schemeClr val="accent2"/>
              </a:buClr>
              <a:buSzPct val="60000"/>
              <a:defRPr/>
            </a:pPr>
            <a:r>
              <a:rPr lang="ru-RU" sz="2400" dirty="0" smtClean="0">
                <a:solidFill>
                  <a:srgbClr val="FF0000"/>
                </a:solidFill>
              </a:rPr>
              <a:t>О ловле жемчужных </a:t>
            </a:r>
          </a:p>
          <a:p>
            <a:pPr lvl="0">
              <a:spcBef>
                <a:spcPts val="700"/>
              </a:spcBef>
              <a:buClr>
                <a:schemeClr val="accent2"/>
              </a:buClr>
              <a:buSzPct val="60000"/>
              <a:defRPr/>
            </a:pPr>
            <a:r>
              <a:rPr lang="ru-RU" sz="2400" dirty="0" smtClean="0">
                <a:solidFill>
                  <a:srgbClr val="FF0000"/>
                </a:solidFill>
              </a:rPr>
              <a:t>раковин </a:t>
            </a:r>
          </a:p>
          <a:p>
            <a:pPr lvl="0">
              <a:spcBef>
                <a:spcPts val="700"/>
              </a:spcBef>
              <a:buClr>
                <a:schemeClr val="accent2"/>
              </a:buClr>
              <a:buSzPct val="60000"/>
              <a:defRPr/>
            </a:pPr>
            <a:r>
              <a:rPr lang="ru-RU" sz="2400" dirty="0" smtClean="0">
                <a:solidFill>
                  <a:srgbClr val="FF0000"/>
                </a:solidFill>
              </a:rPr>
              <a:t>(промысел</a:t>
            </a:r>
          </a:p>
          <a:p>
            <a:pPr lvl="0">
              <a:spcBef>
                <a:spcPts val="700"/>
              </a:spcBef>
              <a:buClr>
                <a:schemeClr val="accent2"/>
              </a:buClr>
              <a:buSzPct val="60000"/>
              <a:defRPr/>
            </a:pPr>
            <a:r>
              <a:rPr lang="ru-RU" sz="2400" dirty="0" smtClean="0">
                <a:solidFill>
                  <a:srgbClr val="FF0000"/>
                </a:solidFill>
              </a:rPr>
              <a:t>речного жемчуга).</a:t>
            </a:r>
            <a:endParaRPr lang="ru-RU" sz="2400" dirty="0">
              <a:solidFill>
                <a:srgbClr val="FF0000"/>
              </a:solidFill>
            </a:endParaRPr>
          </a:p>
        </p:txBody>
      </p:sp>
      <p:sp>
        <p:nvSpPr>
          <p:cNvPr id="10" name="Прямоугольник с двумя скругленными противолежащими углами 9">
            <a:hlinkClick r:id="rId2" action="ppaction://hlinksldjump"/>
          </p:cNvPr>
          <p:cNvSpPr/>
          <p:nvPr/>
        </p:nvSpPr>
        <p:spPr>
          <a:xfrm>
            <a:off x="7858180" y="6357958"/>
            <a:ext cx="1214414" cy="428628"/>
          </a:xfrm>
          <a:prstGeom prst="round2DiagRect">
            <a:avLst>
              <a:gd name="adj1" fmla="val 413"/>
              <a:gd name="adj2" fmla="val 37302"/>
            </a:avLst>
          </a:prstGeom>
          <a:solidFill>
            <a:srgbClr val="000099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Назад</a:t>
            </a:r>
            <a:endParaRPr lang="ru-RU" b="1" dirty="0"/>
          </a:p>
        </p:txBody>
      </p:sp>
      <p:sp>
        <p:nvSpPr>
          <p:cNvPr id="11" name="Прямоугольник с двумя скругленными противолежащими углами 10"/>
          <p:cNvSpPr/>
          <p:nvPr/>
        </p:nvSpPr>
        <p:spPr>
          <a:xfrm>
            <a:off x="7929586" y="357166"/>
            <a:ext cx="714380" cy="571504"/>
          </a:xfrm>
          <a:prstGeom prst="round2DiagRect">
            <a:avLst>
              <a:gd name="adj1" fmla="val 16667"/>
              <a:gd name="adj2" fmla="val 37302"/>
            </a:avLst>
          </a:prstGeom>
          <a:solidFill>
            <a:srgbClr val="000099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2</a:t>
            </a:r>
            <a:endParaRPr lang="ru-RU" sz="2400" b="1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0" y="6000768"/>
            <a:ext cx="571472" cy="214314"/>
          </a:xfrm>
          <a:prstGeom prst="rect">
            <a:avLst/>
          </a:prstGeom>
          <a:solidFill>
            <a:srgbClr val="CC6600">
              <a:alpha val="87000"/>
            </a:srgbClr>
          </a:solidFill>
          <a:ln w="381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571472" y="6000768"/>
            <a:ext cx="8572528" cy="214314"/>
          </a:xfrm>
          <a:prstGeom prst="rect">
            <a:avLst/>
          </a:prstGeom>
          <a:solidFill>
            <a:schemeClr val="accent1">
              <a:lumMod val="75000"/>
              <a:alpha val="78000"/>
            </a:schemeClr>
          </a:solidFill>
          <a:ln w="381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/>
          </a:p>
        </p:txBody>
      </p:sp>
      <p:pic>
        <p:nvPicPr>
          <p:cNvPr id="15" name="Picture 2" descr="F:\с белой флэш\с флешки всё\Презент\Ломоносов\Безимени-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60632"/>
            <a:ext cx="864096" cy="1164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qwer\Desktop\Ломоносово\P105012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36096" y="3777735"/>
            <a:ext cx="3508992" cy="2330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612648" y="1928802"/>
            <a:ext cx="8459946" cy="1643074"/>
          </a:xfrm>
          <a:prstGeom prst="rect">
            <a:avLst/>
          </a:prstGeom>
          <a:solidFill>
            <a:srgbClr val="CCCCFF"/>
          </a:solidFill>
          <a:ln>
            <a:noFill/>
          </a:ln>
          <a:effectLst>
            <a:glow rad="101600">
              <a:schemeClr val="accent5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>
              <a:spcBef>
                <a:spcPts val="0"/>
              </a:spcBef>
              <a:buNone/>
            </a:pPr>
            <a:r>
              <a:rPr lang="ru-RU" sz="2800" i="1" dirty="0" smtClean="0">
                <a:solidFill>
                  <a:srgbClr val="FF0000"/>
                </a:solidFill>
              </a:rPr>
              <a:t>Вопрос</a:t>
            </a:r>
          </a:p>
          <a:p>
            <a:pPr>
              <a:spcBef>
                <a:spcPts val="0"/>
              </a:spcBef>
              <a:buNone/>
            </a:pPr>
            <a:r>
              <a:rPr lang="ru-RU" sz="2800" dirty="0" smtClean="0">
                <a:solidFill>
                  <a:srgbClr val="000099"/>
                </a:solidFill>
              </a:rPr>
              <a:t>                                                 Сколько весит эта мозаика?</a:t>
            </a:r>
          </a:p>
          <a:p>
            <a:pPr>
              <a:spcBef>
                <a:spcPts val="0"/>
              </a:spcBef>
              <a:buNone/>
            </a:pPr>
            <a:r>
              <a:rPr lang="ru-RU" sz="2800" dirty="0" smtClean="0">
                <a:solidFill>
                  <a:srgbClr val="000099"/>
                </a:solidFill>
              </a:rPr>
              <a:t>                                                 Где мы можем её увидеть?</a:t>
            </a:r>
          </a:p>
        </p:txBody>
      </p:sp>
      <p:sp>
        <p:nvSpPr>
          <p:cNvPr id="4" name="Прямоугольник с двумя скругленными противолежащими углами 3"/>
          <p:cNvSpPr/>
          <p:nvPr/>
        </p:nvSpPr>
        <p:spPr>
          <a:xfrm>
            <a:off x="0" y="5293204"/>
            <a:ext cx="1357322" cy="571504"/>
          </a:xfrm>
          <a:prstGeom prst="round2DiagRect">
            <a:avLst>
              <a:gd name="adj1" fmla="val 16667"/>
              <a:gd name="adj2" fmla="val 37302"/>
            </a:avLst>
          </a:prstGeom>
          <a:solidFill>
            <a:srgbClr val="000099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Ответ</a:t>
            </a:r>
            <a:endParaRPr lang="ru-RU" sz="2400" b="1" dirty="0"/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3857620" y="285728"/>
            <a:ext cx="3857652" cy="642942"/>
          </a:xfrm>
          <a:prstGeom prst="rect">
            <a:avLst/>
          </a:prstGeom>
        </p:spPr>
        <p:txBody>
          <a:bodyPr vert="horz" anchor="ctr">
            <a:normAutofit fontScale="75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Раздел</a:t>
            </a:r>
            <a:r>
              <a:rPr lang="ru-RU" sz="28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</a:t>
            </a:r>
            <a:r>
              <a:rPr kumimoji="0" lang="ru-RU" sz="2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«Научные открытия»</a:t>
            </a:r>
            <a:endParaRPr kumimoji="0" lang="ru-RU" sz="28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" name="Содержимое 2"/>
          <p:cNvSpPr txBox="1">
            <a:spLocks/>
          </p:cNvSpPr>
          <p:nvPr/>
        </p:nvSpPr>
        <p:spPr>
          <a:xfrm>
            <a:off x="2339752" y="3916482"/>
            <a:ext cx="6480720" cy="1928826"/>
          </a:xfrm>
          <a:prstGeom prst="rect">
            <a:avLst/>
          </a:prstGeom>
          <a:solidFill>
            <a:srgbClr val="CCCCFF"/>
          </a:solidFill>
          <a:ln>
            <a:noFill/>
          </a:ln>
          <a:effectLst>
            <a:glow rad="101600">
              <a:schemeClr val="accent5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>
            <a:normAutofit/>
          </a:bodyPr>
          <a:lstStyle/>
          <a:p>
            <a:pPr lvl="4">
              <a:spcBef>
                <a:spcPts val="700"/>
              </a:spcBef>
              <a:buClr>
                <a:srgbClr val="000099"/>
              </a:buClr>
              <a:buSzPct val="60000"/>
              <a:defRPr/>
            </a:pPr>
            <a:r>
              <a:rPr lang="ru-RU" sz="2900" dirty="0" smtClean="0">
                <a:solidFill>
                  <a:srgbClr val="FF0000"/>
                </a:solidFill>
              </a:rPr>
              <a:t>       Более 50 килограммов.</a:t>
            </a:r>
          </a:p>
          <a:p>
            <a:pPr lvl="4">
              <a:spcBef>
                <a:spcPts val="700"/>
              </a:spcBef>
              <a:buClr>
                <a:srgbClr val="000099"/>
              </a:buClr>
              <a:buSzPct val="60000"/>
              <a:defRPr/>
            </a:pPr>
            <a:r>
              <a:rPr lang="ru-RU" sz="2900" dirty="0">
                <a:solidFill>
                  <a:srgbClr val="FF0000"/>
                </a:solidFill>
              </a:rPr>
              <a:t> </a:t>
            </a:r>
            <a:r>
              <a:rPr lang="ru-RU" sz="2900" dirty="0" smtClean="0">
                <a:solidFill>
                  <a:srgbClr val="FF0000"/>
                </a:solidFill>
              </a:rPr>
              <a:t>      Село </a:t>
            </a:r>
            <a:r>
              <a:rPr lang="ru-RU" sz="2900" dirty="0" err="1" smtClean="0">
                <a:solidFill>
                  <a:srgbClr val="FF0000"/>
                </a:solidFill>
              </a:rPr>
              <a:t>Ломоносово</a:t>
            </a:r>
            <a:r>
              <a:rPr lang="ru-RU" sz="2900" dirty="0" smtClean="0">
                <a:solidFill>
                  <a:srgbClr val="FF0000"/>
                </a:solidFill>
              </a:rPr>
              <a:t>.</a:t>
            </a:r>
          </a:p>
          <a:p>
            <a:pPr lvl="4">
              <a:spcBef>
                <a:spcPts val="700"/>
              </a:spcBef>
              <a:buClr>
                <a:srgbClr val="000099"/>
              </a:buClr>
              <a:buSzPct val="60000"/>
              <a:defRPr/>
            </a:pPr>
            <a:r>
              <a:rPr lang="ru-RU" sz="2900" dirty="0">
                <a:solidFill>
                  <a:srgbClr val="FF0000"/>
                </a:solidFill>
              </a:rPr>
              <a:t> </a:t>
            </a:r>
            <a:r>
              <a:rPr lang="ru-RU" sz="2900" dirty="0" smtClean="0">
                <a:solidFill>
                  <a:srgbClr val="FF0000"/>
                </a:solidFill>
              </a:rPr>
              <a:t>      Музей </a:t>
            </a:r>
            <a:r>
              <a:rPr lang="ru-RU" sz="2900" dirty="0" err="1" smtClean="0">
                <a:solidFill>
                  <a:srgbClr val="FF0000"/>
                </a:solidFill>
              </a:rPr>
              <a:t>М.В.Ломоносова</a:t>
            </a:r>
            <a:r>
              <a:rPr lang="ru-RU" sz="2900" dirty="0" smtClean="0">
                <a:solidFill>
                  <a:srgbClr val="FF0000"/>
                </a:solidFill>
              </a:rPr>
              <a:t> </a:t>
            </a:r>
            <a:endParaRPr lang="ru-RU" sz="2900" dirty="0">
              <a:solidFill>
                <a:srgbClr val="FF0000"/>
              </a:solidFill>
            </a:endParaRPr>
          </a:p>
        </p:txBody>
      </p:sp>
      <p:sp>
        <p:nvSpPr>
          <p:cNvPr id="10" name="Прямоугольник с двумя скругленными противолежащими углами 9">
            <a:hlinkClick r:id="rId2" action="ppaction://hlinksldjump"/>
          </p:cNvPr>
          <p:cNvSpPr/>
          <p:nvPr/>
        </p:nvSpPr>
        <p:spPr>
          <a:xfrm>
            <a:off x="7858180" y="6357958"/>
            <a:ext cx="1214414" cy="428628"/>
          </a:xfrm>
          <a:prstGeom prst="round2DiagRect">
            <a:avLst>
              <a:gd name="adj1" fmla="val 413"/>
              <a:gd name="adj2" fmla="val 37302"/>
            </a:avLst>
          </a:prstGeom>
          <a:solidFill>
            <a:srgbClr val="000099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Назад</a:t>
            </a:r>
            <a:endParaRPr lang="ru-RU" b="1" dirty="0"/>
          </a:p>
        </p:txBody>
      </p:sp>
      <p:sp>
        <p:nvSpPr>
          <p:cNvPr id="11" name="Прямоугольник с двумя скругленными противолежащими углами 10"/>
          <p:cNvSpPr/>
          <p:nvPr/>
        </p:nvSpPr>
        <p:spPr>
          <a:xfrm>
            <a:off x="7929586" y="357166"/>
            <a:ext cx="714380" cy="571504"/>
          </a:xfrm>
          <a:prstGeom prst="round2DiagRect">
            <a:avLst>
              <a:gd name="adj1" fmla="val 16667"/>
              <a:gd name="adj2" fmla="val 37302"/>
            </a:avLst>
          </a:prstGeom>
          <a:solidFill>
            <a:srgbClr val="000099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3</a:t>
            </a:r>
            <a:endParaRPr lang="ru-RU" sz="2400" b="1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0" y="6000768"/>
            <a:ext cx="571472" cy="214314"/>
          </a:xfrm>
          <a:prstGeom prst="rect">
            <a:avLst/>
          </a:prstGeom>
          <a:solidFill>
            <a:srgbClr val="CC6600">
              <a:alpha val="87000"/>
            </a:srgbClr>
          </a:solidFill>
          <a:ln w="381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571472" y="6000768"/>
            <a:ext cx="8572528" cy="214314"/>
          </a:xfrm>
          <a:prstGeom prst="rect">
            <a:avLst/>
          </a:prstGeom>
          <a:solidFill>
            <a:schemeClr val="accent1">
              <a:lumMod val="75000"/>
              <a:alpha val="78000"/>
            </a:schemeClr>
          </a:solidFill>
          <a:ln w="381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/>
          </a:p>
        </p:txBody>
      </p:sp>
      <p:pic>
        <p:nvPicPr>
          <p:cNvPr id="15" name="Picture 2" descr="F:\с белой флэш\с флешки всё\Презент\Ломоносов\Безимени-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9099" y="24913"/>
            <a:ext cx="864096" cy="1164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00988" y="2564904"/>
            <a:ext cx="3092791" cy="39020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162328" y="1700808"/>
            <a:ext cx="5849832" cy="1643074"/>
          </a:xfrm>
          <a:prstGeom prst="rect">
            <a:avLst/>
          </a:prstGeom>
          <a:solidFill>
            <a:srgbClr val="CCCCFF"/>
          </a:solidFill>
          <a:ln>
            <a:noFill/>
          </a:ln>
          <a:effectLst>
            <a:glow rad="101600">
              <a:schemeClr val="accent5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>
            <a:normAutofit fontScale="77500" lnSpcReduction="20000"/>
          </a:bodyPr>
          <a:lstStyle/>
          <a:p>
            <a:pPr>
              <a:spcBef>
                <a:spcPts val="0"/>
              </a:spcBef>
              <a:buNone/>
            </a:pPr>
            <a:r>
              <a:rPr lang="ru-RU" sz="3200" i="1" dirty="0" smtClean="0">
                <a:solidFill>
                  <a:srgbClr val="FF0000"/>
                </a:solidFill>
              </a:rPr>
              <a:t>Вопрос</a:t>
            </a:r>
          </a:p>
          <a:p>
            <a:pPr>
              <a:spcBef>
                <a:spcPts val="0"/>
              </a:spcBef>
              <a:buNone/>
            </a:pPr>
            <a:r>
              <a:rPr lang="ru-RU" sz="3200" i="1" dirty="0" smtClean="0">
                <a:solidFill>
                  <a:srgbClr val="000099"/>
                </a:solidFill>
              </a:rPr>
              <a:t>Что обнаружил </a:t>
            </a:r>
            <a:r>
              <a:rPr lang="ru-RU" sz="3200" i="1" dirty="0" err="1" smtClean="0">
                <a:solidFill>
                  <a:srgbClr val="000099"/>
                </a:solidFill>
              </a:rPr>
              <a:t>М.В.Ломоносов</a:t>
            </a:r>
            <a:r>
              <a:rPr lang="ru-RU" sz="3200" i="1" dirty="0">
                <a:solidFill>
                  <a:srgbClr val="000099"/>
                </a:solidFill>
              </a:rPr>
              <a:t>, наблюдая </a:t>
            </a:r>
            <a:r>
              <a:rPr lang="ru-RU" sz="3200" i="1" dirty="0" smtClean="0">
                <a:solidFill>
                  <a:srgbClr val="000099"/>
                </a:solidFill>
              </a:rPr>
              <a:t>26 </a:t>
            </a:r>
            <a:r>
              <a:rPr lang="ru-RU" sz="3200" i="1" dirty="0">
                <a:solidFill>
                  <a:srgbClr val="000099"/>
                </a:solidFill>
              </a:rPr>
              <a:t>мая 1761 года, </a:t>
            </a:r>
            <a:r>
              <a:rPr lang="ru-RU" sz="3200" i="1" dirty="0" smtClean="0">
                <a:solidFill>
                  <a:srgbClr val="000099"/>
                </a:solidFill>
              </a:rPr>
              <a:t>прохождение </a:t>
            </a:r>
            <a:r>
              <a:rPr lang="ru-RU" sz="3200" i="1" dirty="0">
                <a:solidFill>
                  <a:srgbClr val="000099"/>
                </a:solidFill>
              </a:rPr>
              <a:t>Венеры по солнечному </a:t>
            </a:r>
            <a:r>
              <a:rPr lang="ru-RU" sz="3200" i="1" dirty="0" smtClean="0">
                <a:solidFill>
                  <a:srgbClr val="000099"/>
                </a:solidFill>
              </a:rPr>
              <a:t>диску? </a:t>
            </a:r>
          </a:p>
        </p:txBody>
      </p:sp>
      <p:sp>
        <p:nvSpPr>
          <p:cNvPr id="4" name="Прямоугольник с двумя скругленными противолежащими углами 3"/>
          <p:cNvSpPr/>
          <p:nvPr/>
        </p:nvSpPr>
        <p:spPr>
          <a:xfrm>
            <a:off x="107504" y="5286388"/>
            <a:ext cx="1357322" cy="571504"/>
          </a:xfrm>
          <a:prstGeom prst="round2DiagRect">
            <a:avLst>
              <a:gd name="adj1" fmla="val 16667"/>
              <a:gd name="adj2" fmla="val 37302"/>
            </a:avLst>
          </a:prstGeom>
          <a:solidFill>
            <a:srgbClr val="000099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Ответ</a:t>
            </a:r>
            <a:endParaRPr lang="ru-RU" sz="2400" b="1" dirty="0"/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3857620" y="285728"/>
            <a:ext cx="3857652" cy="642942"/>
          </a:xfrm>
          <a:prstGeom prst="rect">
            <a:avLst/>
          </a:prstGeom>
        </p:spPr>
        <p:txBody>
          <a:bodyPr vert="horz" anchor="ctr">
            <a:normAutofit fontScale="75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Раздел</a:t>
            </a:r>
            <a:r>
              <a:rPr lang="ru-RU" sz="28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</a:t>
            </a:r>
            <a:r>
              <a:rPr kumimoji="0" lang="ru-RU" sz="2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«Научные открытия»</a:t>
            </a:r>
            <a:endParaRPr kumimoji="0" lang="ru-RU" sz="28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" name="Содержимое 2"/>
          <p:cNvSpPr txBox="1">
            <a:spLocks/>
          </p:cNvSpPr>
          <p:nvPr/>
        </p:nvSpPr>
        <p:spPr>
          <a:xfrm>
            <a:off x="179512" y="3622172"/>
            <a:ext cx="3678108" cy="1607028"/>
          </a:xfrm>
          <a:prstGeom prst="rect">
            <a:avLst/>
          </a:prstGeom>
          <a:solidFill>
            <a:srgbClr val="CCCCFF"/>
          </a:solidFill>
          <a:ln>
            <a:noFill/>
          </a:ln>
          <a:effectLst>
            <a:glow rad="101600">
              <a:schemeClr val="accent5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>
            <a:normAutofit/>
          </a:bodyPr>
          <a:lstStyle/>
          <a:p>
            <a:pPr lvl="0">
              <a:spcBef>
                <a:spcPts val="700"/>
              </a:spcBef>
              <a:buClr>
                <a:srgbClr val="000099"/>
              </a:buClr>
              <a:buSzPct val="60000"/>
              <a:defRPr/>
            </a:pPr>
            <a:r>
              <a:rPr lang="ru-RU" sz="2900" dirty="0" smtClean="0">
                <a:solidFill>
                  <a:srgbClr val="FF0000"/>
                </a:solidFill>
              </a:rPr>
              <a:t>Обнаружил наличие у Венеры атмосферы.</a:t>
            </a:r>
            <a:endParaRPr kumimoji="0" lang="ru-RU" sz="2900" b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sp>
        <p:nvSpPr>
          <p:cNvPr id="10" name="Прямоугольник с двумя скругленными противолежащими углами 9">
            <a:hlinkClick r:id="rId2" action="ppaction://hlinksldjump"/>
          </p:cNvPr>
          <p:cNvSpPr/>
          <p:nvPr/>
        </p:nvSpPr>
        <p:spPr>
          <a:xfrm>
            <a:off x="7858180" y="6357958"/>
            <a:ext cx="1214414" cy="428628"/>
          </a:xfrm>
          <a:prstGeom prst="round2DiagRect">
            <a:avLst>
              <a:gd name="adj1" fmla="val 413"/>
              <a:gd name="adj2" fmla="val 37302"/>
            </a:avLst>
          </a:prstGeom>
          <a:solidFill>
            <a:srgbClr val="000099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Назад</a:t>
            </a:r>
            <a:endParaRPr lang="ru-RU" b="1" dirty="0"/>
          </a:p>
        </p:txBody>
      </p:sp>
      <p:sp>
        <p:nvSpPr>
          <p:cNvPr id="11" name="Прямоугольник с двумя скругленными противолежащими углами 10"/>
          <p:cNvSpPr/>
          <p:nvPr/>
        </p:nvSpPr>
        <p:spPr>
          <a:xfrm>
            <a:off x="7929586" y="357166"/>
            <a:ext cx="714380" cy="571504"/>
          </a:xfrm>
          <a:prstGeom prst="round2DiagRect">
            <a:avLst>
              <a:gd name="adj1" fmla="val 16667"/>
              <a:gd name="adj2" fmla="val 37302"/>
            </a:avLst>
          </a:prstGeom>
          <a:solidFill>
            <a:srgbClr val="000099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4</a:t>
            </a:r>
            <a:endParaRPr lang="ru-RU" sz="2400" b="1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0" y="6000768"/>
            <a:ext cx="571472" cy="214314"/>
          </a:xfrm>
          <a:prstGeom prst="rect">
            <a:avLst/>
          </a:prstGeom>
          <a:solidFill>
            <a:srgbClr val="CC6600">
              <a:alpha val="87000"/>
            </a:srgbClr>
          </a:solidFill>
          <a:ln w="381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571472" y="6000768"/>
            <a:ext cx="8572528" cy="214314"/>
          </a:xfrm>
          <a:prstGeom prst="rect">
            <a:avLst/>
          </a:prstGeom>
          <a:solidFill>
            <a:schemeClr val="accent1">
              <a:lumMod val="75000"/>
              <a:alpha val="78000"/>
            </a:schemeClr>
          </a:solidFill>
          <a:ln w="381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/>
          </a:p>
        </p:txBody>
      </p:sp>
      <p:pic>
        <p:nvPicPr>
          <p:cNvPr id="15" name="Picture 2" descr="F:\с белой флэш\с флешки всё\Презент\Ломоносов\Безимени-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60632"/>
            <a:ext cx="864096" cy="1164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11960" y="3631019"/>
            <a:ext cx="1781520" cy="24974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00898" y="2398036"/>
            <a:ext cx="2987037" cy="24482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612648" y="1928802"/>
            <a:ext cx="8031318" cy="1643074"/>
          </a:xfrm>
          <a:prstGeom prst="rect">
            <a:avLst/>
          </a:prstGeom>
          <a:solidFill>
            <a:srgbClr val="CCCCFF"/>
          </a:solidFill>
          <a:ln>
            <a:noFill/>
          </a:ln>
          <a:effectLst>
            <a:glow rad="101600">
              <a:schemeClr val="accent5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ru-RU" sz="2800" i="1" dirty="0" smtClean="0">
                <a:solidFill>
                  <a:srgbClr val="FF0000"/>
                </a:solidFill>
              </a:rPr>
              <a:t>Вопрос </a:t>
            </a:r>
            <a:r>
              <a:rPr lang="ru-RU" sz="2800" dirty="0" smtClean="0">
                <a:solidFill>
                  <a:srgbClr val="000099"/>
                </a:solidFill>
              </a:rPr>
              <a:t>О какой букве, отменённой столетиями позже, уже Ломоносов сказал: </a:t>
            </a:r>
          </a:p>
          <a:p>
            <a:pPr>
              <a:buNone/>
            </a:pPr>
            <a:r>
              <a:rPr lang="ru-RU" sz="2800" dirty="0" smtClean="0">
                <a:solidFill>
                  <a:srgbClr val="000099"/>
                </a:solidFill>
              </a:rPr>
              <a:t>    «Немой место занял, подобно как пятое колесо»? Почему эту букву называют самой дорогой буквой?</a:t>
            </a:r>
            <a:endParaRPr lang="ru-RU" sz="2800" i="1" dirty="0" smtClean="0">
              <a:solidFill>
                <a:srgbClr val="000099"/>
              </a:solidFill>
            </a:endParaRPr>
          </a:p>
        </p:txBody>
      </p:sp>
      <p:sp>
        <p:nvSpPr>
          <p:cNvPr id="4" name="Прямоугольник с двумя скругленными противолежащими углами 3"/>
          <p:cNvSpPr/>
          <p:nvPr/>
        </p:nvSpPr>
        <p:spPr>
          <a:xfrm>
            <a:off x="857224" y="4572008"/>
            <a:ext cx="1357322" cy="571504"/>
          </a:xfrm>
          <a:prstGeom prst="round2DiagRect">
            <a:avLst>
              <a:gd name="adj1" fmla="val 16667"/>
              <a:gd name="adj2" fmla="val 37302"/>
            </a:avLst>
          </a:prstGeom>
          <a:solidFill>
            <a:srgbClr val="000099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Ответ</a:t>
            </a:r>
            <a:endParaRPr lang="ru-RU" sz="2400" b="1" dirty="0"/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3857620" y="285728"/>
            <a:ext cx="3857652" cy="642942"/>
          </a:xfrm>
          <a:prstGeom prst="rect">
            <a:avLst/>
          </a:prstGeom>
        </p:spPr>
        <p:txBody>
          <a:bodyPr vert="horz" anchor="ctr">
            <a:normAutofit fontScale="75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Раздел</a:t>
            </a:r>
            <a:r>
              <a:rPr lang="ru-RU" sz="28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</a:t>
            </a:r>
            <a:r>
              <a:rPr kumimoji="0" lang="ru-RU" sz="2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«Научные открытия»</a:t>
            </a:r>
            <a:endParaRPr kumimoji="0" lang="ru-RU" sz="28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" name="Содержимое 2"/>
          <p:cNvSpPr txBox="1">
            <a:spLocks/>
          </p:cNvSpPr>
          <p:nvPr/>
        </p:nvSpPr>
        <p:spPr>
          <a:xfrm>
            <a:off x="2643174" y="3786190"/>
            <a:ext cx="5959616" cy="2071702"/>
          </a:xfrm>
          <a:prstGeom prst="rect">
            <a:avLst/>
          </a:prstGeom>
          <a:solidFill>
            <a:srgbClr val="CCCCFF"/>
          </a:solidFill>
          <a:ln>
            <a:noFill/>
          </a:ln>
          <a:effectLst>
            <a:glow rad="101600">
              <a:schemeClr val="accent5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>
            <a:normAutofit fontScale="77500" lnSpcReduction="20000"/>
          </a:bodyPr>
          <a:lstStyle/>
          <a:p>
            <a:pPr lvl="0" algn="just">
              <a:buClr>
                <a:srgbClr val="000099"/>
              </a:buClr>
              <a:buSzPct val="60000"/>
              <a:defRPr/>
            </a:pPr>
            <a:r>
              <a:rPr lang="ru-RU" sz="3100" dirty="0" smtClean="0">
                <a:solidFill>
                  <a:srgbClr val="FF0000"/>
                </a:solidFill>
              </a:rPr>
              <a:t>Это твёрдый знак, который ставился в конце многих слов. Из-за этого текст занимал больше места, а книга становилась толще. Книги стоили очень дорого, поэтому занимающий место твёрдый знак называли самой дорогой буквой.</a:t>
            </a:r>
          </a:p>
          <a:p>
            <a:pPr lvl="0">
              <a:buClr>
                <a:srgbClr val="000099"/>
              </a:buClr>
              <a:buSzPct val="60000"/>
              <a:defRPr/>
            </a:pPr>
            <a:endParaRPr lang="ru-RU" sz="2900" dirty="0">
              <a:solidFill>
                <a:srgbClr val="FF0000"/>
              </a:solidFill>
            </a:endParaRPr>
          </a:p>
        </p:txBody>
      </p:sp>
      <p:sp>
        <p:nvSpPr>
          <p:cNvPr id="10" name="Прямоугольник с двумя скругленными противолежащими углами 9">
            <a:hlinkClick r:id="rId2" action="ppaction://hlinksldjump"/>
          </p:cNvPr>
          <p:cNvSpPr/>
          <p:nvPr/>
        </p:nvSpPr>
        <p:spPr>
          <a:xfrm>
            <a:off x="7858180" y="6357958"/>
            <a:ext cx="1214414" cy="428628"/>
          </a:xfrm>
          <a:prstGeom prst="round2DiagRect">
            <a:avLst>
              <a:gd name="adj1" fmla="val 413"/>
              <a:gd name="adj2" fmla="val 37302"/>
            </a:avLst>
          </a:prstGeom>
          <a:solidFill>
            <a:srgbClr val="000099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Назад</a:t>
            </a:r>
            <a:endParaRPr lang="ru-RU" b="1" dirty="0"/>
          </a:p>
        </p:txBody>
      </p:sp>
      <p:sp>
        <p:nvSpPr>
          <p:cNvPr id="11" name="Прямоугольник с двумя скругленными противолежащими углами 10"/>
          <p:cNvSpPr/>
          <p:nvPr/>
        </p:nvSpPr>
        <p:spPr>
          <a:xfrm>
            <a:off x="7929586" y="357166"/>
            <a:ext cx="714380" cy="571504"/>
          </a:xfrm>
          <a:prstGeom prst="round2DiagRect">
            <a:avLst>
              <a:gd name="adj1" fmla="val 16667"/>
              <a:gd name="adj2" fmla="val 37302"/>
            </a:avLst>
          </a:prstGeom>
          <a:solidFill>
            <a:srgbClr val="000099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5</a:t>
            </a:r>
            <a:endParaRPr lang="ru-RU" sz="2400" b="1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0" y="6000768"/>
            <a:ext cx="571472" cy="214314"/>
          </a:xfrm>
          <a:prstGeom prst="rect">
            <a:avLst/>
          </a:prstGeom>
          <a:solidFill>
            <a:srgbClr val="CC6600">
              <a:alpha val="87000"/>
            </a:srgbClr>
          </a:solidFill>
          <a:ln w="381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571472" y="6000768"/>
            <a:ext cx="8572528" cy="214314"/>
          </a:xfrm>
          <a:prstGeom prst="rect">
            <a:avLst/>
          </a:prstGeom>
          <a:solidFill>
            <a:schemeClr val="accent1">
              <a:lumMod val="75000"/>
              <a:alpha val="78000"/>
            </a:schemeClr>
          </a:solidFill>
          <a:ln w="381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/>
          </a:p>
        </p:txBody>
      </p:sp>
      <p:pic>
        <p:nvPicPr>
          <p:cNvPr id="15" name="Picture 2" descr="F:\с белой флэш\с флешки всё\Презент\Ломоносов\Безимени-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60632"/>
            <a:ext cx="864096" cy="1164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612648" y="1928802"/>
            <a:ext cx="8031318" cy="1643074"/>
          </a:xfrm>
          <a:prstGeom prst="rect">
            <a:avLst/>
          </a:prstGeom>
          <a:solidFill>
            <a:srgbClr val="CCCCFF"/>
          </a:solidFill>
          <a:ln>
            <a:noFill/>
          </a:ln>
          <a:effectLst>
            <a:glow rad="101600">
              <a:schemeClr val="accent5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>
            <a:normAutofit fontScale="85000" lnSpcReduction="10000"/>
          </a:bodyPr>
          <a:lstStyle/>
          <a:p>
            <a:pPr>
              <a:spcBef>
                <a:spcPts val="0"/>
              </a:spcBef>
              <a:buNone/>
            </a:pPr>
            <a:r>
              <a:rPr lang="ru-RU" sz="3200" dirty="0" smtClean="0">
                <a:solidFill>
                  <a:srgbClr val="FF0000"/>
                </a:solidFill>
              </a:rPr>
              <a:t>Вопрос</a:t>
            </a:r>
            <a:r>
              <a:rPr lang="ru-RU" sz="3200" dirty="0" smtClean="0"/>
              <a:t> </a:t>
            </a:r>
            <a:r>
              <a:rPr lang="ru-RU" sz="3200" dirty="0" smtClean="0">
                <a:solidFill>
                  <a:srgbClr val="000099"/>
                </a:solidFill>
              </a:rPr>
              <a:t>В 1763 Ломоносов опубликовал руководство «Первые основания металлургии или рудных дел», которое было выпущено огромным для того времени тиражом. Сколько книг было напечатано?</a:t>
            </a:r>
            <a:endParaRPr lang="ru-RU" sz="3200" i="1" dirty="0" smtClean="0">
              <a:solidFill>
                <a:srgbClr val="000099"/>
              </a:solidFill>
            </a:endParaRPr>
          </a:p>
        </p:txBody>
      </p:sp>
      <p:sp>
        <p:nvSpPr>
          <p:cNvPr id="4" name="Прямоугольник с двумя скругленными противолежащими углами 3"/>
          <p:cNvSpPr/>
          <p:nvPr/>
        </p:nvSpPr>
        <p:spPr>
          <a:xfrm>
            <a:off x="857224" y="4572008"/>
            <a:ext cx="1357322" cy="571504"/>
          </a:xfrm>
          <a:prstGeom prst="round2DiagRect">
            <a:avLst>
              <a:gd name="adj1" fmla="val 16667"/>
              <a:gd name="adj2" fmla="val 37302"/>
            </a:avLst>
          </a:prstGeom>
          <a:solidFill>
            <a:srgbClr val="000099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Ответ</a:t>
            </a:r>
            <a:endParaRPr lang="ru-RU" sz="2400" b="1" dirty="0"/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3857620" y="285728"/>
            <a:ext cx="3857652" cy="642942"/>
          </a:xfrm>
          <a:prstGeom prst="rect">
            <a:avLst/>
          </a:prstGeom>
        </p:spPr>
        <p:txBody>
          <a:bodyPr vert="horz" anchor="ctr">
            <a:normAutofit fontScale="75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Раздел</a:t>
            </a:r>
            <a:r>
              <a:rPr lang="ru-RU" sz="28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</a:t>
            </a:r>
            <a:r>
              <a:rPr kumimoji="0" lang="ru-RU" sz="2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«Научные открытия»</a:t>
            </a:r>
            <a:endParaRPr kumimoji="0" lang="ru-RU" sz="28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" name="Содержимое 2"/>
          <p:cNvSpPr txBox="1">
            <a:spLocks/>
          </p:cNvSpPr>
          <p:nvPr/>
        </p:nvSpPr>
        <p:spPr>
          <a:xfrm>
            <a:off x="2643174" y="3929066"/>
            <a:ext cx="5959616" cy="1857388"/>
          </a:xfrm>
          <a:prstGeom prst="rect">
            <a:avLst/>
          </a:prstGeom>
          <a:solidFill>
            <a:srgbClr val="CCCCFF"/>
          </a:solidFill>
          <a:ln>
            <a:noFill/>
          </a:ln>
          <a:effectLst>
            <a:glow rad="101600">
              <a:schemeClr val="accent5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>
            <a:normAutofit fontScale="92500" lnSpcReduction="20000"/>
          </a:bodyPr>
          <a:lstStyle/>
          <a:p>
            <a:pPr lvl="0">
              <a:spcBef>
                <a:spcPts val="700"/>
              </a:spcBef>
              <a:buClr>
                <a:srgbClr val="000099"/>
              </a:buClr>
              <a:buSzPct val="60000"/>
              <a:defRPr/>
            </a:pPr>
            <a:r>
              <a:rPr lang="ru-RU" sz="2900" dirty="0" smtClean="0">
                <a:solidFill>
                  <a:srgbClr val="FF0000"/>
                </a:solidFill>
              </a:rPr>
              <a:t>Создание книги было делом очень трудоёмким, долгим и дорогим, книг выпускалось очень мало, поэтому тираж книги в 1225 экземпляров считался в то время огромным.</a:t>
            </a:r>
            <a:endParaRPr lang="ru-RU" sz="2900" dirty="0">
              <a:solidFill>
                <a:srgbClr val="FF0000"/>
              </a:solidFill>
            </a:endParaRPr>
          </a:p>
        </p:txBody>
      </p:sp>
      <p:sp>
        <p:nvSpPr>
          <p:cNvPr id="10" name="Прямоугольник с двумя скругленными противолежащими углами 9">
            <a:hlinkClick r:id="rId2" action="ppaction://hlinksldjump"/>
          </p:cNvPr>
          <p:cNvSpPr/>
          <p:nvPr/>
        </p:nvSpPr>
        <p:spPr>
          <a:xfrm>
            <a:off x="7858180" y="6357958"/>
            <a:ext cx="1214414" cy="428628"/>
          </a:xfrm>
          <a:prstGeom prst="round2DiagRect">
            <a:avLst>
              <a:gd name="adj1" fmla="val 413"/>
              <a:gd name="adj2" fmla="val 37302"/>
            </a:avLst>
          </a:prstGeom>
          <a:solidFill>
            <a:srgbClr val="000099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Назад</a:t>
            </a:r>
            <a:endParaRPr lang="ru-RU" b="1" dirty="0"/>
          </a:p>
        </p:txBody>
      </p:sp>
      <p:sp>
        <p:nvSpPr>
          <p:cNvPr id="11" name="Прямоугольник с двумя скругленными противолежащими углами 10"/>
          <p:cNvSpPr/>
          <p:nvPr/>
        </p:nvSpPr>
        <p:spPr>
          <a:xfrm>
            <a:off x="7929586" y="357166"/>
            <a:ext cx="714380" cy="571504"/>
          </a:xfrm>
          <a:prstGeom prst="round2DiagRect">
            <a:avLst>
              <a:gd name="adj1" fmla="val 16667"/>
              <a:gd name="adj2" fmla="val 37302"/>
            </a:avLst>
          </a:prstGeom>
          <a:solidFill>
            <a:srgbClr val="000099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6</a:t>
            </a:r>
            <a:endParaRPr lang="ru-RU" sz="2400" b="1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0" y="6000768"/>
            <a:ext cx="571472" cy="214314"/>
          </a:xfrm>
          <a:prstGeom prst="rect">
            <a:avLst/>
          </a:prstGeom>
          <a:solidFill>
            <a:srgbClr val="CC6600">
              <a:alpha val="87000"/>
            </a:srgbClr>
          </a:solidFill>
          <a:ln w="381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571472" y="6000768"/>
            <a:ext cx="8572528" cy="214314"/>
          </a:xfrm>
          <a:prstGeom prst="rect">
            <a:avLst/>
          </a:prstGeom>
          <a:solidFill>
            <a:schemeClr val="accent1">
              <a:lumMod val="75000"/>
              <a:alpha val="78000"/>
            </a:schemeClr>
          </a:solidFill>
          <a:ln w="381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/>
          </a:p>
        </p:txBody>
      </p:sp>
      <p:pic>
        <p:nvPicPr>
          <p:cNvPr id="15" name="Picture 2" descr="F:\с белой флэш\с флешки всё\Презент\Ломоносов\Безимени-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60632"/>
            <a:ext cx="864096" cy="1164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198866" y="1628800"/>
            <a:ext cx="8045542" cy="936104"/>
          </a:xfrm>
          <a:prstGeom prst="rect">
            <a:avLst/>
          </a:prstGeom>
          <a:solidFill>
            <a:srgbClr val="CCCCFF"/>
          </a:solidFill>
          <a:ln>
            <a:noFill/>
          </a:ln>
          <a:effectLst>
            <a:glow rad="101600">
              <a:schemeClr val="accent5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>
            <a:normAutofit lnSpcReduction="10000"/>
          </a:bodyPr>
          <a:lstStyle/>
          <a:p>
            <a:pPr>
              <a:spcBef>
                <a:spcPts val="0"/>
              </a:spcBef>
              <a:buNone/>
            </a:pPr>
            <a:r>
              <a:rPr lang="ru-RU" sz="2600" i="1" dirty="0" smtClean="0">
                <a:solidFill>
                  <a:srgbClr val="FF0000"/>
                </a:solidFill>
              </a:rPr>
              <a:t>Вопрос </a:t>
            </a:r>
            <a:r>
              <a:rPr lang="ru-RU" sz="2800" i="1" dirty="0" smtClean="0">
                <a:solidFill>
                  <a:srgbClr val="000099"/>
                </a:solidFill>
              </a:rPr>
              <a:t>Какое учебное заведение изображено на фотографии?</a:t>
            </a:r>
            <a:endParaRPr lang="ru-RU" sz="2800" dirty="0">
              <a:solidFill>
                <a:srgbClr val="000099"/>
              </a:solidFill>
            </a:endParaRPr>
          </a:p>
        </p:txBody>
      </p:sp>
      <p:sp>
        <p:nvSpPr>
          <p:cNvPr id="4" name="Прямоугольник с двумя скругленными противолежащими углами 3"/>
          <p:cNvSpPr/>
          <p:nvPr/>
        </p:nvSpPr>
        <p:spPr>
          <a:xfrm>
            <a:off x="178563" y="4756763"/>
            <a:ext cx="1357322" cy="571504"/>
          </a:xfrm>
          <a:prstGeom prst="round2DiagRect">
            <a:avLst>
              <a:gd name="adj1" fmla="val 16667"/>
              <a:gd name="adj2" fmla="val 37302"/>
            </a:avLst>
          </a:prstGeom>
          <a:solidFill>
            <a:srgbClr val="000099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Ответ</a:t>
            </a:r>
            <a:endParaRPr lang="ru-RU" sz="2400" b="1" dirty="0"/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2214546" y="285728"/>
            <a:ext cx="5500726" cy="642942"/>
          </a:xfrm>
          <a:prstGeom prst="rect">
            <a:avLst/>
          </a:prstGeom>
        </p:spPr>
        <p:txBody>
          <a:bodyPr vert="horz" anchor="ctr">
            <a:normAutofit fontScale="825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Раздел</a:t>
            </a:r>
            <a:r>
              <a:rPr lang="ru-RU" sz="28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</a:t>
            </a:r>
            <a:r>
              <a:rPr kumimoji="0" lang="ru-RU" sz="2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«Имя </a:t>
            </a:r>
            <a:r>
              <a:rPr kumimoji="0" lang="ru-RU" sz="28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М.В.Ломоносова</a:t>
            </a:r>
            <a:r>
              <a:rPr kumimoji="0" lang="ru-RU" sz="2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на</a:t>
            </a:r>
            <a:r>
              <a:rPr kumimoji="0" lang="ru-RU" sz="2800" b="1" i="1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карте</a:t>
            </a:r>
            <a:r>
              <a:rPr kumimoji="0" lang="ru-RU" sz="2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»</a:t>
            </a:r>
            <a:endParaRPr kumimoji="0" lang="ru-RU" sz="28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" name="Содержимое 2"/>
          <p:cNvSpPr txBox="1">
            <a:spLocks/>
          </p:cNvSpPr>
          <p:nvPr/>
        </p:nvSpPr>
        <p:spPr>
          <a:xfrm>
            <a:off x="1835696" y="2686328"/>
            <a:ext cx="6451080" cy="2974919"/>
          </a:xfrm>
          <a:prstGeom prst="rect">
            <a:avLst/>
          </a:prstGeom>
          <a:solidFill>
            <a:srgbClr val="CCCCFF"/>
          </a:solidFill>
          <a:ln>
            <a:noFill/>
          </a:ln>
          <a:effectLst>
            <a:glow rad="101600">
              <a:schemeClr val="accent5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>
            <a:normAutofit/>
          </a:bodyPr>
          <a:lstStyle/>
          <a:p>
            <a:pPr marL="320040" marR="0" lvl="0" indent="-320040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buFont typeface="Wingdings"/>
              <a:buNone/>
              <a:tabLst/>
              <a:defRPr/>
            </a:pPr>
            <a:r>
              <a:rPr kumimoji="0" lang="ru-RU" sz="4000" b="1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lang="ru-RU" sz="2400" b="1" dirty="0" smtClean="0">
                <a:solidFill>
                  <a:srgbClr val="C00000"/>
                </a:solidFill>
              </a:rPr>
              <a:t>Университетская </a:t>
            </a:r>
          </a:p>
          <a:p>
            <a:pPr marL="320040" marR="0" lvl="0" indent="-320040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buFont typeface="Wingdings"/>
              <a:buNone/>
              <a:tabLst/>
              <a:defRPr/>
            </a:pPr>
            <a:r>
              <a:rPr lang="ru-RU" sz="2400" b="1" dirty="0" smtClean="0">
                <a:solidFill>
                  <a:srgbClr val="C00000"/>
                </a:solidFill>
              </a:rPr>
              <a:t>гимназия </a:t>
            </a:r>
          </a:p>
          <a:p>
            <a:pPr marL="320040" marR="0" lvl="0" indent="-320040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buFont typeface="Wingdings"/>
              <a:buNone/>
              <a:tabLst/>
              <a:defRPr/>
            </a:pPr>
            <a:r>
              <a:rPr lang="ru-RU" sz="2400" b="1" dirty="0" smtClean="0">
                <a:solidFill>
                  <a:srgbClr val="C00000"/>
                </a:solidFill>
              </a:rPr>
              <a:t>им. </a:t>
            </a:r>
            <a:r>
              <a:rPr lang="ru-RU" sz="2400" b="1" dirty="0" err="1" smtClean="0">
                <a:solidFill>
                  <a:srgbClr val="C00000"/>
                </a:solidFill>
              </a:rPr>
              <a:t>М.В.Ломоносова</a:t>
            </a:r>
            <a:r>
              <a:rPr lang="ru-RU" sz="2400" b="1" dirty="0" smtClean="0">
                <a:solidFill>
                  <a:srgbClr val="C00000"/>
                </a:solidFill>
              </a:rPr>
              <a:t>. </a:t>
            </a:r>
          </a:p>
          <a:p>
            <a:pPr marL="320040" marR="0" lvl="0" indent="-320040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buFont typeface="Wingdings"/>
              <a:buNone/>
              <a:tabLst/>
              <a:defRPr/>
            </a:pPr>
            <a:r>
              <a:rPr lang="ru-RU" sz="2400" b="1" dirty="0" err="1" smtClean="0">
                <a:solidFill>
                  <a:srgbClr val="C00000"/>
                </a:solidFill>
              </a:rPr>
              <a:t>г.Архангельск</a:t>
            </a:r>
            <a:r>
              <a:rPr kumimoji="0" lang="ru-RU" sz="2400" b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</a:rPr>
              <a:t> </a:t>
            </a:r>
            <a:endParaRPr kumimoji="0" lang="ru-RU" sz="2400" b="0" u="none" strike="noStrike" kern="1200" cap="none" spc="0" normalizeH="0" baseline="0" noProof="0" dirty="0">
              <a:ln>
                <a:noFill/>
              </a:ln>
              <a:effectLst/>
              <a:uLnTx/>
              <a:uFillTx/>
            </a:endParaRPr>
          </a:p>
        </p:txBody>
      </p:sp>
      <p:sp>
        <p:nvSpPr>
          <p:cNvPr id="10" name="Прямоугольник с двумя скругленными противолежащими углами 9">
            <a:hlinkClick r:id="rId2" action="ppaction://hlinksldjump"/>
          </p:cNvPr>
          <p:cNvSpPr/>
          <p:nvPr/>
        </p:nvSpPr>
        <p:spPr>
          <a:xfrm>
            <a:off x="7858180" y="6357958"/>
            <a:ext cx="1214414" cy="428628"/>
          </a:xfrm>
          <a:prstGeom prst="round2DiagRect">
            <a:avLst>
              <a:gd name="adj1" fmla="val 413"/>
              <a:gd name="adj2" fmla="val 37302"/>
            </a:avLst>
          </a:prstGeom>
          <a:solidFill>
            <a:srgbClr val="000099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Назад</a:t>
            </a:r>
            <a:endParaRPr lang="ru-RU" b="1" dirty="0"/>
          </a:p>
        </p:txBody>
      </p:sp>
      <p:sp>
        <p:nvSpPr>
          <p:cNvPr id="11" name="Прямоугольник с двумя скругленными противолежащими углами 10"/>
          <p:cNvSpPr/>
          <p:nvPr/>
        </p:nvSpPr>
        <p:spPr>
          <a:xfrm>
            <a:off x="7929586" y="357166"/>
            <a:ext cx="714380" cy="571504"/>
          </a:xfrm>
          <a:prstGeom prst="round2DiagRect">
            <a:avLst>
              <a:gd name="adj1" fmla="val 16667"/>
              <a:gd name="adj2" fmla="val 37302"/>
            </a:avLst>
          </a:prstGeom>
          <a:solidFill>
            <a:srgbClr val="000099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1</a:t>
            </a:r>
            <a:endParaRPr lang="ru-RU" sz="2400" b="1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0" y="6000768"/>
            <a:ext cx="571472" cy="214314"/>
          </a:xfrm>
          <a:prstGeom prst="rect">
            <a:avLst/>
          </a:prstGeom>
          <a:solidFill>
            <a:srgbClr val="CC6600">
              <a:alpha val="87000"/>
            </a:srgbClr>
          </a:solidFill>
          <a:ln w="381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571472" y="6000768"/>
            <a:ext cx="8572528" cy="214314"/>
          </a:xfrm>
          <a:prstGeom prst="rect">
            <a:avLst/>
          </a:prstGeom>
          <a:solidFill>
            <a:schemeClr val="accent1">
              <a:lumMod val="75000"/>
              <a:alpha val="78000"/>
            </a:schemeClr>
          </a:solidFill>
          <a:ln w="381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/>
          </a:p>
        </p:txBody>
      </p:sp>
      <p:pic>
        <p:nvPicPr>
          <p:cNvPr id="14" name="Picture 2" descr="F:\с белой флэш\с флешки всё\Презент\Ломоносов\Безимени-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60632"/>
            <a:ext cx="864096" cy="1164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C:\Users\qwer\Desktop\ломоносов урок\3ada43320fbec89302835099d7a30681[1]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64909" y="2092912"/>
            <a:ext cx="3764479" cy="3679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612648" y="1928802"/>
            <a:ext cx="7487744" cy="708110"/>
          </a:xfrm>
          <a:prstGeom prst="rect">
            <a:avLst/>
          </a:prstGeom>
          <a:solidFill>
            <a:srgbClr val="CCCCFF"/>
          </a:solidFill>
          <a:ln>
            <a:noFill/>
          </a:ln>
          <a:effectLst>
            <a:glow rad="101600">
              <a:schemeClr val="accent5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>
            <a:normAutofit fontScale="92500"/>
          </a:bodyPr>
          <a:lstStyle/>
          <a:p>
            <a:pPr>
              <a:spcBef>
                <a:spcPts val="0"/>
              </a:spcBef>
              <a:buNone/>
            </a:pPr>
            <a:r>
              <a:rPr lang="ru-RU" sz="3200" i="1" dirty="0" smtClean="0">
                <a:solidFill>
                  <a:srgbClr val="FF0000"/>
                </a:solidFill>
              </a:rPr>
              <a:t>Вопрос </a:t>
            </a:r>
            <a:r>
              <a:rPr lang="ru-RU" sz="3200" i="1" dirty="0" smtClean="0">
                <a:solidFill>
                  <a:srgbClr val="000099"/>
                </a:solidFill>
              </a:rPr>
              <a:t>Что изображено на фотографии?</a:t>
            </a:r>
            <a:endParaRPr lang="ru-RU" sz="3200" dirty="0">
              <a:solidFill>
                <a:srgbClr val="000099"/>
              </a:solidFill>
            </a:endParaRPr>
          </a:p>
        </p:txBody>
      </p:sp>
      <p:sp>
        <p:nvSpPr>
          <p:cNvPr id="4" name="Прямоугольник с двумя скругленными противолежащими углами 3"/>
          <p:cNvSpPr/>
          <p:nvPr/>
        </p:nvSpPr>
        <p:spPr>
          <a:xfrm>
            <a:off x="179512" y="4717104"/>
            <a:ext cx="1357322" cy="571504"/>
          </a:xfrm>
          <a:prstGeom prst="round2DiagRect">
            <a:avLst>
              <a:gd name="adj1" fmla="val 16667"/>
              <a:gd name="adj2" fmla="val 37302"/>
            </a:avLst>
          </a:prstGeom>
          <a:solidFill>
            <a:srgbClr val="000099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Ответ</a:t>
            </a:r>
            <a:endParaRPr lang="ru-RU" sz="2400" b="1" dirty="0"/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2214546" y="285728"/>
            <a:ext cx="5500726" cy="642942"/>
          </a:xfrm>
          <a:prstGeom prst="rect">
            <a:avLst/>
          </a:prstGeom>
        </p:spPr>
        <p:txBody>
          <a:bodyPr vert="horz" anchor="ctr">
            <a:normAutofit fontScale="82500" lnSpcReduction="10000"/>
          </a:bodyPr>
          <a:lstStyle/>
          <a:p>
            <a:pPr lvl="0" algn="ctr">
              <a:spcBef>
                <a:spcPct val="0"/>
              </a:spcBef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Раздел</a:t>
            </a:r>
            <a:r>
              <a:rPr lang="ru-RU" sz="28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</a:t>
            </a:r>
            <a:r>
              <a:rPr kumimoji="0" lang="ru-RU" sz="2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«</a:t>
            </a:r>
            <a:r>
              <a:rPr lang="ru-RU" sz="2800" b="1" i="1" dirty="0">
                <a:solidFill>
                  <a:srgbClr val="FF0000"/>
                </a:solidFill>
              </a:rPr>
              <a:t>Имя </a:t>
            </a:r>
            <a:r>
              <a:rPr lang="ru-RU" sz="2800" b="1" i="1" dirty="0" err="1">
                <a:solidFill>
                  <a:srgbClr val="FF0000"/>
                </a:solidFill>
              </a:rPr>
              <a:t>М.В.Ломоносова</a:t>
            </a:r>
            <a:r>
              <a:rPr lang="ru-RU" sz="2800" b="1" i="1" dirty="0">
                <a:solidFill>
                  <a:srgbClr val="FF0000"/>
                </a:solidFill>
              </a:rPr>
              <a:t> на </a:t>
            </a:r>
            <a:r>
              <a:rPr lang="ru-RU" sz="2800" b="1" i="1" dirty="0" smtClean="0">
                <a:solidFill>
                  <a:srgbClr val="FF0000"/>
                </a:solidFill>
              </a:rPr>
              <a:t>карте</a:t>
            </a:r>
            <a:r>
              <a:rPr kumimoji="0" lang="ru-RU" sz="2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»</a:t>
            </a:r>
            <a:endParaRPr kumimoji="0" lang="ru-RU" sz="28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" name="Содержимое 2"/>
          <p:cNvSpPr txBox="1">
            <a:spLocks/>
          </p:cNvSpPr>
          <p:nvPr/>
        </p:nvSpPr>
        <p:spPr>
          <a:xfrm>
            <a:off x="1907704" y="2780928"/>
            <a:ext cx="6264696" cy="2880320"/>
          </a:xfrm>
          <a:prstGeom prst="rect">
            <a:avLst/>
          </a:prstGeom>
          <a:solidFill>
            <a:srgbClr val="CCCCFF"/>
          </a:solidFill>
          <a:ln>
            <a:noFill/>
          </a:ln>
          <a:effectLst>
            <a:glow rad="101600">
              <a:schemeClr val="accent5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>
            <a:normAutofit/>
          </a:bodyPr>
          <a:lstStyle/>
          <a:p>
            <a:pPr marL="320040" indent="-320040">
              <a:spcBef>
                <a:spcPts val="700"/>
              </a:spcBef>
              <a:buClr>
                <a:schemeClr val="accent2"/>
              </a:buClr>
              <a:buSzPct val="60000"/>
              <a:defRPr/>
            </a:pPr>
            <a:r>
              <a:rPr lang="ru-RU" sz="2800" b="1" dirty="0" smtClean="0">
                <a:solidFill>
                  <a:srgbClr val="C00000"/>
                </a:solidFill>
              </a:rPr>
              <a:t>Театр им.</a:t>
            </a:r>
          </a:p>
          <a:p>
            <a:pPr marL="320040" indent="-320040">
              <a:spcBef>
                <a:spcPts val="700"/>
              </a:spcBef>
              <a:buClr>
                <a:schemeClr val="accent2"/>
              </a:buClr>
              <a:buSzPct val="60000"/>
              <a:defRPr/>
            </a:pPr>
            <a:r>
              <a:rPr lang="ru-RU" sz="2800" b="1" dirty="0" err="1" smtClean="0">
                <a:solidFill>
                  <a:srgbClr val="C00000"/>
                </a:solidFill>
              </a:rPr>
              <a:t>М.В.Ломоносова</a:t>
            </a:r>
            <a:r>
              <a:rPr lang="ru-RU" sz="2800" b="1" dirty="0" smtClean="0">
                <a:solidFill>
                  <a:srgbClr val="C00000"/>
                </a:solidFill>
              </a:rPr>
              <a:t>.</a:t>
            </a:r>
          </a:p>
          <a:p>
            <a:pPr marL="320040" indent="-320040">
              <a:spcBef>
                <a:spcPts val="700"/>
              </a:spcBef>
              <a:buClr>
                <a:schemeClr val="accent2"/>
              </a:buClr>
              <a:buSzPct val="60000"/>
              <a:defRPr/>
            </a:pPr>
            <a:r>
              <a:rPr lang="ru-RU" sz="2800" b="1" dirty="0" err="1">
                <a:solidFill>
                  <a:srgbClr val="C00000"/>
                </a:solidFill>
              </a:rPr>
              <a:t>г</a:t>
            </a:r>
            <a:r>
              <a:rPr lang="ru-RU" sz="2800" b="1" dirty="0" err="1" smtClean="0">
                <a:solidFill>
                  <a:srgbClr val="C00000"/>
                </a:solidFill>
              </a:rPr>
              <a:t>.Архангельск</a:t>
            </a:r>
            <a:endParaRPr lang="ru-RU" sz="2800" b="1" dirty="0" smtClean="0">
              <a:solidFill>
                <a:srgbClr val="C00000"/>
              </a:solidFill>
            </a:endParaRPr>
          </a:p>
          <a:p>
            <a:pPr marL="320040" marR="0" lvl="0" indent="-32004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buFont typeface="Wingdings"/>
              <a:buNone/>
              <a:tabLst/>
              <a:defRPr/>
            </a:pPr>
            <a:endParaRPr kumimoji="0" lang="ru-RU" sz="2900" b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Прямоугольник с двумя скругленными противолежащими углами 9">
            <a:hlinkClick r:id="rId2" action="ppaction://hlinksldjump"/>
          </p:cNvPr>
          <p:cNvSpPr/>
          <p:nvPr/>
        </p:nvSpPr>
        <p:spPr>
          <a:xfrm>
            <a:off x="7858180" y="6357958"/>
            <a:ext cx="1214414" cy="428628"/>
          </a:xfrm>
          <a:prstGeom prst="round2DiagRect">
            <a:avLst>
              <a:gd name="adj1" fmla="val 413"/>
              <a:gd name="adj2" fmla="val 37302"/>
            </a:avLst>
          </a:prstGeom>
          <a:solidFill>
            <a:srgbClr val="000099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Назад</a:t>
            </a:r>
            <a:endParaRPr lang="ru-RU" b="1" dirty="0"/>
          </a:p>
        </p:txBody>
      </p:sp>
      <p:sp>
        <p:nvSpPr>
          <p:cNvPr id="11" name="Прямоугольник с двумя скругленными противолежащими углами 10"/>
          <p:cNvSpPr/>
          <p:nvPr/>
        </p:nvSpPr>
        <p:spPr>
          <a:xfrm>
            <a:off x="7929586" y="357166"/>
            <a:ext cx="714380" cy="571504"/>
          </a:xfrm>
          <a:prstGeom prst="round2DiagRect">
            <a:avLst>
              <a:gd name="adj1" fmla="val 16667"/>
              <a:gd name="adj2" fmla="val 37302"/>
            </a:avLst>
          </a:prstGeom>
          <a:solidFill>
            <a:srgbClr val="000099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2</a:t>
            </a:r>
            <a:endParaRPr lang="ru-RU" sz="2400" b="1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0" y="6000768"/>
            <a:ext cx="571472" cy="214314"/>
          </a:xfrm>
          <a:prstGeom prst="rect">
            <a:avLst/>
          </a:prstGeom>
          <a:solidFill>
            <a:srgbClr val="CC6600">
              <a:alpha val="87000"/>
            </a:srgbClr>
          </a:solidFill>
          <a:ln w="381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571472" y="6000768"/>
            <a:ext cx="8572528" cy="214314"/>
          </a:xfrm>
          <a:prstGeom prst="rect">
            <a:avLst/>
          </a:prstGeom>
          <a:solidFill>
            <a:schemeClr val="accent1">
              <a:lumMod val="75000"/>
              <a:alpha val="78000"/>
            </a:schemeClr>
          </a:solidFill>
          <a:ln w="381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/>
          </a:p>
        </p:txBody>
      </p:sp>
      <p:pic>
        <p:nvPicPr>
          <p:cNvPr id="14" name="Picture 2" descr="F:\с белой флэш\с флешки всё\Презент\Ломоносов\Безимени-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60632"/>
            <a:ext cx="864096" cy="1164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564904"/>
            <a:ext cx="4224324" cy="3096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262904" y="1700808"/>
            <a:ext cx="7837488" cy="648072"/>
          </a:xfrm>
          <a:prstGeom prst="rect">
            <a:avLst/>
          </a:prstGeom>
          <a:solidFill>
            <a:srgbClr val="CCCCFF"/>
          </a:solidFill>
          <a:ln>
            <a:noFill/>
          </a:ln>
          <a:effectLst>
            <a:glow rad="101600">
              <a:schemeClr val="accent5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>
            <a:normAutofit fontScale="77500" lnSpcReduction="20000"/>
          </a:bodyPr>
          <a:lstStyle/>
          <a:p>
            <a:pPr>
              <a:spcBef>
                <a:spcPts val="0"/>
              </a:spcBef>
              <a:buNone/>
            </a:pPr>
            <a:r>
              <a:rPr lang="ru-RU" sz="3200" i="1" dirty="0" smtClean="0">
                <a:solidFill>
                  <a:srgbClr val="FF0000"/>
                </a:solidFill>
              </a:rPr>
              <a:t>Вопрос </a:t>
            </a:r>
            <a:r>
              <a:rPr lang="ru-RU" sz="3000" i="1" dirty="0" smtClean="0">
                <a:solidFill>
                  <a:srgbClr val="000099"/>
                </a:solidFill>
              </a:rPr>
              <a:t>Здание какого музея изображено на </a:t>
            </a:r>
            <a:r>
              <a:rPr lang="ru-RU" sz="3000" i="1" dirty="0" err="1" smtClean="0">
                <a:solidFill>
                  <a:srgbClr val="000099"/>
                </a:solidFill>
              </a:rPr>
              <a:t>форографии</a:t>
            </a:r>
            <a:r>
              <a:rPr lang="ru-RU" sz="3000" i="1" dirty="0" smtClean="0">
                <a:solidFill>
                  <a:srgbClr val="000099"/>
                </a:solidFill>
              </a:rPr>
              <a:t>?</a:t>
            </a:r>
            <a:endParaRPr lang="ru-RU" sz="3000" dirty="0">
              <a:solidFill>
                <a:srgbClr val="000099"/>
              </a:solidFill>
            </a:endParaRPr>
          </a:p>
        </p:txBody>
      </p:sp>
      <p:sp>
        <p:nvSpPr>
          <p:cNvPr id="4" name="Прямоугольник с двумя скругленными противолежащими углами 3"/>
          <p:cNvSpPr/>
          <p:nvPr/>
        </p:nvSpPr>
        <p:spPr>
          <a:xfrm>
            <a:off x="106296" y="4958280"/>
            <a:ext cx="1357322" cy="571504"/>
          </a:xfrm>
          <a:prstGeom prst="round2DiagRect">
            <a:avLst>
              <a:gd name="adj1" fmla="val 16667"/>
              <a:gd name="adj2" fmla="val 37302"/>
            </a:avLst>
          </a:prstGeom>
          <a:solidFill>
            <a:srgbClr val="000099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Ответ</a:t>
            </a:r>
            <a:endParaRPr lang="ru-RU" sz="2400" b="1" dirty="0"/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1259632" y="285728"/>
            <a:ext cx="6455640" cy="642942"/>
          </a:xfrm>
          <a:prstGeom prst="rect">
            <a:avLst/>
          </a:prstGeom>
        </p:spPr>
        <p:txBody>
          <a:bodyPr vert="horz" anchor="ctr">
            <a:normAutofit fontScale="97500"/>
          </a:bodyPr>
          <a:lstStyle/>
          <a:p>
            <a:pPr lvl="0" algn="ctr">
              <a:spcBef>
                <a:spcPct val="0"/>
              </a:spcBef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Раздел</a:t>
            </a:r>
            <a:r>
              <a:rPr lang="ru-RU" sz="28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</a:t>
            </a:r>
            <a:r>
              <a:rPr kumimoji="0" lang="ru-RU" sz="2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«</a:t>
            </a:r>
            <a:r>
              <a:rPr lang="ru-RU" sz="2800" b="1" i="1" dirty="0">
                <a:solidFill>
                  <a:srgbClr val="FF0000"/>
                </a:solidFill>
              </a:rPr>
              <a:t>Имя </a:t>
            </a:r>
            <a:r>
              <a:rPr lang="ru-RU" sz="2800" b="1" i="1" dirty="0" err="1">
                <a:solidFill>
                  <a:srgbClr val="FF0000"/>
                </a:solidFill>
              </a:rPr>
              <a:t>М.В.Ломоносова</a:t>
            </a:r>
            <a:r>
              <a:rPr lang="ru-RU" sz="2800" b="1" i="1" dirty="0">
                <a:solidFill>
                  <a:srgbClr val="FF0000"/>
                </a:solidFill>
              </a:rPr>
              <a:t> на </a:t>
            </a:r>
            <a:r>
              <a:rPr lang="ru-RU" sz="2800" b="1" i="1" dirty="0" smtClean="0">
                <a:solidFill>
                  <a:srgbClr val="FF0000"/>
                </a:solidFill>
              </a:rPr>
              <a:t>карте</a:t>
            </a:r>
            <a:r>
              <a:rPr kumimoji="0" lang="ru-RU" sz="2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»</a:t>
            </a:r>
            <a:endParaRPr kumimoji="0" lang="ru-RU" sz="28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" name="Содержимое 2"/>
          <p:cNvSpPr txBox="1">
            <a:spLocks/>
          </p:cNvSpPr>
          <p:nvPr/>
        </p:nvSpPr>
        <p:spPr>
          <a:xfrm>
            <a:off x="1763687" y="2611306"/>
            <a:ext cx="6357831" cy="2918477"/>
          </a:xfrm>
          <a:prstGeom prst="rect">
            <a:avLst/>
          </a:prstGeom>
          <a:solidFill>
            <a:srgbClr val="CCCCFF"/>
          </a:solidFill>
          <a:ln>
            <a:noFill/>
          </a:ln>
          <a:effectLst>
            <a:glow rad="101600">
              <a:schemeClr val="accent5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>
            <a:normAutofit/>
          </a:bodyPr>
          <a:lstStyle/>
          <a:p>
            <a:pPr marL="320040" lvl="0" indent="-320040">
              <a:spcBef>
                <a:spcPts val="700"/>
              </a:spcBef>
              <a:buClr>
                <a:schemeClr val="accent2"/>
              </a:buClr>
              <a:buSzPct val="60000"/>
              <a:defRPr/>
            </a:pPr>
            <a:r>
              <a:rPr lang="ru-RU" sz="2800" b="1" dirty="0" smtClean="0">
                <a:solidFill>
                  <a:srgbClr val="C00000"/>
                </a:solidFill>
              </a:rPr>
              <a:t>Музей</a:t>
            </a:r>
          </a:p>
          <a:p>
            <a:pPr marL="320040" lvl="0" indent="-320040">
              <a:spcBef>
                <a:spcPts val="700"/>
              </a:spcBef>
              <a:buClr>
                <a:schemeClr val="accent2"/>
              </a:buClr>
              <a:buSzPct val="60000"/>
              <a:defRPr/>
            </a:pPr>
            <a:r>
              <a:rPr lang="ru-RU" sz="2800" b="1" dirty="0" err="1" smtClean="0">
                <a:solidFill>
                  <a:srgbClr val="C00000"/>
                </a:solidFill>
              </a:rPr>
              <a:t>М.В.Ломоносова</a:t>
            </a:r>
            <a:r>
              <a:rPr lang="ru-RU" sz="2800" b="1" dirty="0" smtClean="0">
                <a:solidFill>
                  <a:srgbClr val="C00000"/>
                </a:solidFill>
              </a:rPr>
              <a:t>.</a:t>
            </a:r>
          </a:p>
          <a:p>
            <a:pPr marL="320040" lvl="0" indent="-320040">
              <a:spcBef>
                <a:spcPts val="700"/>
              </a:spcBef>
              <a:buClr>
                <a:schemeClr val="accent2"/>
              </a:buClr>
              <a:buSzPct val="60000"/>
              <a:defRPr/>
            </a:pPr>
            <a:r>
              <a:rPr lang="ru-RU" sz="2800" b="1" dirty="0" smtClean="0">
                <a:solidFill>
                  <a:srgbClr val="C00000"/>
                </a:solidFill>
              </a:rPr>
              <a:t>Село </a:t>
            </a:r>
            <a:r>
              <a:rPr lang="ru-RU" sz="2800" b="1" dirty="0" err="1" smtClean="0">
                <a:solidFill>
                  <a:srgbClr val="C00000"/>
                </a:solidFill>
              </a:rPr>
              <a:t>Ломоносово</a:t>
            </a:r>
            <a:r>
              <a:rPr lang="ru-RU" sz="3200" b="1" dirty="0" smtClean="0">
                <a:solidFill>
                  <a:srgbClr val="C00000"/>
                </a:solidFill>
              </a:rPr>
              <a:t>.</a:t>
            </a:r>
            <a:r>
              <a:rPr lang="ru-RU" sz="4000" b="1" dirty="0" smtClean="0">
                <a:solidFill>
                  <a:srgbClr val="C00000"/>
                </a:solidFill>
              </a:rPr>
              <a:t> </a:t>
            </a:r>
          </a:p>
        </p:txBody>
      </p:sp>
      <p:sp>
        <p:nvSpPr>
          <p:cNvPr id="10" name="Прямоугольник с двумя скругленными противолежащими углами 9">
            <a:hlinkClick r:id="rId2" action="ppaction://hlinksldjump"/>
          </p:cNvPr>
          <p:cNvSpPr/>
          <p:nvPr/>
        </p:nvSpPr>
        <p:spPr>
          <a:xfrm>
            <a:off x="7858180" y="6357958"/>
            <a:ext cx="1214414" cy="428628"/>
          </a:xfrm>
          <a:prstGeom prst="round2DiagRect">
            <a:avLst>
              <a:gd name="adj1" fmla="val 413"/>
              <a:gd name="adj2" fmla="val 37302"/>
            </a:avLst>
          </a:prstGeom>
          <a:solidFill>
            <a:srgbClr val="000099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Назад</a:t>
            </a:r>
            <a:endParaRPr lang="ru-RU" b="1" dirty="0"/>
          </a:p>
        </p:txBody>
      </p:sp>
      <p:sp>
        <p:nvSpPr>
          <p:cNvPr id="11" name="Прямоугольник с двумя скругленными противолежащими углами 10"/>
          <p:cNvSpPr/>
          <p:nvPr/>
        </p:nvSpPr>
        <p:spPr>
          <a:xfrm>
            <a:off x="7929586" y="357166"/>
            <a:ext cx="714380" cy="571504"/>
          </a:xfrm>
          <a:prstGeom prst="round2DiagRect">
            <a:avLst>
              <a:gd name="adj1" fmla="val 16667"/>
              <a:gd name="adj2" fmla="val 37302"/>
            </a:avLst>
          </a:prstGeom>
          <a:solidFill>
            <a:srgbClr val="000099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3</a:t>
            </a:r>
            <a:endParaRPr lang="ru-RU" sz="2400" b="1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0" y="6000768"/>
            <a:ext cx="571472" cy="214314"/>
          </a:xfrm>
          <a:prstGeom prst="rect">
            <a:avLst/>
          </a:prstGeom>
          <a:solidFill>
            <a:srgbClr val="CC6600">
              <a:alpha val="87000"/>
            </a:srgbClr>
          </a:solidFill>
          <a:ln w="381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571472" y="6000768"/>
            <a:ext cx="8572528" cy="214314"/>
          </a:xfrm>
          <a:prstGeom prst="rect">
            <a:avLst/>
          </a:prstGeom>
          <a:solidFill>
            <a:schemeClr val="accent1">
              <a:lumMod val="75000"/>
              <a:alpha val="78000"/>
            </a:schemeClr>
          </a:solidFill>
          <a:ln w="381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/>
          </a:p>
        </p:txBody>
      </p:sp>
      <p:pic>
        <p:nvPicPr>
          <p:cNvPr id="14" name="Picture 2" descr="F:\с белой флэш\с флешки всё\Презент\Ломоносов\Безимени-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60632"/>
            <a:ext cx="864096" cy="1164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29959" y="2276872"/>
            <a:ext cx="4202098" cy="2880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612648" y="1628800"/>
            <a:ext cx="8031318" cy="1008112"/>
          </a:xfrm>
          <a:prstGeom prst="rect">
            <a:avLst/>
          </a:prstGeom>
          <a:solidFill>
            <a:srgbClr val="CCCCFF"/>
          </a:solidFill>
          <a:ln>
            <a:noFill/>
          </a:ln>
          <a:effectLst>
            <a:glow rad="101600">
              <a:schemeClr val="accent5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ru-RU" sz="2800" i="1" dirty="0" smtClean="0">
                <a:solidFill>
                  <a:srgbClr val="FF0000"/>
                </a:solidFill>
              </a:rPr>
              <a:t>Вопрос 	  </a:t>
            </a:r>
            <a:r>
              <a:rPr lang="ru-RU" sz="2400" b="1" dirty="0" smtClean="0">
                <a:solidFill>
                  <a:srgbClr val="000099"/>
                </a:solidFill>
              </a:rPr>
              <a:t>Когда </a:t>
            </a:r>
            <a:r>
              <a:rPr lang="ru-RU" sz="2400" b="1" dirty="0">
                <a:solidFill>
                  <a:srgbClr val="000099"/>
                </a:solidFill>
              </a:rPr>
              <a:t>родился М</a:t>
            </a:r>
            <a:r>
              <a:rPr lang="ru-RU" sz="2400" b="1" dirty="0" smtClean="0">
                <a:solidFill>
                  <a:srgbClr val="000099"/>
                </a:solidFill>
              </a:rPr>
              <a:t>. В. Ломоносов</a:t>
            </a:r>
            <a:r>
              <a:rPr lang="ru-RU" sz="2400" b="1" dirty="0">
                <a:solidFill>
                  <a:srgbClr val="000099"/>
                </a:solidFill>
              </a:rPr>
              <a:t>?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ru-RU" sz="2400" b="1" dirty="0">
                <a:solidFill>
                  <a:srgbClr val="000099"/>
                </a:solidFill>
              </a:rPr>
              <a:t>Сколько лет со дня рождения отмечаем в этом году?</a:t>
            </a:r>
          </a:p>
          <a:p>
            <a:pPr>
              <a:spcBef>
                <a:spcPts val="0"/>
              </a:spcBef>
              <a:buNone/>
            </a:pPr>
            <a:endParaRPr lang="ru-RU" sz="2400" i="1" dirty="0" smtClean="0">
              <a:solidFill>
                <a:srgbClr val="FF0000"/>
              </a:solidFill>
            </a:endParaRPr>
          </a:p>
        </p:txBody>
      </p:sp>
      <p:sp>
        <p:nvSpPr>
          <p:cNvPr id="4" name="Прямоугольник с двумя скругленными противолежащими углами 3"/>
          <p:cNvSpPr/>
          <p:nvPr/>
        </p:nvSpPr>
        <p:spPr>
          <a:xfrm>
            <a:off x="285736" y="4572008"/>
            <a:ext cx="1261928" cy="571504"/>
          </a:xfrm>
          <a:prstGeom prst="round2DiagRect">
            <a:avLst>
              <a:gd name="adj1" fmla="val 16667"/>
              <a:gd name="adj2" fmla="val 37302"/>
            </a:avLst>
          </a:prstGeom>
          <a:solidFill>
            <a:srgbClr val="000099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Ответ</a:t>
            </a:r>
            <a:endParaRPr lang="ru-RU" sz="2400" b="1" dirty="0"/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3857620" y="285728"/>
            <a:ext cx="3857652" cy="642942"/>
          </a:xfrm>
          <a:prstGeom prst="rect">
            <a:avLst/>
          </a:prstGeom>
        </p:spPr>
        <p:txBody>
          <a:bodyPr vert="horz" anchor="ctr">
            <a:normAutofit fontScale="825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Раздел</a:t>
            </a:r>
            <a:r>
              <a:rPr lang="ru-RU" sz="28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</a:t>
            </a:r>
            <a:r>
              <a:rPr kumimoji="0" lang="ru-RU" sz="2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«Детство, юность»</a:t>
            </a:r>
            <a:endParaRPr kumimoji="0" lang="ru-RU" sz="28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" name="Содержимое 2"/>
          <p:cNvSpPr txBox="1">
            <a:spLocks/>
          </p:cNvSpPr>
          <p:nvPr/>
        </p:nvSpPr>
        <p:spPr>
          <a:xfrm>
            <a:off x="2214546" y="2780928"/>
            <a:ext cx="6429419" cy="3168352"/>
          </a:xfrm>
          <a:prstGeom prst="rect">
            <a:avLst/>
          </a:prstGeom>
          <a:solidFill>
            <a:srgbClr val="CCCCFF"/>
          </a:solidFill>
          <a:ln>
            <a:noFill/>
          </a:ln>
          <a:effectLst>
            <a:glow rad="101600">
              <a:schemeClr val="accent5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>
            <a:normAutofit/>
          </a:bodyPr>
          <a:lstStyle/>
          <a:p>
            <a:pPr marL="320040" lvl="0" indent="-320040">
              <a:spcBef>
                <a:spcPts val="700"/>
              </a:spcBef>
              <a:buClr>
                <a:srgbClr val="DD8047"/>
              </a:buClr>
              <a:buSzPct val="60000"/>
              <a:defRPr/>
            </a:pPr>
            <a:endParaRPr lang="ru-RU" b="1" dirty="0" smtClean="0">
              <a:solidFill>
                <a:srgbClr val="C00000"/>
              </a:solidFill>
            </a:endParaRPr>
          </a:p>
          <a:p>
            <a:pPr marL="320040" lvl="0" indent="-320040">
              <a:spcBef>
                <a:spcPts val="700"/>
              </a:spcBef>
              <a:buClr>
                <a:srgbClr val="DD8047"/>
              </a:buClr>
              <a:buSzPct val="60000"/>
              <a:defRPr/>
            </a:pPr>
            <a:r>
              <a:rPr lang="ru-RU" b="1" dirty="0" smtClean="0">
                <a:solidFill>
                  <a:srgbClr val="C00000"/>
                </a:solidFill>
              </a:rPr>
              <a:t>8 (19) ноября </a:t>
            </a:r>
            <a:r>
              <a:rPr lang="ru-RU" b="1" dirty="0">
                <a:solidFill>
                  <a:srgbClr val="C00000"/>
                </a:solidFill>
              </a:rPr>
              <a:t>1711 года</a:t>
            </a:r>
          </a:p>
          <a:p>
            <a:pPr marL="320040" lvl="0" indent="-320040">
              <a:spcBef>
                <a:spcPts val="700"/>
              </a:spcBef>
              <a:buClr>
                <a:srgbClr val="DD8047"/>
              </a:buClr>
              <a:buSzPct val="60000"/>
              <a:defRPr/>
            </a:pPr>
            <a:r>
              <a:rPr lang="ru-RU" b="1" dirty="0" smtClean="0">
                <a:solidFill>
                  <a:srgbClr val="C00000"/>
                </a:solidFill>
              </a:rPr>
              <a:t>             300 лет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10" name="Прямоугольник с двумя скругленными противолежащими углами 9">
            <a:hlinkClick r:id="rId2" action="ppaction://hlinksldjump"/>
          </p:cNvPr>
          <p:cNvSpPr/>
          <p:nvPr/>
        </p:nvSpPr>
        <p:spPr>
          <a:xfrm>
            <a:off x="7858180" y="6357958"/>
            <a:ext cx="1214414" cy="428628"/>
          </a:xfrm>
          <a:prstGeom prst="round2DiagRect">
            <a:avLst>
              <a:gd name="adj1" fmla="val 413"/>
              <a:gd name="adj2" fmla="val 37302"/>
            </a:avLst>
          </a:prstGeom>
          <a:solidFill>
            <a:srgbClr val="000099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Назад</a:t>
            </a:r>
            <a:endParaRPr lang="ru-RU" b="1" dirty="0"/>
          </a:p>
        </p:txBody>
      </p:sp>
      <p:sp>
        <p:nvSpPr>
          <p:cNvPr id="11" name="Прямоугольник с двумя скругленными противолежащими углами 10"/>
          <p:cNvSpPr/>
          <p:nvPr/>
        </p:nvSpPr>
        <p:spPr>
          <a:xfrm>
            <a:off x="7929586" y="357166"/>
            <a:ext cx="714380" cy="571504"/>
          </a:xfrm>
          <a:prstGeom prst="round2DiagRect">
            <a:avLst>
              <a:gd name="adj1" fmla="val 16667"/>
              <a:gd name="adj2" fmla="val 37302"/>
            </a:avLst>
          </a:prstGeom>
          <a:solidFill>
            <a:srgbClr val="000099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1</a:t>
            </a:r>
            <a:endParaRPr lang="ru-RU" sz="2400" b="1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0" y="6000768"/>
            <a:ext cx="571472" cy="214314"/>
          </a:xfrm>
          <a:prstGeom prst="rect">
            <a:avLst/>
          </a:prstGeom>
          <a:solidFill>
            <a:srgbClr val="CC6600">
              <a:alpha val="87000"/>
            </a:srgbClr>
          </a:solidFill>
          <a:ln w="381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571472" y="6000768"/>
            <a:ext cx="8572528" cy="214314"/>
          </a:xfrm>
          <a:prstGeom prst="rect">
            <a:avLst/>
          </a:prstGeom>
          <a:solidFill>
            <a:schemeClr val="accent1">
              <a:lumMod val="75000"/>
              <a:alpha val="78000"/>
            </a:schemeClr>
          </a:solidFill>
          <a:ln w="381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/>
          </a:p>
        </p:txBody>
      </p:sp>
      <p:pic>
        <p:nvPicPr>
          <p:cNvPr id="14" name="Picture 2" descr="F:\с белой флэш\с флешки всё\Презент\Ломоносов\Безимени-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60632"/>
            <a:ext cx="864096" cy="1164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76056" y="2842908"/>
            <a:ext cx="3088998" cy="3044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264642002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255458" y="1772816"/>
            <a:ext cx="8565014" cy="648072"/>
          </a:xfrm>
          <a:prstGeom prst="rect">
            <a:avLst/>
          </a:prstGeom>
          <a:solidFill>
            <a:srgbClr val="CCCCFF"/>
          </a:solidFill>
          <a:ln>
            <a:noFill/>
          </a:ln>
          <a:effectLst>
            <a:glow rad="101600">
              <a:schemeClr val="accent5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>
            <a:normAutofit fontScale="77500" lnSpcReduction="20000"/>
          </a:bodyPr>
          <a:lstStyle/>
          <a:p>
            <a:pPr>
              <a:spcBef>
                <a:spcPts val="0"/>
              </a:spcBef>
              <a:buNone/>
            </a:pPr>
            <a:r>
              <a:rPr lang="ru-RU" sz="2800" i="1" dirty="0" smtClean="0">
                <a:solidFill>
                  <a:srgbClr val="FF0000"/>
                </a:solidFill>
              </a:rPr>
              <a:t>Вопрос  </a:t>
            </a:r>
            <a:r>
              <a:rPr lang="ru-RU" sz="2800" i="1" dirty="0" smtClean="0">
                <a:solidFill>
                  <a:srgbClr val="000099"/>
                </a:solidFill>
              </a:rPr>
              <a:t>Какое высшее учебное заведение изображено на фотографии?</a:t>
            </a:r>
            <a:endParaRPr lang="ru-RU" sz="2800" dirty="0">
              <a:solidFill>
                <a:srgbClr val="000099"/>
              </a:solidFill>
            </a:endParaRPr>
          </a:p>
        </p:txBody>
      </p:sp>
      <p:sp>
        <p:nvSpPr>
          <p:cNvPr id="4" name="Прямоугольник с двумя скругленными противолежащими углами 3"/>
          <p:cNvSpPr/>
          <p:nvPr/>
        </p:nvSpPr>
        <p:spPr>
          <a:xfrm>
            <a:off x="107504" y="4740430"/>
            <a:ext cx="1357322" cy="571504"/>
          </a:xfrm>
          <a:prstGeom prst="round2DiagRect">
            <a:avLst>
              <a:gd name="adj1" fmla="val 16667"/>
              <a:gd name="adj2" fmla="val 37302"/>
            </a:avLst>
          </a:prstGeom>
          <a:solidFill>
            <a:srgbClr val="000099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Ответ</a:t>
            </a:r>
            <a:endParaRPr lang="ru-RU" sz="2400" b="1" dirty="0"/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1259632" y="285728"/>
            <a:ext cx="6455640" cy="642942"/>
          </a:xfrm>
          <a:prstGeom prst="rect">
            <a:avLst/>
          </a:prstGeom>
        </p:spPr>
        <p:txBody>
          <a:bodyPr vert="horz" anchor="ctr">
            <a:normAutofit fontScale="97500"/>
          </a:bodyPr>
          <a:lstStyle/>
          <a:p>
            <a:pPr lvl="0" algn="ctr">
              <a:spcBef>
                <a:spcPct val="0"/>
              </a:spcBef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Раздел</a:t>
            </a:r>
            <a:r>
              <a:rPr lang="ru-RU" sz="28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</a:t>
            </a:r>
            <a:r>
              <a:rPr kumimoji="0" lang="ru-RU" sz="2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«</a:t>
            </a:r>
            <a:r>
              <a:rPr lang="ru-RU" sz="2800" b="1" i="1" dirty="0">
                <a:solidFill>
                  <a:srgbClr val="FF0000"/>
                </a:solidFill>
              </a:rPr>
              <a:t>Имя </a:t>
            </a:r>
            <a:r>
              <a:rPr lang="ru-RU" sz="2800" b="1" i="1" dirty="0" err="1">
                <a:solidFill>
                  <a:srgbClr val="FF0000"/>
                </a:solidFill>
              </a:rPr>
              <a:t>М.В.Ломоносова</a:t>
            </a:r>
            <a:r>
              <a:rPr lang="ru-RU" sz="2800" b="1" i="1" dirty="0">
                <a:solidFill>
                  <a:srgbClr val="FF0000"/>
                </a:solidFill>
              </a:rPr>
              <a:t> на </a:t>
            </a:r>
            <a:r>
              <a:rPr lang="ru-RU" sz="2800" b="1" i="1" dirty="0" smtClean="0">
                <a:solidFill>
                  <a:srgbClr val="FF0000"/>
                </a:solidFill>
              </a:rPr>
              <a:t>карте</a:t>
            </a:r>
            <a:r>
              <a:rPr kumimoji="0" lang="ru-RU" sz="2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»</a:t>
            </a:r>
            <a:endParaRPr kumimoji="0" lang="ru-RU" sz="28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" name="Содержимое 2"/>
          <p:cNvSpPr txBox="1">
            <a:spLocks/>
          </p:cNvSpPr>
          <p:nvPr/>
        </p:nvSpPr>
        <p:spPr>
          <a:xfrm>
            <a:off x="1619672" y="2636912"/>
            <a:ext cx="7200800" cy="3168352"/>
          </a:xfrm>
          <a:prstGeom prst="rect">
            <a:avLst/>
          </a:prstGeom>
          <a:solidFill>
            <a:srgbClr val="CCCCFF"/>
          </a:solidFill>
          <a:ln>
            <a:noFill/>
          </a:ln>
          <a:effectLst>
            <a:glow rad="101600">
              <a:schemeClr val="accent5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>
            <a:normAutofit/>
          </a:bodyPr>
          <a:lstStyle/>
          <a:p>
            <a:pPr lvl="0">
              <a:buClr>
                <a:schemeClr val="accent2"/>
              </a:buClr>
              <a:buSzPct val="60000"/>
              <a:defRPr/>
            </a:pPr>
            <a:endParaRPr lang="ru-RU" b="1" dirty="0" smtClean="0">
              <a:solidFill>
                <a:srgbClr val="C00000"/>
              </a:solidFill>
            </a:endParaRPr>
          </a:p>
          <a:p>
            <a:pPr lvl="0">
              <a:buClr>
                <a:schemeClr val="accent2"/>
              </a:buClr>
              <a:buSzPct val="60000"/>
              <a:defRPr/>
            </a:pPr>
            <a:r>
              <a:rPr lang="ru-RU" sz="2400" b="1" dirty="0" smtClean="0">
                <a:solidFill>
                  <a:srgbClr val="C00000"/>
                </a:solidFill>
              </a:rPr>
              <a:t>Северный </a:t>
            </a:r>
          </a:p>
          <a:p>
            <a:pPr lvl="0">
              <a:buClr>
                <a:schemeClr val="accent2"/>
              </a:buClr>
              <a:buSzPct val="60000"/>
              <a:defRPr/>
            </a:pPr>
            <a:r>
              <a:rPr lang="ru-RU" sz="2400" b="1" dirty="0" smtClean="0">
                <a:solidFill>
                  <a:srgbClr val="C00000"/>
                </a:solidFill>
              </a:rPr>
              <a:t>(Арктический) </a:t>
            </a:r>
          </a:p>
          <a:p>
            <a:pPr lvl="0">
              <a:buClr>
                <a:schemeClr val="accent2"/>
              </a:buClr>
              <a:buSzPct val="60000"/>
              <a:defRPr/>
            </a:pPr>
            <a:r>
              <a:rPr lang="ru-RU" sz="2400" b="1" dirty="0" smtClean="0">
                <a:solidFill>
                  <a:srgbClr val="C00000"/>
                </a:solidFill>
              </a:rPr>
              <a:t>федеральный </a:t>
            </a:r>
          </a:p>
          <a:p>
            <a:pPr lvl="0">
              <a:buClr>
                <a:schemeClr val="accent2"/>
              </a:buClr>
              <a:buSzPct val="60000"/>
              <a:defRPr/>
            </a:pPr>
            <a:r>
              <a:rPr lang="ru-RU" sz="2400" b="1" dirty="0" smtClean="0">
                <a:solidFill>
                  <a:srgbClr val="C00000"/>
                </a:solidFill>
              </a:rPr>
              <a:t>университет </a:t>
            </a:r>
          </a:p>
          <a:p>
            <a:pPr lvl="0">
              <a:buClr>
                <a:schemeClr val="accent2"/>
              </a:buClr>
              <a:buSzPct val="60000"/>
              <a:defRPr/>
            </a:pPr>
            <a:r>
              <a:rPr lang="ru-RU" sz="2400" b="1" dirty="0" smtClean="0">
                <a:solidFill>
                  <a:srgbClr val="C00000"/>
                </a:solidFill>
              </a:rPr>
              <a:t>С(А)ФУ</a:t>
            </a:r>
          </a:p>
          <a:p>
            <a:pPr lvl="0">
              <a:buClr>
                <a:schemeClr val="accent2"/>
              </a:buClr>
              <a:buSzPct val="60000"/>
              <a:defRPr/>
            </a:pPr>
            <a:r>
              <a:rPr lang="ru-RU" sz="2400" b="1" dirty="0" smtClean="0">
                <a:solidFill>
                  <a:srgbClr val="C00000"/>
                </a:solidFill>
              </a:rPr>
              <a:t>им. </a:t>
            </a:r>
            <a:r>
              <a:rPr lang="ru-RU" sz="2400" b="1" dirty="0" err="1" smtClean="0">
                <a:solidFill>
                  <a:srgbClr val="C00000"/>
                </a:solidFill>
              </a:rPr>
              <a:t>М.В.Ломоносова</a:t>
            </a:r>
            <a:endParaRPr lang="ru-RU" sz="2400" b="1" dirty="0" smtClean="0">
              <a:solidFill>
                <a:srgbClr val="C00000"/>
              </a:solidFill>
            </a:endParaRPr>
          </a:p>
        </p:txBody>
      </p:sp>
      <p:sp>
        <p:nvSpPr>
          <p:cNvPr id="10" name="Прямоугольник с двумя скругленными противолежащими углами 9">
            <a:hlinkClick r:id="rId2" action="ppaction://hlinksldjump"/>
          </p:cNvPr>
          <p:cNvSpPr/>
          <p:nvPr/>
        </p:nvSpPr>
        <p:spPr>
          <a:xfrm>
            <a:off x="7858180" y="6357958"/>
            <a:ext cx="1214414" cy="428628"/>
          </a:xfrm>
          <a:prstGeom prst="round2DiagRect">
            <a:avLst>
              <a:gd name="adj1" fmla="val 413"/>
              <a:gd name="adj2" fmla="val 37302"/>
            </a:avLst>
          </a:prstGeom>
          <a:solidFill>
            <a:srgbClr val="000099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Назад</a:t>
            </a:r>
            <a:endParaRPr lang="ru-RU" b="1" dirty="0"/>
          </a:p>
        </p:txBody>
      </p:sp>
      <p:sp>
        <p:nvSpPr>
          <p:cNvPr id="11" name="Прямоугольник с двумя скругленными противолежащими углами 10"/>
          <p:cNvSpPr/>
          <p:nvPr/>
        </p:nvSpPr>
        <p:spPr>
          <a:xfrm>
            <a:off x="7929586" y="357166"/>
            <a:ext cx="714380" cy="571504"/>
          </a:xfrm>
          <a:prstGeom prst="round2DiagRect">
            <a:avLst>
              <a:gd name="adj1" fmla="val 16667"/>
              <a:gd name="adj2" fmla="val 37302"/>
            </a:avLst>
          </a:prstGeom>
          <a:solidFill>
            <a:srgbClr val="000099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4</a:t>
            </a:r>
            <a:endParaRPr lang="ru-RU" sz="2400" b="1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0" y="6000768"/>
            <a:ext cx="571472" cy="214314"/>
          </a:xfrm>
          <a:prstGeom prst="rect">
            <a:avLst/>
          </a:prstGeom>
          <a:solidFill>
            <a:srgbClr val="CC6600">
              <a:alpha val="87000"/>
            </a:srgbClr>
          </a:solidFill>
          <a:ln w="381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571472" y="6000768"/>
            <a:ext cx="8572528" cy="214314"/>
          </a:xfrm>
          <a:prstGeom prst="rect">
            <a:avLst/>
          </a:prstGeom>
          <a:solidFill>
            <a:schemeClr val="accent1">
              <a:lumMod val="75000"/>
              <a:alpha val="78000"/>
            </a:schemeClr>
          </a:solidFill>
          <a:ln w="381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/>
          </a:p>
        </p:txBody>
      </p:sp>
      <p:pic>
        <p:nvPicPr>
          <p:cNvPr id="14" name="Picture 2" descr="F:\с белой флэш\с флешки всё\Презент\Ломоносов\Безимени-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60632"/>
            <a:ext cx="864096" cy="1164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 descr="C:\Users\qwer\Desktop\ломоносов урок\narfu[1]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668657"/>
            <a:ext cx="4176464" cy="3100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179512" y="1700808"/>
            <a:ext cx="5832648" cy="720080"/>
          </a:xfrm>
          <a:prstGeom prst="rect">
            <a:avLst/>
          </a:prstGeom>
          <a:solidFill>
            <a:srgbClr val="CCCCFF"/>
          </a:solidFill>
          <a:ln>
            <a:noFill/>
          </a:ln>
          <a:effectLst>
            <a:glow rad="101600">
              <a:schemeClr val="accent5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>
            <a:normAutofit fontScale="70000" lnSpcReduction="20000"/>
          </a:bodyPr>
          <a:lstStyle/>
          <a:p>
            <a:pPr>
              <a:spcBef>
                <a:spcPts val="0"/>
              </a:spcBef>
              <a:buNone/>
            </a:pPr>
            <a:r>
              <a:rPr lang="ru-RU" sz="3200" i="1" dirty="0" smtClean="0">
                <a:solidFill>
                  <a:srgbClr val="FF0000"/>
                </a:solidFill>
              </a:rPr>
              <a:t>Вопрос  </a:t>
            </a:r>
            <a:r>
              <a:rPr lang="ru-RU" sz="3200" i="1" dirty="0" smtClean="0">
                <a:solidFill>
                  <a:srgbClr val="000099"/>
                </a:solidFill>
              </a:rPr>
              <a:t>Месторождение какого минерала названо именем М.В.Ломоносова?</a:t>
            </a:r>
            <a:endParaRPr lang="ru-RU" sz="3200" dirty="0">
              <a:solidFill>
                <a:srgbClr val="000099"/>
              </a:solidFill>
            </a:endParaRPr>
          </a:p>
        </p:txBody>
      </p:sp>
      <p:sp>
        <p:nvSpPr>
          <p:cNvPr id="4" name="Прямоугольник с двумя скругленными противолежащими углами 3"/>
          <p:cNvSpPr/>
          <p:nvPr/>
        </p:nvSpPr>
        <p:spPr>
          <a:xfrm>
            <a:off x="0" y="4653136"/>
            <a:ext cx="1357322" cy="571504"/>
          </a:xfrm>
          <a:prstGeom prst="round2DiagRect">
            <a:avLst>
              <a:gd name="adj1" fmla="val 16667"/>
              <a:gd name="adj2" fmla="val 37302"/>
            </a:avLst>
          </a:prstGeom>
          <a:solidFill>
            <a:srgbClr val="000099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Ответ</a:t>
            </a:r>
            <a:endParaRPr lang="ru-RU" sz="2400" b="1" dirty="0"/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1331640" y="285728"/>
            <a:ext cx="6383632" cy="642942"/>
          </a:xfrm>
          <a:prstGeom prst="rect">
            <a:avLst/>
          </a:prstGeom>
        </p:spPr>
        <p:txBody>
          <a:bodyPr vert="horz" anchor="ctr">
            <a:normAutofit fontScale="90000"/>
          </a:bodyPr>
          <a:lstStyle/>
          <a:p>
            <a:pPr lvl="0" algn="ctr">
              <a:spcBef>
                <a:spcPct val="0"/>
              </a:spcBef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Раздел</a:t>
            </a:r>
            <a:r>
              <a:rPr lang="ru-RU" sz="28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</a:t>
            </a:r>
            <a:r>
              <a:rPr kumimoji="0" lang="ru-RU" sz="2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«</a:t>
            </a:r>
            <a:r>
              <a:rPr lang="ru-RU" sz="2800" b="1" i="1" dirty="0">
                <a:solidFill>
                  <a:srgbClr val="FF0000"/>
                </a:solidFill>
              </a:rPr>
              <a:t>Имя </a:t>
            </a:r>
            <a:r>
              <a:rPr lang="ru-RU" sz="2800" b="1" i="1" dirty="0" err="1">
                <a:solidFill>
                  <a:srgbClr val="FF0000"/>
                </a:solidFill>
              </a:rPr>
              <a:t>М.В.Ломоносова</a:t>
            </a:r>
            <a:r>
              <a:rPr lang="ru-RU" sz="2800" b="1" i="1" dirty="0">
                <a:solidFill>
                  <a:srgbClr val="FF0000"/>
                </a:solidFill>
              </a:rPr>
              <a:t> на </a:t>
            </a:r>
            <a:r>
              <a:rPr lang="ru-RU" sz="2800" b="1" i="1" dirty="0" smtClean="0">
                <a:solidFill>
                  <a:srgbClr val="FF0000"/>
                </a:solidFill>
              </a:rPr>
              <a:t>карте</a:t>
            </a:r>
            <a:r>
              <a:rPr kumimoji="0" lang="ru-RU" sz="2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»</a:t>
            </a:r>
            <a:endParaRPr kumimoji="0" lang="ru-RU" sz="28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" name="Содержимое 2"/>
          <p:cNvSpPr txBox="1">
            <a:spLocks/>
          </p:cNvSpPr>
          <p:nvPr/>
        </p:nvSpPr>
        <p:spPr>
          <a:xfrm>
            <a:off x="1506204" y="2608822"/>
            <a:ext cx="5946115" cy="3263890"/>
          </a:xfrm>
          <a:prstGeom prst="rect">
            <a:avLst/>
          </a:prstGeom>
          <a:solidFill>
            <a:srgbClr val="CCCCFF"/>
          </a:solidFill>
          <a:ln>
            <a:noFill/>
          </a:ln>
          <a:effectLst>
            <a:glow rad="101600">
              <a:schemeClr val="accent5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>
            <a:normAutofit/>
          </a:bodyPr>
          <a:lstStyle/>
          <a:p>
            <a:pPr lvl="0">
              <a:buClr>
                <a:schemeClr val="accent2"/>
              </a:buClr>
              <a:buSzPct val="60000"/>
              <a:defRPr/>
            </a:pPr>
            <a:endParaRPr lang="ru-RU" sz="800" b="1" dirty="0" smtClean="0">
              <a:solidFill>
                <a:srgbClr val="C00000"/>
              </a:solidFill>
            </a:endParaRPr>
          </a:p>
          <a:p>
            <a:pPr lvl="0">
              <a:buClr>
                <a:schemeClr val="accent2"/>
              </a:buClr>
              <a:buSzPct val="60000"/>
              <a:defRPr/>
            </a:pPr>
            <a:endParaRPr lang="ru-RU" sz="800" b="1" dirty="0" smtClean="0">
              <a:solidFill>
                <a:srgbClr val="C00000"/>
              </a:solidFill>
            </a:endParaRPr>
          </a:p>
          <a:p>
            <a:pPr marL="261938" lvl="0">
              <a:buClr>
                <a:schemeClr val="accent2"/>
              </a:buClr>
              <a:buSzPct val="60000"/>
              <a:defRPr/>
            </a:pPr>
            <a:r>
              <a:rPr lang="ru-RU" sz="2400" b="1" dirty="0" smtClean="0">
                <a:solidFill>
                  <a:srgbClr val="C00000"/>
                </a:solidFill>
              </a:rPr>
              <a:t>Месторождение </a:t>
            </a:r>
          </a:p>
          <a:p>
            <a:pPr marL="261938" lvl="0">
              <a:buClr>
                <a:schemeClr val="accent2"/>
              </a:buClr>
              <a:buSzPct val="60000"/>
              <a:defRPr/>
            </a:pPr>
            <a:r>
              <a:rPr lang="ru-RU" sz="2400" b="1" dirty="0" smtClean="0">
                <a:solidFill>
                  <a:srgbClr val="C00000"/>
                </a:solidFill>
              </a:rPr>
              <a:t>алмазов </a:t>
            </a:r>
          </a:p>
          <a:p>
            <a:pPr marL="261938" lvl="0">
              <a:buClr>
                <a:schemeClr val="accent2"/>
              </a:buClr>
              <a:buSzPct val="60000"/>
              <a:defRPr/>
            </a:pPr>
            <a:r>
              <a:rPr lang="ru-RU" sz="2400" b="1" dirty="0" smtClean="0">
                <a:solidFill>
                  <a:srgbClr val="C00000"/>
                </a:solidFill>
              </a:rPr>
              <a:t>им. </a:t>
            </a:r>
            <a:r>
              <a:rPr lang="ru-RU" sz="2400" b="1" dirty="0" err="1" smtClean="0">
                <a:solidFill>
                  <a:srgbClr val="C00000"/>
                </a:solidFill>
              </a:rPr>
              <a:t>М.В.Ломоносова</a:t>
            </a:r>
            <a:r>
              <a:rPr lang="ru-RU" sz="2400" b="1" dirty="0" smtClean="0">
                <a:solidFill>
                  <a:srgbClr val="C00000"/>
                </a:solidFill>
              </a:rPr>
              <a:t>.</a:t>
            </a:r>
          </a:p>
          <a:p>
            <a:pPr marL="261938" lvl="0">
              <a:buClr>
                <a:schemeClr val="accent2"/>
              </a:buClr>
              <a:buSzPct val="60000"/>
              <a:defRPr/>
            </a:pPr>
            <a:r>
              <a:rPr lang="ru-RU" sz="2400" b="1" dirty="0" smtClean="0">
                <a:solidFill>
                  <a:srgbClr val="C00000"/>
                </a:solidFill>
              </a:rPr>
              <a:t>Архангельская обл. </a:t>
            </a:r>
          </a:p>
          <a:p>
            <a:pPr marL="261938" lvl="0">
              <a:buClr>
                <a:schemeClr val="accent2"/>
              </a:buClr>
              <a:buSzPct val="60000"/>
              <a:defRPr/>
            </a:pPr>
            <a:r>
              <a:rPr lang="ru-RU" sz="2400" b="1" dirty="0" smtClean="0">
                <a:solidFill>
                  <a:srgbClr val="C00000"/>
                </a:solidFill>
              </a:rPr>
              <a:t>Приморский р-он.</a:t>
            </a:r>
          </a:p>
        </p:txBody>
      </p:sp>
      <p:sp>
        <p:nvSpPr>
          <p:cNvPr id="10" name="Прямоугольник с двумя скругленными противолежащими углами 9">
            <a:hlinkClick r:id="rId2" action="ppaction://hlinksldjump"/>
          </p:cNvPr>
          <p:cNvSpPr/>
          <p:nvPr/>
        </p:nvSpPr>
        <p:spPr>
          <a:xfrm>
            <a:off x="7858180" y="6357958"/>
            <a:ext cx="1214414" cy="428628"/>
          </a:xfrm>
          <a:prstGeom prst="round2DiagRect">
            <a:avLst>
              <a:gd name="adj1" fmla="val 413"/>
              <a:gd name="adj2" fmla="val 37302"/>
            </a:avLst>
          </a:prstGeom>
          <a:solidFill>
            <a:srgbClr val="000099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Назад</a:t>
            </a:r>
            <a:endParaRPr lang="ru-RU" b="1" dirty="0"/>
          </a:p>
        </p:txBody>
      </p:sp>
      <p:sp>
        <p:nvSpPr>
          <p:cNvPr id="11" name="Прямоугольник с двумя скругленными противолежащими углами 10"/>
          <p:cNvSpPr/>
          <p:nvPr/>
        </p:nvSpPr>
        <p:spPr>
          <a:xfrm>
            <a:off x="7929586" y="357166"/>
            <a:ext cx="714380" cy="571504"/>
          </a:xfrm>
          <a:prstGeom prst="round2DiagRect">
            <a:avLst>
              <a:gd name="adj1" fmla="val 16667"/>
              <a:gd name="adj2" fmla="val 37302"/>
            </a:avLst>
          </a:prstGeom>
          <a:solidFill>
            <a:srgbClr val="000099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5</a:t>
            </a:r>
            <a:endParaRPr lang="ru-RU" sz="2400" b="1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0" y="6000768"/>
            <a:ext cx="571472" cy="214314"/>
          </a:xfrm>
          <a:prstGeom prst="rect">
            <a:avLst/>
          </a:prstGeom>
          <a:solidFill>
            <a:srgbClr val="CC6600">
              <a:alpha val="87000"/>
            </a:srgbClr>
          </a:solidFill>
          <a:ln w="381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571472" y="6000768"/>
            <a:ext cx="8572528" cy="214314"/>
          </a:xfrm>
          <a:prstGeom prst="rect">
            <a:avLst/>
          </a:prstGeom>
          <a:solidFill>
            <a:schemeClr val="accent1">
              <a:lumMod val="75000"/>
              <a:alpha val="78000"/>
            </a:schemeClr>
          </a:solidFill>
          <a:ln w="381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/>
          </a:p>
        </p:txBody>
      </p:sp>
      <p:pic>
        <p:nvPicPr>
          <p:cNvPr id="14" name="Picture 2" descr="F:\с белой флэш\с флешки всё\Презент\Ломоносов\Безимени-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60632"/>
            <a:ext cx="864096" cy="1164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06025" y="3208415"/>
            <a:ext cx="3805606" cy="28995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87967" y="1628238"/>
            <a:ext cx="2254610" cy="1800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107503" y="1772816"/>
            <a:ext cx="8357883" cy="648072"/>
          </a:xfrm>
          <a:prstGeom prst="rect">
            <a:avLst/>
          </a:prstGeom>
          <a:solidFill>
            <a:srgbClr val="CCCCFF"/>
          </a:solidFill>
          <a:ln>
            <a:noFill/>
          </a:ln>
          <a:effectLst>
            <a:glow rad="101600">
              <a:schemeClr val="accent5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>
            <a:normAutofit fontScale="62500" lnSpcReduction="20000"/>
          </a:bodyPr>
          <a:lstStyle/>
          <a:p>
            <a:pPr>
              <a:spcBef>
                <a:spcPts val="0"/>
              </a:spcBef>
              <a:buNone/>
            </a:pPr>
            <a:r>
              <a:rPr lang="ru-RU" sz="3200" i="1" dirty="0" smtClean="0">
                <a:solidFill>
                  <a:srgbClr val="FF0000"/>
                </a:solidFill>
              </a:rPr>
              <a:t>Вопрос </a:t>
            </a:r>
            <a:r>
              <a:rPr lang="ru-RU" sz="3200" i="1" dirty="0" smtClean="0">
                <a:solidFill>
                  <a:srgbClr val="000099"/>
                </a:solidFill>
              </a:rPr>
              <a:t>Что появилось на пересечении улицы Воскресенской и проспекта Ломоносова в год празднования 300 - </a:t>
            </a:r>
            <a:r>
              <a:rPr lang="ru-RU" sz="3200" i="1" dirty="0" err="1" smtClean="0">
                <a:solidFill>
                  <a:srgbClr val="000099"/>
                </a:solidFill>
              </a:rPr>
              <a:t>летия</a:t>
            </a:r>
            <a:r>
              <a:rPr lang="ru-RU" sz="3200" i="1" dirty="0" smtClean="0">
                <a:solidFill>
                  <a:srgbClr val="000099"/>
                </a:solidFill>
              </a:rPr>
              <a:t> великого земляка?</a:t>
            </a:r>
            <a:endParaRPr lang="ru-RU" sz="3200" dirty="0">
              <a:solidFill>
                <a:srgbClr val="000099"/>
              </a:solidFill>
            </a:endParaRPr>
          </a:p>
        </p:txBody>
      </p:sp>
      <p:sp>
        <p:nvSpPr>
          <p:cNvPr id="4" name="Прямоугольник с двумя скругленными противолежащими углами 3"/>
          <p:cNvSpPr/>
          <p:nvPr/>
        </p:nvSpPr>
        <p:spPr>
          <a:xfrm>
            <a:off x="107504" y="4727424"/>
            <a:ext cx="1357322" cy="571504"/>
          </a:xfrm>
          <a:prstGeom prst="round2DiagRect">
            <a:avLst>
              <a:gd name="adj1" fmla="val 16667"/>
              <a:gd name="adj2" fmla="val 37302"/>
            </a:avLst>
          </a:prstGeom>
          <a:solidFill>
            <a:srgbClr val="000099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Ответ</a:t>
            </a:r>
            <a:endParaRPr lang="ru-RU" sz="2400" b="1" dirty="0"/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1331640" y="285728"/>
            <a:ext cx="6383632" cy="642942"/>
          </a:xfrm>
          <a:prstGeom prst="rect">
            <a:avLst/>
          </a:prstGeom>
        </p:spPr>
        <p:txBody>
          <a:bodyPr vert="horz" anchor="ctr">
            <a:normAutofit fontScale="90000"/>
          </a:bodyPr>
          <a:lstStyle/>
          <a:p>
            <a:pPr lvl="0" algn="ctr">
              <a:spcBef>
                <a:spcPct val="0"/>
              </a:spcBef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Раздел</a:t>
            </a:r>
            <a:r>
              <a:rPr lang="ru-RU" sz="28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</a:t>
            </a:r>
            <a:r>
              <a:rPr kumimoji="0" lang="ru-RU" sz="2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«</a:t>
            </a:r>
            <a:r>
              <a:rPr lang="ru-RU" sz="2800" b="1" i="1" dirty="0">
                <a:solidFill>
                  <a:srgbClr val="FF0000"/>
                </a:solidFill>
              </a:rPr>
              <a:t>Имя </a:t>
            </a:r>
            <a:r>
              <a:rPr lang="ru-RU" sz="2800" b="1" i="1" dirty="0" err="1">
                <a:solidFill>
                  <a:srgbClr val="FF0000"/>
                </a:solidFill>
              </a:rPr>
              <a:t>М.В.Ломоносова</a:t>
            </a:r>
            <a:r>
              <a:rPr lang="ru-RU" sz="2800" b="1" i="1" dirty="0">
                <a:solidFill>
                  <a:srgbClr val="FF0000"/>
                </a:solidFill>
              </a:rPr>
              <a:t> </a:t>
            </a:r>
            <a:r>
              <a:rPr lang="ru-RU" sz="2800" b="1" i="1">
                <a:solidFill>
                  <a:srgbClr val="FF0000"/>
                </a:solidFill>
              </a:rPr>
              <a:t>на </a:t>
            </a:r>
            <a:r>
              <a:rPr lang="ru-RU" sz="2800" b="1" i="1" smtClean="0">
                <a:solidFill>
                  <a:srgbClr val="FF0000"/>
                </a:solidFill>
              </a:rPr>
              <a:t>карте</a:t>
            </a:r>
            <a:r>
              <a:rPr kumimoji="0" lang="ru-RU" sz="2800" b="1" i="1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»</a:t>
            </a:r>
            <a:endParaRPr kumimoji="0" lang="ru-RU" sz="28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" name="Содержимое 2"/>
          <p:cNvSpPr txBox="1">
            <a:spLocks/>
          </p:cNvSpPr>
          <p:nvPr/>
        </p:nvSpPr>
        <p:spPr>
          <a:xfrm>
            <a:off x="1727683" y="2636912"/>
            <a:ext cx="6737703" cy="3240360"/>
          </a:xfrm>
          <a:prstGeom prst="rect">
            <a:avLst/>
          </a:prstGeom>
          <a:solidFill>
            <a:srgbClr val="CCCCFF"/>
          </a:solidFill>
          <a:ln>
            <a:noFill/>
          </a:ln>
          <a:effectLst>
            <a:glow rad="101600">
              <a:schemeClr val="accent5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>
            <a:normAutofit fontScale="92500" lnSpcReduction="10000"/>
          </a:bodyPr>
          <a:lstStyle/>
          <a:p>
            <a:pPr marL="261938" lvl="0">
              <a:buClr>
                <a:schemeClr val="accent2"/>
              </a:buClr>
              <a:buSzPct val="60000"/>
              <a:defRPr/>
            </a:pPr>
            <a:endParaRPr lang="ru-RU" sz="800" b="1" dirty="0" smtClean="0">
              <a:solidFill>
                <a:srgbClr val="C00000"/>
              </a:solidFill>
            </a:endParaRPr>
          </a:p>
          <a:p>
            <a:pPr marL="261938" lvl="0">
              <a:buClr>
                <a:schemeClr val="accent2"/>
              </a:buClr>
              <a:buSzPct val="60000"/>
              <a:defRPr/>
            </a:pPr>
            <a:endParaRPr lang="ru-RU" sz="800" b="1" dirty="0" smtClean="0">
              <a:solidFill>
                <a:srgbClr val="C00000"/>
              </a:solidFill>
            </a:endParaRPr>
          </a:p>
          <a:p>
            <a:pPr marL="261938" lvl="0">
              <a:buClr>
                <a:schemeClr val="accent2"/>
              </a:buClr>
              <a:buSzPct val="60000"/>
              <a:defRPr/>
            </a:pPr>
            <a:r>
              <a:rPr lang="ru-RU" sz="2400" b="1" dirty="0" smtClean="0">
                <a:solidFill>
                  <a:srgbClr val="C00000"/>
                </a:solidFill>
              </a:rPr>
              <a:t>Аллея </a:t>
            </a:r>
            <a:r>
              <a:rPr lang="ru-RU" sz="2400" b="1" dirty="0" err="1" smtClean="0">
                <a:solidFill>
                  <a:srgbClr val="C00000"/>
                </a:solidFill>
              </a:rPr>
              <a:t>М.В.Ломоносова</a:t>
            </a:r>
            <a:r>
              <a:rPr lang="ru-RU" sz="2400" b="1" dirty="0" smtClean="0">
                <a:solidFill>
                  <a:srgbClr val="C00000"/>
                </a:solidFill>
              </a:rPr>
              <a:t> </a:t>
            </a:r>
          </a:p>
          <a:p>
            <a:pPr marL="261938" lvl="0">
              <a:buClr>
                <a:schemeClr val="accent2"/>
              </a:buClr>
              <a:buSzPct val="60000"/>
              <a:defRPr/>
            </a:pPr>
            <a:r>
              <a:rPr lang="ru-RU" sz="2400" b="1" dirty="0" smtClean="0">
                <a:solidFill>
                  <a:srgbClr val="C00000"/>
                </a:solidFill>
              </a:rPr>
              <a:t>в </a:t>
            </a:r>
            <a:r>
              <a:rPr lang="ru-RU" sz="2400" b="1" dirty="0" err="1" smtClean="0">
                <a:solidFill>
                  <a:srgbClr val="C00000"/>
                </a:solidFill>
              </a:rPr>
              <a:t>г.Архангельске</a:t>
            </a:r>
            <a:r>
              <a:rPr lang="ru-RU" sz="2400" b="1" dirty="0" smtClean="0">
                <a:solidFill>
                  <a:srgbClr val="C00000"/>
                </a:solidFill>
              </a:rPr>
              <a:t>.</a:t>
            </a:r>
          </a:p>
          <a:p>
            <a:pPr marL="261938" lvl="0">
              <a:buClr>
                <a:schemeClr val="accent2"/>
              </a:buClr>
              <a:buSzPct val="60000"/>
              <a:defRPr/>
            </a:pPr>
            <a:r>
              <a:rPr lang="ru-RU" sz="2400" b="1" dirty="0" smtClean="0">
                <a:solidFill>
                  <a:srgbClr val="C00000"/>
                </a:solidFill>
              </a:rPr>
              <a:t>В </a:t>
            </a:r>
            <a:r>
              <a:rPr lang="ru-RU" sz="2400" b="1" dirty="0">
                <a:solidFill>
                  <a:srgbClr val="C00000"/>
                </a:solidFill>
              </a:rPr>
              <a:t>год 300-летия великого </a:t>
            </a:r>
            <a:endParaRPr lang="ru-RU" sz="2400" b="1" dirty="0" smtClean="0">
              <a:solidFill>
                <a:srgbClr val="C00000"/>
              </a:solidFill>
            </a:endParaRPr>
          </a:p>
          <a:p>
            <a:pPr marL="261938" lvl="0">
              <a:buClr>
                <a:schemeClr val="accent2"/>
              </a:buClr>
              <a:buSzPct val="60000"/>
              <a:defRPr/>
            </a:pPr>
            <a:r>
              <a:rPr lang="ru-RU" sz="2400" b="1" dirty="0" smtClean="0">
                <a:solidFill>
                  <a:srgbClr val="C00000"/>
                </a:solidFill>
              </a:rPr>
              <a:t>земляка </a:t>
            </a:r>
            <a:r>
              <a:rPr lang="ru-RU" sz="2400" b="1" dirty="0">
                <a:solidFill>
                  <a:srgbClr val="C00000"/>
                </a:solidFill>
              </a:rPr>
              <a:t>на улице </a:t>
            </a:r>
            <a:endParaRPr lang="ru-RU" sz="2400" b="1" dirty="0" smtClean="0">
              <a:solidFill>
                <a:srgbClr val="C00000"/>
              </a:solidFill>
            </a:endParaRPr>
          </a:p>
          <a:p>
            <a:pPr marL="261938" lvl="0">
              <a:buClr>
                <a:schemeClr val="accent2"/>
              </a:buClr>
              <a:buSzPct val="60000"/>
              <a:defRPr/>
            </a:pPr>
            <a:r>
              <a:rPr lang="ru-RU" sz="2400" b="1" dirty="0" smtClean="0">
                <a:solidFill>
                  <a:srgbClr val="C00000"/>
                </a:solidFill>
              </a:rPr>
              <a:t>Воскресенской </a:t>
            </a:r>
            <a:r>
              <a:rPr lang="ru-RU" sz="2400" b="1" dirty="0">
                <a:solidFill>
                  <a:srgbClr val="C00000"/>
                </a:solidFill>
              </a:rPr>
              <a:t>между </a:t>
            </a:r>
            <a:endParaRPr lang="ru-RU" sz="2400" b="1" dirty="0" smtClean="0">
              <a:solidFill>
                <a:srgbClr val="C00000"/>
              </a:solidFill>
            </a:endParaRPr>
          </a:p>
          <a:p>
            <a:pPr marL="261938" lvl="0">
              <a:buClr>
                <a:schemeClr val="accent2"/>
              </a:buClr>
              <a:buSzPct val="60000"/>
              <a:defRPr/>
            </a:pPr>
            <a:r>
              <a:rPr lang="ru-RU" sz="2400" b="1" dirty="0" smtClean="0">
                <a:solidFill>
                  <a:srgbClr val="C00000"/>
                </a:solidFill>
              </a:rPr>
              <a:t>проспектом </a:t>
            </a:r>
            <a:r>
              <a:rPr lang="ru-RU" sz="2400" b="1" dirty="0">
                <a:solidFill>
                  <a:srgbClr val="C00000"/>
                </a:solidFill>
              </a:rPr>
              <a:t>Ломоносова </a:t>
            </a:r>
            <a:endParaRPr lang="ru-RU" sz="2400" b="1" dirty="0" smtClean="0">
              <a:solidFill>
                <a:srgbClr val="C00000"/>
              </a:solidFill>
            </a:endParaRPr>
          </a:p>
          <a:p>
            <a:pPr marL="261938" lvl="0">
              <a:buClr>
                <a:schemeClr val="accent2"/>
              </a:buClr>
              <a:buSzPct val="60000"/>
              <a:defRPr/>
            </a:pPr>
            <a:r>
              <a:rPr lang="ru-RU" sz="2400" b="1" dirty="0" smtClean="0">
                <a:solidFill>
                  <a:srgbClr val="C00000"/>
                </a:solidFill>
              </a:rPr>
              <a:t>и </a:t>
            </a:r>
            <a:r>
              <a:rPr lang="ru-RU" sz="2400" b="1" dirty="0">
                <a:solidFill>
                  <a:srgbClr val="C00000"/>
                </a:solidFill>
              </a:rPr>
              <a:t>Новгородским </a:t>
            </a:r>
            <a:endParaRPr lang="ru-RU" sz="2400" b="1" dirty="0" smtClean="0">
              <a:solidFill>
                <a:srgbClr val="C00000"/>
              </a:solidFill>
            </a:endParaRPr>
          </a:p>
          <a:p>
            <a:pPr marL="261938" lvl="0">
              <a:buClr>
                <a:schemeClr val="accent2"/>
              </a:buClr>
              <a:buSzPct val="60000"/>
              <a:defRPr/>
            </a:pPr>
            <a:r>
              <a:rPr lang="ru-RU" sz="2400" b="1" dirty="0" smtClean="0">
                <a:solidFill>
                  <a:srgbClr val="C00000"/>
                </a:solidFill>
              </a:rPr>
              <a:t>проспектом </a:t>
            </a:r>
            <a:r>
              <a:rPr lang="ru-RU" sz="2400" b="1" dirty="0">
                <a:solidFill>
                  <a:srgbClr val="C00000"/>
                </a:solidFill>
              </a:rPr>
              <a:t>было посажено </a:t>
            </a:r>
            <a:endParaRPr lang="ru-RU" sz="2400" b="1" dirty="0" smtClean="0">
              <a:solidFill>
                <a:srgbClr val="C00000"/>
              </a:solidFill>
            </a:endParaRPr>
          </a:p>
          <a:p>
            <a:pPr marL="261938" lvl="0">
              <a:buClr>
                <a:schemeClr val="accent2"/>
              </a:buClr>
              <a:buSzPct val="60000"/>
              <a:defRPr/>
            </a:pPr>
            <a:r>
              <a:rPr lang="ru-RU" sz="2400" b="1" dirty="0" smtClean="0">
                <a:solidFill>
                  <a:srgbClr val="C00000"/>
                </a:solidFill>
              </a:rPr>
              <a:t>90 </a:t>
            </a:r>
            <a:r>
              <a:rPr lang="ru-RU" sz="2400" b="1" dirty="0">
                <a:solidFill>
                  <a:srgbClr val="C00000"/>
                </a:solidFill>
              </a:rPr>
              <a:t>берез и 60 кустов </a:t>
            </a:r>
            <a:r>
              <a:rPr lang="ru-RU" sz="2400" b="1" dirty="0" smtClean="0">
                <a:solidFill>
                  <a:srgbClr val="C00000"/>
                </a:solidFill>
              </a:rPr>
              <a:t>сирени.</a:t>
            </a:r>
          </a:p>
        </p:txBody>
      </p:sp>
      <p:sp>
        <p:nvSpPr>
          <p:cNvPr id="10" name="Прямоугольник с двумя скругленными противолежащими углами 9">
            <a:hlinkClick r:id="rId2" action="ppaction://hlinksldjump"/>
          </p:cNvPr>
          <p:cNvSpPr/>
          <p:nvPr/>
        </p:nvSpPr>
        <p:spPr>
          <a:xfrm>
            <a:off x="7858180" y="6357958"/>
            <a:ext cx="1214414" cy="428628"/>
          </a:xfrm>
          <a:prstGeom prst="round2DiagRect">
            <a:avLst>
              <a:gd name="adj1" fmla="val 413"/>
              <a:gd name="adj2" fmla="val 37302"/>
            </a:avLst>
          </a:prstGeom>
          <a:solidFill>
            <a:srgbClr val="000099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Назад</a:t>
            </a:r>
            <a:endParaRPr lang="ru-RU" b="1" dirty="0"/>
          </a:p>
        </p:txBody>
      </p:sp>
      <p:sp>
        <p:nvSpPr>
          <p:cNvPr id="11" name="Прямоугольник с двумя скругленными противолежащими углами 10"/>
          <p:cNvSpPr/>
          <p:nvPr/>
        </p:nvSpPr>
        <p:spPr>
          <a:xfrm>
            <a:off x="7929586" y="357166"/>
            <a:ext cx="714380" cy="571504"/>
          </a:xfrm>
          <a:prstGeom prst="round2DiagRect">
            <a:avLst>
              <a:gd name="adj1" fmla="val 16667"/>
              <a:gd name="adj2" fmla="val 37302"/>
            </a:avLst>
          </a:prstGeom>
          <a:solidFill>
            <a:srgbClr val="000099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6</a:t>
            </a:r>
            <a:endParaRPr lang="ru-RU" sz="2400" b="1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0" y="6000768"/>
            <a:ext cx="571472" cy="214314"/>
          </a:xfrm>
          <a:prstGeom prst="rect">
            <a:avLst/>
          </a:prstGeom>
          <a:solidFill>
            <a:srgbClr val="CC6600">
              <a:alpha val="87000"/>
            </a:srgbClr>
          </a:solidFill>
          <a:ln w="381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571472" y="6000768"/>
            <a:ext cx="8572528" cy="214314"/>
          </a:xfrm>
          <a:prstGeom prst="rect">
            <a:avLst/>
          </a:prstGeom>
          <a:solidFill>
            <a:schemeClr val="accent1">
              <a:lumMod val="75000"/>
              <a:alpha val="78000"/>
            </a:schemeClr>
          </a:solidFill>
          <a:ln w="381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/>
          </a:p>
        </p:txBody>
      </p:sp>
      <p:pic>
        <p:nvPicPr>
          <p:cNvPr id="14" name="Picture 2" descr="F:\с белой флэш\с флешки всё\Презент\Ломоносов\Безимени-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60632"/>
            <a:ext cx="864096" cy="1164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86380" y="2428868"/>
            <a:ext cx="3454446" cy="25977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573130" y="1700808"/>
            <a:ext cx="8031318" cy="648072"/>
          </a:xfrm>
          <a:prstGeom prst="rect">
            <a:avLst/>
          </a:prstGeom>
          <a:solidFill>
            <a:srgbClr val="CCCCFF"/>
          </a:solidFill>
          <a:ln>
            <a:noFill/>
          </a:ln>
          <a:effectLst>
            <a:glow rad="101600">
              <a:schemeClr val="accent5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>
              <a:spcBef>
                <a:spcPts val="0"/>
              </a:spcBef>
              <a:buNone/>
            </a:pPr>
            <a:r>
              <a:rPr lang="ru-RU" sz="2800" i="1" dirty="0" smtClean="0">
                <a:solidFill>
                  <a:srgbClr val="FF0000"/>
                </a:solidFill>
              </a:rPr>
              <a:t>  Вопрос</a:t>
            </a:r>
            <a:r>
              <a:rPr lang="ru-RU" sz="3200" i="1" dirty="0" smtClean="0">
                <a:solidFill>
                  <a:srgbClr val="FF0000"/>
                </a:solidFill>
              </a:rPr>
              <a:t>           </a:t>
            </a:r>
            <a:r>
              <a:rPr lang="ru-RU" sz="2400" b="1" dirty="0" smtClean="0">
                <a:solidFill>
                  <a:srgbClr val="000099"/>
                </a:solidFill>
              </a:rPr>
              <a:t>Где родился М. В. Ломоносов ?</a:t>
            </a:r>
            <a:endParaRPr lang="ru-RU" sz="2400" b="1" dirty="0">
              <a:solidFill>
                <a:srgbClr val="000099"/>
              </a:solidFill>
            </a:endParaRPr>
          </a:p>
          <a:p>
            <a:pPr>
              <a:spcBef>
                <a:spcPts val="0"/>
              </a:spcBef>
              <a:buNone/>
            </a:pPr>
            <a:endParaRPr lang="ru-RU" sz="2400" i="1" dirty="0" smtClean="0">
              <a:solidFill>
                <a:srgbClr val="FF0000"/>
              </a:solidFill>
            </a:endParaRPr>
          </a:p>
        </p:txBody>
      </p:sp>
      <p:sp>
        <p:nvSpPr>
          <p:cNvPr id="4" name="Прямоугольник с двумя скругленными противолежащими углами 3"/>
          <p:cNvSpPr/>
          <p:nvPr/>
        </p:nvSpPr>
        <p:spPr>
          <a:xfrm>
            <a:off x="71022" y="4572008"/>
            <a:ext cx="1188610" cy="571504"/>
          </a:xfrm>
          <a:prstGeom prst="round2DiagRect">
            <a:avLst>
              <a:gd name="adj1" fmla="val 16667"/>
              <a:gd name="adj2" fmla="val 37302"/>
            </a:avLst>
          </a:prstGeom>
          <a:solidFill>
            <a:srgbClr val="000099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Ответ</a:t>
            </a:r>
            <a:endParaRPr lang="ru-RU" sz="2400" b="1" dirty="0"/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3857620" y="285728"/>
            <a:ext cx="3857652" cy="642942"/>
          </a:xfrm>
          <a:prstGeom prst="rect">
            <a:avLst/>
          </a:prstGeom>
        </p:spPr>
        <p:txBody>
          <a:bodyPr vert="horz" anchor="ctr">
            <a:normAutofit fontScale="82500" lnSpcReduction="10000"/>
          </a:bodyPr>
          <a:lstStyle/>
          <a:p>
            <a:pPr lvl="0" algn="ctr">
              <a:spcBef>
                <a:spcPct val="0"/>
              </a:spcBef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Раздел</a:t>
            </a:r>
            <a:r>
              <a:rPr lang="ru-RU" sz="28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</a:t>
            </a:r>
            <a:r>
              <a:rPr kumimoji="0" lang="ru-RU" sz="2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«</a:t>
            </a:r>
            <a:r>
              <a:rPr lang="ru-RU" sz="2800" b="1" i="1" dirty="0">
                <a:solidFill>
                  <a:srgbClr val="FF0000"/>
                </a:solidFill>
              </a:rPr>
              <a:t>Детство, юность</a:t>
            </a:r>
            <a:r>
              <a:rPr kumimoji="0" lang="ru-RU" sz="2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»</a:t>
            </a:r>
            <a:endParaRPr kumimoji="0" lang="ru-RU" sz="28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" name="Содержимое 2"/>
          <p:cNvSpPr txBox="1">
            <a:spLocks/>
          </p:cNvSpPr>
          <p:nvPr/>
        </p:nvSpPr>
        <p:spPr>
          <a:xfrm>
            <a:off x="1465792" y="2518793"/>
            <a:ext cx="7101159" cy="3240360"/>
          </a:xfrm>
          <a:prstGeom prst="rect">
            <a:avLst/>
          </a:prstGeom>
          <a:solidFill>
            <a:srgbClr val="CCCCFF"/>
          </a:solidFill>
          <a:ln>
            <a:noFill/>
          </a:ln>
          <a:effectLst>
            <a:glow rad="101600">
              <a:schemeClr val="accent5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>
            <a:normAutofit/>
          </a:bodyPr>
          <a:lstStyle/>
          <a:p>
            <a:pPr marL="320040" lvl="0" indent="-320040">
              <a:spcBef>
                <a:spcPts val="700"/>
              </a:spcBef>
              <a:buClr>
                <a:schemeClr val="accent2"/>
              </a:buClr>
              <a:buSzPct val="60000"/>
              <a:defRPr/>
            </a:pPr>
            <a:r>
              <a:rPr lang="ru-RU" sz="1400" b="1" dirty="0" smtClean="0">
                <a:solidFill>
                  <a:srgbClr val="C00000"/>
                </a:solidFill>
              </a:rPr>
              <a:t>Деревня </a:t>
            </a:r>
            <a:r>
              <a:rPr lang="ru-RU" sz="1400" b="1" dirty="0" err="1" smtClean="0">
                <a:solidFill>
                  <a:srgbClr val="C00000"/>
                </a:solidFill>
              </a:rPr>
              <a:t>Мишанинская</a:t>
            </a:r>
            <a:endParaRPr lang="ru-RU" sz="1400" b="1" dirty="0" smtClean="0">
              <a:solidFill>
                <a:srgbClr val="C00000"/>
              </a:solidFill>
            </a:endParaRPr>
          </a:p>
          <a:p>
            <a:pPr marL="320040" lvl="0" indent="-320040">
              <a:spcBef>
                <a:spcPts val="700"/>
              </a:spcBef>
              <a:buClr>
                <a:schemeClr val="accent2"/>
              </a:buClr>
              <a:buSzPct val="60000"/>
              <a:defRPr/>
            </a:pPr>
            <a:r>
              <a:rPr lang="ru-RU" sz="1400" b="1" dirty="0" err="1" smtClean="0">
                <a:solidFill>
                  <a:srgbClr val="C00000"/>
                </a:solidFill>
              </a:rPr>
              <a:t>Куростровской</a:t>
            </a:r>
            <a:r>
              <a:rPr lang="ru-RU" sz="1400" b="1" dirty="0" smtClean="0">
                <a:solidFill>
                  <a:srgbClr val="C00000"/>
                </a:solidFill>
              </a:rPr>
              <a:t> волости </a:t>
            </a:r>
          </a:p>
          <a:p>
            <a:pPr marL="320040" lvl="0" indent="-320040">
              <a:spcBef>
                <a:spcPts val="700"/>
              </a:spcBef>
              <a:buClr>
                <a:schemeClr val="accent2"/>
              </a:buClr>
              <a:buSzPct val="60000"/>
              <a:defRPr/>
            </a:pPr>
            <a:r>
              <a:rPr lang="ru-RU" sz="1400" b="1" dirty="0" smtClean="0">
                <a:solidFill>
                  <a:srgbClr val="C00000"/>
                </a:solidFill>
              </a:rPr>
              <a:t>Двинского уезда Архангелогородской </a:t>
            </a:r>
          </a:p>
          <a:p>
            <a:pPr marL="320040" lvl="0" indent="-320040">
              <a:spcBef>
                <a:spcPts val="700"/>
              </a:spcBef>
              <a:buClr>
                <a:schemeClr val="accent2"/>
              </a:buClr>
              <a:buSzPct val="60000"/>
              <a:defRPr/>
            </a:pPr>
            <a:r>
              <a:rPr lang="ru-RU" sz="1400" b="1" dirty="0" smtClean="0">
                <a:solidFill>
                  <a:srgbClr val="C00000"/>
                </a:solidFill>
              </a:rPr>
              <a:t>губернии ( ныне- село </a:t>
            </a:r>
            <a:r>
              <a:rPr lang="ru-RU" sz="1400" b="1" dirty="0" err="1" smtClean="0">
                <a:solidFill>
                  <a:srgbClr val="C00000"/>
                </a:solidFill>
              </a:rPr>
              <a:t>Ломоносово</a:t>
            </a:r>
            <a:endParaRPr lang="ru-RU" sz="1400" b="1" dirty="0" smtClean="0">
              <a:solidFill>
                <a:srgbClr val="C00000"/>
              </a:solidFill>
            </a:endParaRPr>
          </a:p>
          <a:p>
            <a:pPr marL="320040" lvl="0" indent="-320040">
              <a:spcBef>
                <a:spcPts val="700"/>
              </a:spcBef>
              <a:buClr>
                <a:schemeClr val="accent2"/>
              </a:buClr>
              <a:buSzPct val="60000"/>
              <a:defRPr/>
            </a:pPr>
            <a:r>
              <a:rPr lang="ru-RU" sz="1400" b="1" dirty="0" smtClean="0">
                <a:solidFill>
                  <a:srgbClr val="C00000"/>
                </a:solidFill>
              </a:rPr>
              <a:t>Холмогорского района Архангельской области ).</a:t>
            </a:r>
          </a:p>
        </p:txBody>
      </p:sp>
      <p:sp>
        <p:nvSpPr>
          <p:cNvPr id="10" name="Прямоугольник с двумя скругленными противолежащими углами 9">
            <a:hlinkClick r:id="rId2" action="ppaction://hlinksldjump"/>
          </p:cNvPr>
          <p:cNvSpPr/>
          <p:nvPr/>
        </p:nvSpPr>
        <p:spPr>
          <a:xfrm>
            <a:off x="7858180" y="6357958"/>
            <a:ext cx="1214414" cy="428628"/>
          </a:xfrm>
          <a:prstGeom prst="round2DiagRect">
            <a:avLst>
              <a:gd name="adj1" fmla="val 413"/>
              <a:gd name="adj2" fmla="val 37302"/>
            </a:avLst>
          </a:prstGeom>
          <a:solidFill>
            <a:srgbClr val="000099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Назад</a:t>
            </a:r>
            <a:endParaRPr lang="ru-RU" b="1" dirty="0"/>
          </a:p>
        </p:txBody>
      </p:sp>
      <p:sp>
        <p:nvSpPr>
          <p:cNvPr id="11" name="Прямоугольник с двумя скругленными противолежащими углами 10"/>
          <p:cNvSpPr/>
          <p:nvPr/>
        </p:nvSpPr>
        <p:spPr>
          <a:xfrm>
            <a:off x="7929586" y="357166"/>
            <a:ext cx="714380" cy="571504"/>
          </a:xfrm>
          <a:prstGeom prst="round2DiagRect">
            <a:avLst>
              <a:gd name="adj1" fmla="val 16667"/>
              <a:gd name="adj2" fmla="val 37302"/>
            </a:avLst>
          </a:prstGeom>
          <a:solidFill>
            <a:srgbClr val="000099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2</a:t>
            </a:r>
            <a:endParaRPr lang="ru-RU" sz="2400" b="1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0" y="6000768"/>
            <a:ext cx="571472" cy="214314"/>
          </a:xfrm>
          <a:prstGeom prst="rect">
            <a:avLst/>
          </a:prstGeom>
          <a:solidFill>
            <a:srgbClr val="CC6600">
              <a:alpha val="87000"/>
            </a:srgbClr>
          </a:solidFill>
          <a:ln w="381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571472" y="6000768"/>
            <a:ext cx="8572528" cy="214314"/>
          </a:xfrm>
          <a:prstGeom prst="rect">
            <a:avLst/>
          </a:prstGeom>
          <a:solidFill>
            <a:schemeClr val="accent1">
              <a:lumMod val="75000"/>
              <a:alpha val="78000"/>
            </a:schemeClr>
          </a:solidFill>
          <a:ln w="381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/>
          </a:p>
        </p:txBody>
      </p:sp>
      <p:pic>
        <p:nvPicPr>
          <p:cNvPr id="14" name="Picture 2" descr="F:\с белой флэш\с флешки всё\Презент\Ломоносов\Безимени-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80546"/>
            <a:ext cx="864095" cy="1124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Documents and Settings\User\Рабочий стол\Ломоносово\Изображение 36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78464" y="2626805"/>
            <a:ext cx="2808312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63689" y="3993664"/>
            <a:ext cx="3384375" cy="1728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58302379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612648" y="1628800"/>
            <a:ext cx="8031318" cy="648072"/>
          </a:xfrm>
          <a:prstGeom prst="rect">
            <a:avLst/>
          </a:prstGeom>
          <a:solidFill>
            <a:srgbClr val="CCCCFF"/>
          </a:solidFill>
          <a:ln>
            <a:noFill/>
          </a:ln>
          <a:effectLst>
            <a:glow rad="101600">
              <a:schemeClr val="accent5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>
            <a:normAutofit fontScale="85000" lnSpcReduction="20000"/>
          </a:bodyPr>
          <a:lstStyle/>
          <a:p>
            <a:pPr>
              <a:spcBef>
                <a:spcPts val="0"/>
              </a:spcBef>
              <a:buNone/>
            </a:pPr>
            <a:r>
              <a:rPr lang="ru-RU" sz="2800" i="1" dirty="0" smtClean="0">
                <a:solidFill>
                  <a:srgbClr val="FF0000"/>
                </a:solidFill>
              </a:rPr>
              <a:t>Вопрос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ru-RU" sz="2400" b="1" dirty="0" smtClean="0">
                <a:solidFill>
                  <a:srgbClr val="000099"/>
                </a:solidFill>
              </a:rPr>
              <a:t>Как звали родителей Михаила Ломоносова ?</a:t>
            </a:r>
            <a:endParaRPr lang="ru-RU" sz="2400" b="1" dirty="0">
              <a:solidFill>
                <a:srgbClr val="000099"/>
              </a:solidFill>
            </a:endParaRPr>
          </a:p>
        </p:txBody>
      </p:sp>
      <p:sp>
        <p:nvSpPr>
          <p:cNvPr id="4" name="Прямоугольник с двумя скругленными противолежащими углами 3"/>
          <p:cNvSpPr/>
          <p:nvPr/>
        </p:nvSpPr>
        <p:spPr>
          <a:xfrm>
            <a:off x="395536" y="4572008"/>
            <a:ext cx="1210140" cy="571504"/>
          </a:xfrm>
          <a:prstGeom prst="round2DiagRect">
            <a:avLst>
              <a:gd name="adj1" fmla="val 16667"/>
              <a:gd name="adj2" fmla="val 37302"/>
            </a:avLst>
          </a:prstGeom>
          <a:solidFill>
            <a:srgbClr val="000099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Ответ</a:t>
            </a:r>
            <a:endParaRPr lang="ru-RU" sz="2400" b="1" dirty="0"/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3857620" y="285728"/>
            <a:ext cx="3857652" cy="642942"/>
          </a:xfrm>
          <a:prstGeom prst="rect">
            <a:avLst/>
          </a:prstGeom>
        </p:spPr>
        <p:txBody>
          <a:bodyPr vert="horz" anchor="ctr">
            <a:normAutofit fontScale="82500" lnSpcReduction="10000"/>
          </a:bodyPr>
          <a:lstStyle/>
          <a:p>
            <a:pPr lvl="0" algn="ctr">
              <a:spcBef>
                <a:spcPct val="0"/>
              </a:spcBef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Раздел</a:t>
            </a:r>
            <a:r>
              <a:rPr lang="ru-RU" sz="28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</a:t>
            </a:r>
            <a:r>
              <a:rPr kumimoji="0" lang="ru-RU" sz="2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«</a:t>
            </a:r>
            <a:r>
              <a:rPr lang="ru-RU" sz="2800" b="1" i="1" dirty="0">
                <a:solidFill>
                  <a:srgbClr val="FF0000"/>
                </a:solidFill>
              </a:rPr>
              <a:t>Детство, юность</a:t>
            </a:r>
            <a:r>
              <a:rPr kumimoji="0" lang="ru-RU" sz="2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»</a:t>
            </a:r>
            <a:endParaRPr kumimoji="0" lang="ru-RU" sz="28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" name="Содержимое 2"/>
          <p:cNvSpPr txBox="1">
            <a:spLocks/>
          </p:cNvSpPr>
          <p:nvPr/>
        </p:nvSpPr>
        <p:spPr>
          <a:xfrm>
            <a:off x="1763688" y="2348880"/>
            <a:ext cx="6818389" cy="3528392"/>
          </a:xfrm>
          <a:prstGeom prst="rect">
            <a:avLst/>
          </a:prstGeom>
          <a:solidFill>
            <a:srgbClr val="CCCCFF"/>
          </a:solidFill>
          <a:ln>
            <a:noFill/>
          </a:ln>
          <a:effectLst>
            <a:glow rad="101600">
              <a:schemeClr val="accent5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>
            <a:normAutofit/>
          </a:bodyPr>
          <a:lstStyle/>
          <a:p>
            <a:pPr marL="320040" lvl="0" indent="-320040">
              <a:spcBef>
                <a:spcPts val="700"/>
              </a:spcBef>
              <a:buClr>
                <a:schemeClr val="accent2"/>
              </a:buClr>
              <a:buSzPct val="60000"/>
              <a:defRPr/>
            </a:pPr>
            <a:r>
              <a:rPr lang="ru-RU" b="1" dirty="0" smtClean="0">
                <a:solidFill>
                  <a:srgbClr val="C00000"/>
                </a:solidFill>
              </a:rPr>
              <a:t>Ломоносов Василий </a:t>
            </a:r>
            <a:r>
              <a:rPr lang="ru-RU" b="1" dirty="0" err="1" smtClean="0">
                <a:solidFill>
                  <a:srgbClr val="C00000"/>
                </a:solidFill>
              </a:rPr>
              <a:t>Дорофеевич</a:t>
            </a:r>
            <a:r>
              <a:rPr lang="ru-RU" b="1" dirty="0" smtClean="0">
                <a:solidFill>
                  <a:srgbClr val="C00000"/>
                </a:solidFill>
              </a:rPr>
              <a:t> - крестьянин-помор. </a:t>
            </a:r>
          </a:p>
          <a:p>
            <a:pPr marL="320040" lvl="0" indent="-320040">
              <a:spcBef>
                <a:spcPts val="700"/>
              </a:spcBef>
              <a:buClr>
                <a:schemeClr val="accent2"/>
              </a:buClr>
              <a:buSzPct val="60000"/>
              <a:defRPr/>
            </a:pPr>
            <a:r>
              <a:rPr lang="ru-RU" b="1" dirty="0" err="1" smtClean="0">
                <a:solidFill>
                  <a:srgbClr val="C00000"/>
                </a:solidFill>
              </a:rPr>
              <a:t>Сивкова</a:t>
            </a:r>
            <a:r>
              <a:rPr lang="ru-RU" b="1" dirty="0" smtClean="0">
                <a:solidFill>
                  <a:srgbClr val="C00000"/>
                </a:solidFill>
              </a:rPr>
              <a:t> Елена Ивановна - дочь дьякона из </a:t>
            </a:r>
            <a:r>
              <a:rPr lang="ru-RU" b="1" dirty="0" err="1" smtClean="0">
                <a:solidFill>
                  <a:srgbClr val="C00000"/>
                </a:solidFill>
              </a:rPr>
              <a:t>Матигор</a:t>
            </a:r>
            <a:r>
              <a:rPr lang="ru-RU" b="1" dirty="0" smtClean="0">
                <a:solidFill>
                  <a:srgbClr val="C00000"/>
                </a:solidFill>
              </a:rPr>
              <a:t>.</a:t>
            </a:r>
          </a:p>
        </p:txBody>
      </p:sp>
      <p:sp>
        <p:nvSpPr>
          <p:cNvPr id="10" name="Прямоугольник с двумя скругленными противолежащими углами 9">
            <a:hlinkClick r:id="rId2" action="ppaction://hlinksldjump"/>
          </p:cNvPr>
          <p:cNvSpPr/>
          <p:nvPr/>
        </p:nvSpPr>
        <p:spPr>
          <a:xfrm>
            <a:off x="7858180" y="6357958"/>
            <a:ext cx="1214414" cy="428628"/>
          </a:xfrm>
          <a:prstGeom prst="round2DiagRect">
            <a:avLst>
              <a:gd name="adj1" fmla="val 413"/>
              <a:gd name="adj2" fmla="val 37302"/>
            </a:avLst>
          </a:prstGeom>
          <a:solidFill>
            <a:srgbClr val="000099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Назад</a:t>
            </a:r>
            <a:endParaRPr lang="ru-RU" b="1" dirty="0"/>
          </a:p>
        </p:txBody>
      </p:sp>
      <p:sp>
        <p:nvSpPr>
          <p:cNvPr id="11" name="Прямоугольник с двумя скругленными противолежащими углами 10"/>
          <p:cNvSpPr/>
          <p:nvPr/>
        </p:nvSpPr>
        <p:spPr>
          <a:xfrm>
            <a:off x="7929586" y="357166"/>
            <a:ext cx="714380" cy="571504"/>
          </a:xfrm>
          <a:prstGeom prst="round2DiagRect">
            <a:avLst>
              <a:gd name="adj1" fmla="val 16667"/>
              <a:gd name="adj2" fmla="val 37302"/>
            </a:avLst>
          </a:prstGeom>
          <a:solidFill>
            <a:srgbClr val="000099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3</a:t>
            </a:r>
            <a:endParaRPr lang="ru-RU" sz="2400" b="1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0" y="6000768"/>
            <a:ext cx="571472" cy="214314"/>
          </a:xfrm>
          <a:prstGeom prst="rect">
            <a:avLst/>
          </a:prstGeom>
          <a:solidFill>
            <a:srgbClr val="CC6600">
              <a:alpha val="87000"/>
            </a:srgbClr>
          </a:solidFill>
          <a:ln w="381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571472" y="6000768"/>
            <a:ext cx="8572528" cy="214314"/>
          </a:xfrm>
          <a:prstGeom prst="rect">
            <a:avLst/>
          </a:prstGeom>
          <a:solidFill>
            <a:schemeClr val="accent1">
              <a:lumMod val="75000"/>
              <a:alpha val="78000"/>
            </a:schemeClr>
          </a:solidFill>
          <a:ln w="381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/>
          </a:p>
        </p:txBody>
      </p:sp>
      <p:pic>
        <p:nvPicPr>
          <p:cNvPr id="14" name="Picture 2" descr="F:\с белой флэш\с флешки всё\Презент\Ломоносов\Безимени-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4370" y="60632"/>
            <a:ext cx="886236" cy="1164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43808" y="3025456"/>
            <a:ext cx="4304252" cy="2857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612648" y="1556792"/>
            <a:ext cx="8031318" cy="792088"/>
          </a:xfrm>
          <a:prstGeom prst="rect">
            <a:avLst/>
          </a:prstGeom>
          <a:solidFill>
            <a:srgbClr val="CCCCFF"/>
          </a:solidFill>
          <a:ln>
            <a:noFill/>
          </a:ln>
          <a:effectLst>
            <a:glow rad="101600">
              <a:schemeClr val="accent5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>
            <a:normAutofit fontScale="92500" lnSpcReduction="20000"/>
          </a:bodyPr>
          <a:lstStyle/>
          <a:p>
            <a:pPr>
              <a:spcBef>
                <a:spcPts val="0"/>
              </a:spcBef>
              <a:buNone/>
            </a:pPr>
            <a:r>
              <a:rPr lang="ru-RU" sz="2800" i="1" dirty="0" smtClean="0">
                <a:solidFill>
                  <a:srgbClr val="FF0000"/>
                </a:solidFill>
              </a:rPr>
              <a:t>Вопрос</a:t>
            </a:r>
          </a:p>
          <a:p>
            <a:pPr>
              <a:spcBef>
                <a:spcPts val="0"/>
              </a:spcBef>
              <a:buNone/>
            </a:pPr>
            <a:r>
              <a:rPr lang="ru-RU" sz="2800" b="1" i="1" dirty="0">
                <a:solidFill>
                  <a:srgbClr val="FF0000"/>
                </a:solidFill>
              </a:rPr>
              <a:t> </a:t>
            </a:r>
            <a:r>
              <a:rPr lang="ru-RU" sz="2800" b="1" i="1" dirty="0" smtClean="0">
                <a:solidFill>
                  <a:srgbClr val="FF0000"/>
                </a:solidFill>
              </a:rPr>
              <a:t>                          </a:t>
            </a:r>
            <a:r>
              <a:rPr lang="ru-RU" sz="2400" b="1" dirty="0" smtClean="0">
                <a:solidFill>
                  <a:srgbClr val="000099"/>
                </a:solidFill>
              </a:rPr>
              <a:t>Чем занимался Михайло в детстве ?</a:t>
            </a:r>
            <a:endParaRPr lang="ru-RU" sz="2400" b="1" dirty="0">
              <a:solidFill>
                <a:srgbClr val="000099"/>
              </a:solidFill>
            </a:endParaRPr>
          </a:p>
        </p:txBody>
      </p:sp>
      <p:sp>
        <p:nvSpPr>
          <p:cNvPr id="4" name="Прямоугольник с двумя скругленными противолежащими углами 3"/>
          <p:cNvSpPr/>
          <p:nvPr/>
        </p:nvSpPr>
        <p:spPr>
          <a:xfrm>
            <a:off x="285736" y="4572008"/>
            <a:ext cx="1261928" cy="571504"/>
          </a:xfrm>
          <a:prstGeom prst="round2DiagRect">
            <a:avLst>
              <a:gd name="adj1" fmla="val 16667"/>
              <a:gd name="adj2" fmla="val 37302"/>
            </a:avLst>
          </a:prstGeom>
          <a:solidFill>
            <a:srgbClr val="000099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Ответ</a:t>
            </a:r>
            <a:endParaRPr lang="ru-RU" sz="2400" b="1" dirty="0"/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3857620" y="285728"/>
            <a:ext cx="3857652" cy="642942"/>
          </a:xfrm>
          <a:prstGeom prst="rect">
            <a:avLst/>
          </a:prstGeom>
        </p:spPr>
        <p:txBody>
          <a:bodyPr vert="horz" anchor="ctr">
            <a:normAutofit fontScale="82500" lnSpcReduction="10000"/>
          </a:bodyPr>
          <a:lstStyle/>
          <a:p>
            <a:pPr lvl="0" algn="ctr">
              <a:spcBef>
                <a:spcPct val="0"/>
              </a:spcBef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Раздел</a:t>
            </a:r>
            <a:r>
              <a:rPr lang="ru-RU" sz="28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</a:t>
            </a:r>
            <a:r>
              <a:rPr kumimoji="0" lang="ru-RU" sz="2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«</a:t>
            </a:r>
            <a:r>
              <a:rPr lang="ru-RU" sz="2800" b="1" i="1" dirty="0">
                <a:solidFill>
                  <a:srgbClr val="FF0000"/>
                </a:solidFill>
              </a:rPr>
              <a:t>Детство, юность</a:t>
            </a:r>
            <a:r>
              <a:rPr kumimoji="0" lang="ru-RU" sz="2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»</a:t>
            </a:r>
            <a:endParaRPr kumimoji="0" lang="ru-RU" sz="28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" name="Содержимое 2"/>
          <p:cNvSpPr txBox="1">
            <a:spLocks/>
          </p:cNvSpPr>
          <p:nvPr/>
        </p:nvSpPr>
        <p:spPr>
          <a:xfrm>
            <a:off x="1711417" y="2489203"/>
            <a:ext cx="6952286" cy="3293558"/>
          </a:xfrm>
          <a:prstGeom prst="rect">
            <a:avLst/>
          </a:prstGeom>
          <a:solidFill>
            <a:srgbClr val="CCCCFF"/>
          </a:solidFill>
          <a:ln>
            <a:noFill/>
          </a:ln>
          <a:effectLst>
            <a:glow rad="101600">
              <a:schemeClr val="accent5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>
            <a:normAutofit/>
          </a:bodyPr>
          <a:lstStyle/>
          <a:p>
            <a:pPr marL="320040" lvl="0" indent="-320040">
              <a:spcBef>
                <a:spcPts val="700"/>
              </a:spcBef>
              <a:buClr>
                <a:schemeClr val="accent2"/>
              </a:buClr>
              <a:buSzPct val="60000"/>
              <a:defRPr/>
            </a:pPr>
            <a:r>
              <a:rPr lang="ru-RU" sz="1400" b="1" dirty="0" smtClean="0">
                <a:solidFill>
                  <a:srgbClr val="C00000"/>
                </a:solidFill>
              </a:rPr>
              <a:t>С 10 лет ходил с отцом в море</a:t>
            </a:r>
          </a:p>
          <a:p>
            <a:pPr marL="320040" lvl="0" indent="-320040">
              <a:spcBef>
                <a:spcPts val="700"/>
              </a:spcBef>
              <a:buClr>
                <a:schemeClr val="accent2"/>
              </a:buClr>
              <a:buSzPct val="60000"/>
              <a:defRPr/>
            </a:pPr>
            <a:r>
              <a:rPr lang="ru-RU" sz="1400" b="1" dirty="0" smtClean="0">
                <a:solidFill>
                  <a:srgbClr val="C00000"/>
                </a:solidFill>
              </a:rPr>
              <a:t> на рыбный промысел. Опасности</a:t>
            </a:r>
          </a:p>
          <a:p>
            <a:pPr marL="320040" lvl="0" indent="-320040">
              <a:spcBef>
                <a:spcPts val="700"/>
              </a:spcBef>
              <a:buClr>
                <a:schemeClr val="accent2"/>
              </a:buClr>
              <a:buSzPct val="60000"/>
              <a:defRPr/>
            </a:pPr>
            <a:r>
              <a:rPr lang="ru-RU" sz="1400" b="1" dirty="0" smtClean="0">
                <a:solidFill>
                  <a:srgbClr val="C00000"/>
                </a:solidFill>
              </a:rPr>
              <a:t>плавания закаляли физические</a:t>
            </a:r>
          </a:p>
          <a:p>
            <a:pPr marL="320040" lvl="0" indent="-320040">
              <a:spcBef>
                <a:spcPts val="700"/>
              </a:spcBef>
              <a:buClr>
                <a:schemeClr val="accent2"/>
              </a:buClr>
              <a:buSzPct val="60000"/>
              <a:defRPr/>
            </a:pPr>
            <a:r>
              <a:rPr lang="ru-RU" sz="1400" b="1" dirty="0" smtClean="0">
                <a:solidFill>
                  <a:srgbClr val="C00000"/>
                </a:solidFill>
              </a:rPr>
              <a:t> силы юноши и обогащали его ум</a:t>
            </a:r>
          </a:p>
          <a:p>
            <a:pPr marL="320040" lvl="0" indent="-320040">
              <a:spcBef>
                <a:spcPts val="700"/>
              </a:spcBef>
              <a:buClr>
                <a:schemeClr val="accent2"/>
              </a:buClr>
              <a:buSzPct val="60000"/>
              <a:defRPr/>
            </a:pPr>
            <a:r>
              <a:rPr lang="ru-RU" sz="1400" b="1" dirty="0" smtClean="0">
                <a:solidFill>
                  <a:srgbClr val="C00000"/>
                </a:solidFill>
              </a:rPr>
              <a:t> разнообразными наблюдениями.</a:t>
            </a:r>
          </a:p>
          <a:p>
            <a:pPr marL="320040" lvl="0" indent="-320040">
              <a:spcBef>
                <a:spcPts val="700"/>
              </a:spcBef>
              <a:buClr>
                <a:schemeClr val="accent2"/>
              </a:buClr>
              <a:buSzPct val="60000"/>
              <a:defRPr/>
            </a:pPr>
            <a:r>
              <a:rPr lang="ru-RU" sz="1400" b="1" dirty="0" smtClean="0">
                <a:solidFill>
                  <a:srgbClr val="C00000"/>
                </a:solidFill>
              </a:rPr>
              <a:t>Дьячок местной церкви Сабельников</a:t>
            </a:r>
          </a:p>
          <a:p>
            <a:pPr marL="320040" lvl="0" indent="-320040">
              <a:spcBef>
                <a:spcPts val="700"/>
              </a:spcBef>
              <a:buClr>
                <a:schemeClr val="accent2"/>
              </a:buClr>
              <a:buSzPct val="60000"/>
              <a:defRPr/>
            </a:pPr>
            <a:r>
              <a:rPr lang="ru-RU" sz="1400" b="1" dirty="0" smtClean="0">
                <a:solidFill>
                  <a:srgbClr val="C00000"/>
                </a:solidFill>
              </a:rPr>
              <a:t>обучил Михаила грамоте. </a:t>
            </a:r>
          </a:p>
          <a:p>
            <a:pPr marL="320040" lvl="0" indent="-320040">
              <a:spcBef>
                <a:spcPts val="700"/>
              </a:spcBef>
              <a:buClr>
                <a:schemeClr val="accent2"/>
              </a:buClr>
              <a:buSzPct val="60000"/>
              <a:defRPr/>
            </a:pPr>
            <a:r>
              <a:rPr lang="ru-RU" sz="1400" b="1" dirty="0" smtClean="0">
                <a:solidFill>
                  <a:srgbClr val="C00000"/>
                </a:solidFill>
              </a:rPr>
              <a:t>Пристрастившись</a:t>
            </a:r>
          </a:p>
          <a:p>
            <a:pPr marL="320040" lvl="0" indent="-320040">
              <a:spcBef>
                <a:spcPts val="700"/>
              </a:spcBef>
              <a:buClr>
                <a:schemeClr val="accent2"/>
              </a:buClr>
              <a:buSzPct val="60000"/>
              <a:defRPr/>
            </a:pPr>
            <a:r>
              <a:rPr lang="ru-RU" sz="1400" b="1" dirty="0" smtClean="0">
                <a:solidFill>
                  <a:srgbClr val="C00000"/>
                </a:solidFill>
              </a:rPr>
              <a:t> к чтению, он потянулся к знаниям. </a:t>
            </a:r>
          </a:p>
        </p:txBody>
      </p:sp>
      <p:sp>
        <p:nvSpPr>
          <p:cNvPr id="10" name="Прямоугольник с двумя скругленными противолежащими углами 9">
            <a:hlinkClick r:id="rId2" action="ppaction://hlinksldjump"/>
          </p:cNvPr>
          <p:cNvSpPr/>
          <p:nvPr/>
        </p:nvSpPr>
        <p:spPr>
          <a:xfrm>
            <a:off x="7858180" y="6357958"/>
            <a:ext cx="1214414" cy="428628"/>
          </a:xfrm>
          <a:prstGeom prst="round2DiagRect">
            <a:avLst>
              <a:gd name="adj1" fmla="val 413"/>
              <a:gd name="adj2" fmla="val 37302"/>
            </a:avLst>
          </a:prstGeom>
          <a:solidFill>
            <a:srgbClr val="000099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Назад</a:t>
            </a:r>
            <a:endParaRPr lang="ru-RU" b="1" dirty="0"/>
          </a:p>
        </p:txBody>
      </p:sp>
      <p:sp>
        <p:nvSpPr>
          <p:cNvPr id="11" name="Прямоугольник с двумя скругленными противолежащими углами 10"/>
          <p:cNvSpPr/>
          <p:nvPr/>
        </p:nvSpPr>
        <p:spPr>
          <a:xfrm>
            <a:off x="7929586" y="357166"/>
            <a:ext cx="714380" cy="571504"/>
          </a:xfrm>
          <a:prstGeom prst="round2DiagRect">
            <a:avLst>
              <a:gd name="adj1" fmla="val 16667"/>
              <a:gd name="adj2" fmla="val 37302"/>
            </a:avLst>
          </a:prstGeom>
          <a:solidFill>
            <a:srgbClr val="000099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4</a:t>
            </a:r>
            <a:endParaRPr lang="ru-RU" sz="2400" b="1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0" y="6000768"/>
            <a:ext cx="571472" cy="214314"/>
          </a:xfrm>
          <a:prstGeom prst="rect">
            <a:avLst/>
          </a:prstGeom>
          <a:solidFill>
            <a:srgbClr val="CC6600">
              <a:alpha val="87000"/>
            </a:srgbClr>
          </a:solidFill>
          <a:ln w="381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571472" y="6000768"/>
            <a:ext cx="8572528" cy="214314"/>
          </a:xfrm>
          <a:prstGeom prst="rect">
            <a:avLst/>
          </a:prstGeom>
          <a:solidFill>
            <a:schemeClr val="accent1">
              <a:lumMod val="75000"/>
              <a:alpha val="78000"/>
            </a:schemeClr>
          </a:solidFill>
          <a:ln w="381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/>
          </a:p>
        </p:txBody>
      </p:sp>
      <p:pic>
        <p:nvPicPr>
          <p:cNvPr id="14" name="Picture 2" descr="F:\с белой флэш\с флешки всё\Презент\Ломоносов\Безимени-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3420" y="60632"/>
            <a:ext cx="936104" cy="1164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Documents and Settings\User\Рабочий стол\с белой флэш\с флешки всё\Презент\Ломоносов\Безимени-1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57736" y="2636912"/>
            <a:ext cx="3732015" cy="3024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Documents and Settings\User\Рабочий стол\Ломоносово\Изображение 37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63552" y="2780928"/>
            <a:ext cx="1703112" cy="2664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612648" y="1628800"/>
            <a:ext cx="8031318" cy="864096"/>
          </a:xfrm>
          <a:prstGeom prst="rect">
            <a:avLst/>
          </a:prstGeom>
          <a:solidFill>
            <a:srgbClr val="CCCCFF"/>
          </a:solidFill>
          <a:ln>
            <a:noFill/>
          </a:ln>
          <a:effectLst>
            <a:glow rad="101600">
              <a:schemeClr val="accent5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>
            <a:normAutofit fontScale="92500"/>
          </a:bodyPr>
          <a:lstStyle/>
          <a:p>
            <a:pPr>
              <a:spcBef>
                <a:spcPts val="0"/>
              </a:spcBef>
              <a:buNone/>
            </a:pPr>
            <a:r>
              <a:rPr lang="ru-RU" sz="2800" i="1" dirty="0" smtClean="0">
                <a:solidFill>
                  <a:srgbClr val="FF0000"/>
                </a:solidFill>
              </a:rPr>
              <a:t>Вопрос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ru-RU" sz="2400" b="1" dirty="0" smtClean="0">
                <a:solidFill>
                  <a:srgbClr val="000099"/>
                </a:solidFill>
              </a:rPr>
              <a:t>Какие книги назвал М. В. Ломоносов « Вратами учёности»?</a:t>
            </a:r>
            <a:endParaRPr lang="ru-RU" sz="2400" b="1" dirty="0">
              <a:solidFill>
                <a:srgbClr val="000099"/>
              </a:solidFill>
            </a:endParaRPr>
          </a:p>
        </p:txBody>
      </p:sp>
      <p:sp>
        <p:nvSpPr>
          <p:cNvPr id="4" name="Прямоугольник с двумя скругленными противолежащими углами 3"/>
          <p:cNvSpPr/>
          <p:nvPr/>
        </p:nvSpPr>
        <p:spPr>
          <a:xfrm>
            <a:off x="285736" y="4572008"/>
            <a:ext cx="1261928" cy="571504"/>
          </a:xfrm>
          <a:prstGeom prst="round2DiagRect">
            <a:avLst>
              <a:gd name="adj1" fmla="val 16667"/>
              <a:gd name="adj2" fmla="val 37302"/>
            </a:avLst>
          </a:prstGeom>
          <a:solidFill>
            <a:srgbClr val="000099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Ответ</a:t>
            </a:r>
            <a:endParaRPr lang="ru-RU" sz="2400" b="1" dirty="0"/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3857620" y="285728"/>
            <a:ext cx="3857652" cy="642942"/>
          </a:xfrm>
          <a:prstGeom prst="rect">
            <a:avLst/>
          </a:prstGeom>
        </p:spPr>
        <p:txBody>
          <a:bodyPr vert="horz" anchor="ctr">
            <a:normAutofit fontScale="82500" lnSpcReduction="10000"/>
          </a:bodyPr>
          <a:lstStyle/>
          <a:p>
            <a:pPr lvl="0" algn="ctr">
              <a:spcBef>
                <a:spcPct val="0"/>
              </a:spcBef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Раздел</a:t>
            </a:r>
            <a:r>
              <a:rPr lang="ru-RU" sz="28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</a:t>
            </a:r>
            <a:r>
              <a:rPr kumimoji="0" lang="ru-RU" sz="2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«</a:t>
            </a:r>
            <a:r>
              <a:rPr lang="ru-RU" sz="2800" b="1" i="1" dirty="0">
                <a:solidFill>
                  <a:srgbClr val="FF0000"/>
                </a:solidFill>
              </a:rPr>
              <a:t>Детство, юность</a:t>
            </a:r>
            <a:r>
              <a:rPr kumimoji="0" lang="ru-RU" sz="2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»</a:t>
            </a:r>
            <a:endParaRPr kumimoji="0" lang="ru-RU" sz="28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" name="Содержимое 2"/>
          <p:cNvSpPr txBox="1">
            <a:spLocks/>
          </p:cNvSpPr>
          <p:nvPr/>
        </p:nvSpPr>
        <p:spPr>
          <a:xfrm>
            <a:off x="1763688" y="2618416"/>
            <a:ext cx="6839102" cy="3240360"/>
          </a:xfrm>
          <a:prstGeom prst="rect">
            <a:avLst/>
          </a:prstGeom>
          <a:solidFill>
            <a:srgbClr val="CCCCFF"/>
          </a:solidFill>
          <a:ln>
            <a:noFill/>
          </a:ln>
          <a:effectLst>
            <a:glow rad="101600">
              <a:schemeClr val="accent5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>
            <a:normAutofit/>
          </a:bodyPr>
          <a:lstStyle/>
          <a:p>
            <a:pPr marL="320040" lvl="0" indent="-320040">
              <a:buClr>
                <a:schemeClr val="accent2"/>
              </a:buClr>
              <a:buSzPct val="60000"/>
              <a:defRPr/>
            </a:pPr>
            <a:r>
              <a:rPr lang="ru-RU" sz="2000" b="1" dirty="0" smtClean="0">
                <a:solidFill>
                  <a:srgbClr val="C00000"/>
                </a:solidFill>
              </a:rPr>
              <a:t> </a:t>
            </a:r>
            <a:r>
              <a:rPr lang="ru-RU" sz="1400" b="1" dirty="0" smtClean="0">
                <a:solidFill>
                  <a:srgbClr val="C00000"/>
                </a:solidFill>
              </a:rPr>
              <a:t>«Грамматика» </a:t>
            </a:r>
            <a:r>
              <a:rPr lang="ru-RU" sz="1400" b="1" dirty="0" err="1" smtClean="0">
                <a:solidFill>
                  <a:srgbClr val="C00000"/>
                </a:solidFill>
              </a:rPr>
              <a:t>Мелетия</a:t>
            </a:r>
            <a:r>
              <a:rPr lang="ru-RU" sz="1400" b="1" dirty="0" smtClean="0">
                <a:solidFill>
                  <a:srgbClr val="C00000"/>
                </a:solidFill>
              </a:rPr>
              <a:t> </a:t>
            </a:r>
            <a:r>
              <a:rPr lang="ru-RU" sz="1400" b="1" dirty="0" err="1" smtClean="0">
                <a:solidFill>
                  <a:srgbClr val="C00000"/>
                </a:solidFill>
              </a:rPr>
              <a:t>Смотрицкого</a:t>
            </a:r>
            <a:endParaRPr lang="ru-RU" sz="1400" b="1" dirty="0" smtClean="0">
              <a:solidFill>
                <a:srgbClr val="C00000"/>
              </a:solidFill>
            </a:endParaRPr>
          </a:p>
          <a:p>
            <a:pPr marL="320040" lvl="0" indent="-320040">
              <a:buClr>
                <a:schemeClr val="accent2"/>
              </a:buClr>
              <a:buSzPct val="60000"/>
              <a:defRPr/>
            </a:pPr>
            <a:r>
              <a:rPr lang="ru-RU" sz="1400" b="1" dirty="0" smtClean="0">
                <a:solidFill>
                  <a:srgbClr val="C00000"/>
                </a:solidFill>
              </a:rPr>
              <a:t>«Арифметика» Леонтия Магницкого</a:t>
            </a:r>
          </a:p>
          <a:p>
            <a:pPr marL="320040" lvl="0" indent="-320040">
              <a:buClr>
                <a:schemeClr val="accent2"/>
              </a:buClr>
              <a:buSzPct val="60000"/>
              <a:defRPr/>
            </a:pPr>
            <a:r>
              <a:rPr lang="ru-RU" sz="1400" b="1" dirty="0" smtClean="0">
                <a:solidFill>
                  <a:srgbClr val="C00000"/>
                </a:solidFill>
              </a:rPr>
              <a:t>«Псалтырь рифмованная» </a:t>
            </a:r>
            <a:r>
              <a:rPr lang="ru-RU" sz="1400" b="1" dirty="0" err="1" smtClean="0">
                <a:solidFill>
                  <a:srgbClr val="C00000"/>
                </a:solidFill>
              </a:rPr>
              <a:t>Симеона</a:t>
            </a:r>
            <a:r>
              <a:rPr lang="ru-RU" sz="1400" b="1" dirty="0" smtClean="0">
                <a:solidFill>
                  <a:srgbClr val="C00000"/>
                </a:solidFill>
              </a:rPr>
              <a:t> Полоцкого</a:t>
            </a:r>
          </a:p>
        </p:txBody>
      </p:sp>
      <p:sp>
        <p:nvSpPr>
          <p:cNvPr id="10" name="Прямоугольник с двумя скругленными противолежащими углами 9">
            <a:hlinkClick r:id="rId2" action="ppaction://hlinksldjump"/>
          </p:cNvPr>
          <p:cNvSpPr/>
          <p:nvPr/>
        </p:nvSpPr>
        <p:spPr>
          <a:xfrm>
            <a:off x="7858180" y="6357958"/>
            <a:ext cx="1214414" cy="428628"/>
          </a:xfrm>
          <a:prstGeom prst="round2DiagRect">
            <a:avLst>
              <a:gd name="adj1" fmla="val 413"/>
              <a:gd name="adj2" fmla="val 37302"/>
            </a:avLst>
          </a:prstGeom>
          <a:solidFill>
            <a:srgbClr val="000099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Назад</a:t>
            </a:r>
            <a:endParaRPr lang="ru-RU" b="1" dirty="0"/>
          </a:p>
        </p:txBody>
      </p:sp>
      <p:sp>
        <p:nvSpPr>
          <p:cNvPr id="11" name="Прямоугольник с двумя скругленными противолежащими углами 10"/>
          <p:cNvSpPr/>
          <p:nvPr/>
        </p:nvSpPr>
        <p:spPr>
          <a:xfrm>
            <a:off x="7929586" y="357166"/>
            <a:ext cx="714380" cy="571504"/>
          </a:xfrm>
          <a:prstGeom prst="round2DiagRect">
            <a:avLst>
              <a:gd name="adj1" fmla="val 16667"/>
              <a:gd name="adj2" fmla="val 37302"/>
            </a:avLst>
          </a:prstGeom>
          <a:solidFill>
            <a:srgbClr val="000099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5</a:t>
            </a:r>
            <a:endParaRPr lang="ru-RU" sz="2400" b="1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0" y="6000768"/>
            <a:ext cx="571472" cy="214314"/>
          </a:xfrm>
          <a:prstGeom prst="rect">
            <a:avLst/>
          </a:prstGeom>
          <a:solidFill>
            <a:srgbClr val="CC6600">
              <a:alpha val="87000"/>
            </a:srgbClr>
          </a:solidFill>
          <a:ln w="381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571472" y="6000768"/>
            <a:ext cx="8572528" cy="214314"/>
          </a:xfrm>
          <a:prstGeom prst="rect">
            <a:avLst/>
          </a:prstGeom>
          <a:solidFill>
            <a:schemeClr val="accent1">
              <a:lumMod val="75000"/>
              <a:alpha val="78000"/>
            </a:schemeClr>
          </a:solidFill>
          <a:ln w="381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/>
          </a:p>
        </p:txBody>
      </p:sp>
      <p:pic>
        <p:nvPicPr>
          <p:cNvPr id="14" name="Picture 2" descr="F:\с белой флэш\с флешки всё\Презент\Ломоносов\Безимени-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3420" y="60632"/>
            <a:ext cx="936104" cy="1164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Documents and Settings\User\Рабочий стол\Ломоносово\Изображение 37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87155" y="3429001"/>
            <a:ext cx="1978231" cy="2304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Documents and Settings\User\Рабочий стол\Ломоносово\Изображение 37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45499" y="3429001"/>
            <a:ext cx="2133674" cy="2290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Documents and Settings\User\Рабочий стол\Ломоносово\Изображение 37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35696" y="3429001"/>
            <a:ext cx="2305841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612648" y="1556792"/>
            <a:ext cx="8031318" cy="864096"/>
          </a:xfrm>
          <a:prstGeom prst="rect">
            <a:avLst/>
          </a:prstGeom>
          <a:solidFill>
            <a:srgbClr val="CCCCFF"/>
          </a:solidFill>
          <a:ln>
            <a:noFill/>
          </a:ln>
          <a:effectLst>
            <a:glow rad="101600">
              <a:schemeClr val="accent5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>
            <a:normAutofit lnSpcReduction="10000"/>
          </a:bodyPr>
          <a:lstStyle/>
          <a:p>
            <a:pPr>
              <a:spcBef>
                <a:spcPts val="0"/>
              </a:spcBef>
              <a:buNone/>
            </a:pPr>
            <a:r>
              <a:rPr lang="ru-RU" sz="2800" i="1" dirty="0" smtClean="0">
                <a:solidFill>
                  <a:srgbClr val="FF0000"/>
                </a:solidFill>
              </a:rPr>
              <a:t>Вопрос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ru-RU" sz="2400" b="1" dirty="0" smtClean="0">
                <a:solidFill>
                  <a:srgbClr val="000099"/>
                </a:solidFill>
              </a:rPr>
              <a:t>Когда, в каком возрасте, с чем ушёл Ломоносов в Москву?</a:t>
            </a:r>
            <a:endParaRPr lang="ru-RU" sz="2400" b="1" dirty="0">
              <a:solidFill>
                <a:srgbClr val="000099"/>
              </a:solidFill>
            </a:endParaRPr>
          </a:p>
        </p:txBody>
      </p:sp>
      <p:sp>
        <p:nvSpPr>
          <p:cNvPr id="4" name="Прямоугольник с двумя скругленными противолежащими углами 3"/>
          <p:cNvSpPr/>
          <p:nvPr/>
        </p:nvSpPr>
        <p:spPr>
          <a:xfrm>
            <a:off x="179512" y="4572008"/>
            <a:ext cx="1152128" cy="571504"/>
          </a:xfrm>
          <a:prstGeom prst="round2DiagRect">
            <a:avLst>
              <a:gd name="adj1" fmla="val 16667"/>
              <a:gd name="adj2" fmla="val 37302"/>
            </a:avLst>
          </a:prstGeom>
          <a:solidFill>
            <a:srgbClr val="000099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Ответ</a:t>
            </a:r>
            <a:endParaRPr lang="ru-RU" sz="2400" b="1" dirty="0"/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3857620" y="285728"/>
            <a:ext cx="3857652" cy="642942"/>
          </a:xfrm>
          <a:prstGeom prst="rect">
            <a:avLst/>
          </a:prstGeom>
        </p:spPr>
        <p:txBody>
          <a:bodyPr vert="horz" anchor="ctr">
            <a:normAutofit fontScale="82500" lnSpcReduction="10000"/>
          </a:bodyPr>
          <a:lstStyle/>
          <a:p>
            <a:pPr lvl="0" algn="ctr">
              <a:spcBef>
                <a:spcPct val="0"/>
              </a:spcBef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Раздел</a:t>
            </a:r>
            <a:r>
              <a:rPr lang="ru-RU" sz="28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</a:t>
            </a:r>
            <a:r>
              <a:rPr kumimoji="0" lang="ru-RU" sz="2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«</a:t>
            </a:r>
            <a:r>
              <a:rPr lang="ru-RU" sz="2800" b="1" i="1">
                <a:solidFill>
                  <a:srgbClr val="FF0000"/>
                </a:solidFill>
              </a:rPr>
              <a:t>Детство, юность</a:t>
            </a:r>
            <a:r>
              <a:rPr kumimoji="0" lang="ru-RU" sz="2800" b="1" i="1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»</a:t>
            </a:r>
            <a:endParaRPr kumimoji="0" lang="ru-RU" sz="28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" name="Содержимое 2"/>
          <p:cNvSpPr txBox="1">
            <a:spLocks/>
          </p:cNvSpPr>
          <p:nvPr/>
        </p:nvSpPr>
        <p:spPr>
          <a:xfrm>
            <a:off x="1475656" y="2564904"/>
            <a:ext cx="7127134" cy="3312368"/>
          </a:xfrm>
          <a:prstGeom prst="rect">
            <a:avLst/>
          </a:prstGeom>
          <a:solidFill>
            <a:srgbClr val="CCCCFF"/>
          </a:solidFill>
          <a:ln>
            <a:noFill/>
          </a:ln>
          <a:effectLst>
            <a:glow rad="101600">
              <a:schemeClr val="accent5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>
            <a:normAutofit/>
          </a:bodyPr>
          <a:lstStyle/>
          <a:p>
            <a:pPr marL="320040" lvl="0" indent="-320040">
              <a:buClr>
                <a:schemeClr val="accent2"/>
              </a:buClr>
              <a:buSzPct val="60000"/>
              <a:defRPr/>
            </a:pPr>
            <a:endParaRPr lang="ru-RU" sz="500" b="1" dirty="0" smtClean="0">
              <a:solidFill>
                <a:srgbClr val="C00000"/>
              </a:solidFill>
            </a:endParaRPr>
          </a:p>
          <a:p>
            <a:pPr marL="320040" lvl="0" indent="-320040">
              <a:buClr>
                <a:schemeClr val="accent2"/>
              </a:buClr>
              <a:buSzPct val="60000"/>
              <a:defRPr/>
            </a:pPr>
            <a:endParaRPr lang="ru-RU" sz="500" b="1" dirty="0" smtClean="0">
              <a:solidFill>
                <a:srgbClr val="C00000"/>
              </a:solidFill>
            </a:endParaRPr>
          </a:p>
          <a:p>
            <a:pPr marL="320040" lvl="0" indent="-320040">
              <a:buClr>
                <a:schemeClr val="accent2"/>
              </a:buClr>
              <a:buSzPct val="60000"/>
              <a:defRPr/>
            </a:pPr>
            <a:r>
              <a:rPr lang="ru-RU" sz="1400" b="1" dirty="0" smtClean="0">
                <a:solidFill>
                  <a:srgbClr val="C00000"/>
                </a:solidFill>
              </a:rPr>
              <a:t>В декабре 1730 года,</a:t>
            </a:r>
          </a:p>
          <a:p>
            <a:pPr marL="320040" lvl="0" indent="-320040">
              <a:buClr>
                <a:schemeClr val="accent2"/>
              </a:buClr>
              <a:buSzPct val="60000"/>
              <a:defRPr/>
            </a:pPr>
            <a:r>
              <a:rPr lang="ru-RU" sz="1400" b="1" dirty="0" smtClean="0">
                <a:solidFill>
                  <a:srgbClr val="C00000"/>
                </a:solidFill>
              </a:rPr>
              <a:t> в возрасте19 лет </a:t>
            </a:r>
          </a:p>
          <a:p>
            <a:pPr marL="320040" lvl="0" indent="-320040">
              <a:buClr>
                <a:schemeClr val="accent2"/>
              </a:buClr>
              <a:buSzPct val="60000"/>
              <a:defRPr/>
            </a:pPr>
            <a:r>
              <a:rPr lang="ru-RU" sz="1400" b="1" dirty="0" smtClean="0">
                <a:solidFill>
                  <a:srgbClr val="C00000"/>
                </a:solidFill>
              </a:rPr>
              <a:t>с рыбным обозом ушёл</a:t>
            </a:r>
          </a:p>
          <a:p>
            <a:pPr marL="320040" lvl="0" indent="-320040">
              <a:buClr>
                <a:schemeClr val="accent2"/>
              </a:buClr>
              <a:buSzPct val="60000"/>
              <a:defRPr/>
            </a:pPr>
            <a:r>
              <a:rPr lang="ru-RU" sz="1400" b="1" dirty="0" smtClean="0">
                <a:solidFill>
                  <a:srgbClr val="C00000"/>
                </a:solidFill>
              </a:rPr>
              <a:t> из дома. </a:t>
            </a:r>
          </a:p>
          <a:p>
            <a:pPr marL="320040" lvl="0" indent="-320040">
              <a:buClr>
                <a:schemeClr val="accent2"/>
              </a:buClr>
              <a:buSzPct val="60000"/>
              <a:defRPr/>
            </a:pPr>
            <a:r>
              <a:rPr lang="ru-RU" sz="1400" b="1" dirty="0" smtClean="0">
                <a:solidFill>
                  <a:srgbClr val="C00000"/>
                </a:solidFill>
              </a:rPr>
              <a:t>Покинул родной дом тайно, </a:t>
            </a:r>
          </a:p>
          <a:p>
            <a:pPr marL="320040" lvl="0" indent="-320040">
              <a:buClr>
                <a:schemeClr val="accent2"/>
              </a:buClr>
              <a:buSzPct val="60000"/>
              <a:defRPr/>
            </a:pPr>
            <a:r>
              <a:rPr lang="ru-RU" sz="1400" b="1" dirty="0" smtClean="0">
                <a:solidFill>
                  <a:srgbClr val="C00000"/>
                </a:solidFill>
              </a:rPr>
              <a:t>взяв с собой только свои </a:t>
            </a:r>
          </a:p>
          <a:p>
            <a:pPr marL="320040" lvl="0" indent="-320040">
              <a:buClr>
                <a:schemeClr val="accent2"/>
              </a:buClr>
              <a:buSzPct val="60000"/>
              <a:defRPr/>
            </a:pPr>
            <a:r>
              <a:rPr lang="ru-RU" sz="1400" b="1" dirty="0" smtClean="0">
                <a:solidFill>
                  <a:srgbClr val="C00000"/>
                </a:solidFill>
              </a:rPr>
              <a:t>любимые книги.</a:t>
            </a:r>
          </a:p>
          <a:p>
            <a:pPr marL="320040" lvl="0" indent="-320040">
              <a:buClr>
                <a:schemeClr val="accent2"/>
              </a:buClr>
              <a:buSzPct val="60000"/>
              <a:defRPr/>
            </a:pPr>
            <a:r>
              <a:rPr lang="ru-RU" sz="1400" b="1" dirty="0" smtClean="0">
                <a:solidFill>
                  <a:srgbClr val="C00000"/>
                </a:solidFill>
              </a:rPr>
              <a:t>В начале января 1731 года</a:t>
            </a:r>
          </a:p>
          <a:p>
            <a:pPr marL="320040" lvl="0" indent="-320040">
              <a:buClr>
                <a:schemeClr val="accent2"/>
              </a:buClr>
              <a:buSzPct val="60000"/>
              <a:defRPr/>
            </a:pPr>
            <a:r>
              <a:rPr lang="ru-RU" sz="1400" b="1" dirty="0" smtClean="0">
                <a:solidFill>
                  <a:srgbClr val="C00000"/>
                </a:solidFill>
              </a:rPr>
              <a:t> прибыл в Москву.</a:t>
            </a:r>
          </a:p>
          <a:p>
            <a:pPr marL="320040" lvl="0" indent="-320040">
              <a:buClr>
                <a:schemeClr val="accent2"/>
              </a:buClr>
              <a:buSzPct val="60000"/>
              <a:defRPr/>
            </a:pPr>
            <a:endParaRPr lang="ru-RU" sz="1400" b="1" dirty="0" smtClean="0">
              <a:solidFill>
                <a:srgbClr val="C00000"/>
              </a:solidFill>
            </a:endParaRPr>
          </a:p>
        </p:txBody>
      </p:sp>
      <p:sp>
        <p:nvSpPr>
          <p:cNvPr id="10" name="Прямоугольник с двумя скругленными противолежащими углами 9">
            <a:hlinkClick r:id="rId2" action="ppaction://hlinksldjump"/>
          </p:cNvPr>
          <p:cNvSpPr/>
          <p:nvPr/>
        </p:nvSpPr>
        <p:spPr>
          <a:xfrm>
            <a:off x="7858180" y="6357958"/>
            <a:ext cx="1214414" cy="428628"/>
          </a:xfrm>
          <a:prstGeom prst="round2DiagRect">
            <a:avLst>
              <a:gd name="adj1" fmla="val 413"/>
              <a:gd name="adj2" fmla="val 37302"/>
            </a:avLst>
          </a:prstGeom>
          <a:solidFill>
            <a:srgbClr val="000099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Назад</a:t>
            </a:r>
            <a:endParaRPr lang="ru-RU" b="1" dirty="0"/>
          </a:p>
        </p:txBody>
      </p:sp>
      <p:sp>
        <p:nvSpPr>
          <p:cNvPr id="11" name="Прямоугольник с двумя скругленными противолежащими углами 10"/>
          <p:cNvSpPr/>
          <p:nvPr/>
        </p:nvSpPr>
        <p:spPr>
          <a:xfrm>
            <a:off x="7929586" y="357166"/>
            <a:ext cx="714380" cy="571504"/>
          </a:xfrm>
          <a:prstGeom prst="round2DiagRect">
            <a:avLst>
              <a:gd name="adj1" fmla="val 16667"/>
              <a:gd name="adj2" fmla="val 37302"/>
            </a:avLst>
          </a:prstGeom>
          <a:solidFill>
            <a:srgbClr val="000099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6</a:t>
            </a:r>
            <a:endParaRPr lang="ru-RU" sz="2400" b="1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0" y="6000768"/>
            <a:ext cx="571472" cy="214314"/>
          </a:xfrm>
          <a:prstGeom prst="rect">
            <a:avLst/>
          </a:prstGeom>
          <a:solidFill>
            <a:srgbClr val="CC6600">
              <a:alpha val="87000"/>
            </a:srgbClr>
          </a:solidFill>
          <a:ln w="381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571472" y="6000768"/>
            <a:ext cx="8572528" cy="214314"/>
          </a:xfrm>
          <a:prstGeom prst="rect">
            <a:avLst/>
          </a:prstGeom>
          <a:solidFill>
            <a:schemeClr val="accent1">
              <a:lumMod val="75000"/>
              <a:alpha val="78000"/>
            </a:schemeClr>
          </a:solidFill>
          <a:ln w="381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5286380" y="3284984"/>
            <a:ext cx="3143272" cy="24300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" name="Picture 2" descr="F:\с белой флэш\с флешки всё\Презент\Ломоносов\Безимени-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3420" y="60632"/>
            <a:ext cx="936104" cy="1164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:\Documents and Settings\User\Рабочий стол\Ломоносово\Изображение 37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79912" y="2650194"/>
            <a:ext cx="2232248" cy="3164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Documents and Settings\User\Рабочий стол\с белой флэш\с флешки всё\Презент\Ломоносов\Рисунок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12161" y="2650194"/>
            <a:ext cx="2427812" cy="3164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8" grpId="0" animBg="1"/>
      <p:bldP spid="1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500034" y="1643050"/>
            <a:ext cx="8031318" cy="1000132"/>
          </a:xfrm>
          <a:prstGeom prst="rect">
            <a:avLst/>
          </a:prstGeom>
          <a:solidFill>
            <a:srgbClr val="CCCCFF"/>
          </a:solidFill>
          <a:ln>
            <a:noFill/>
          </a:ln>
          <a:effectLst>
            <a:glow rad="101600">
              <a:schemeClr val="accent5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>
            <a:normAutofit fontScale="85000" lnSpcReduction="20000"/>
          </a:bodyPr>
          <a:lstStyle/>
          <a:p>
            <a:pPr>
              <a:buNone/>
            </a:pPr>
            <a:r>
              <a:rPr lang="ru-RU" sz="2800" i="1" dirty="0" smtClean="0">
                <a:solidFill>
                  <a:srgbClr val="FF0000"/>
                </a:solidFill>
              </a:rPr>
              <a:t>Вопрос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ru-RU" sz="2600" b="1" dirty="0" smtClean="0">
                <a:solidFill>
                  <a:srgbClr val="000099"/>
                </a:solidFill>
              </a:rPr>
              <a:t>Как называлось учебное заведение,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ru-RU" sz="2600" b="1" dirty="0" smtClean="0">
                <a:solidFill>
                  <a:srgbClr val="000099"/>
                </a:solidFill>
              </a:rPr>
              <a:t>в котором учился Ломоносов в Москве?</a:t>
            </a:r>
            <a:endParaRPr lang="ru-RU" sz="2600" b="1" dirty="0">
              <a:solidFill>
                <a:srgbClr val="000099"/>
              </a:solidFill>
            </a:endParaRPr>
          </a:p>
        </p:txBody>
      </p:sp>
      <p:sp>
        <p:nvSpPr>
          <p:cNvPr id="4" name="Прямоугольник с двумя скругленными противолежащими углами 3"/>
          <p:cNvSpPr/>
          <p:nvPr/>
        </p:nvSpPr>
        <p:spPr>
          <a:xfrm>
            <a:off x="103420" y="4572008"/>
            <a:ext cx="1300228" cy="571504"/>
          </a:xfrm>
          <a:prstGeom prst="round2DiagRect">
            <a:avLst>
              <a:gd name="adj1" fmla="val 16667"/>
              <a:gd name="adj2" fmla="val 37302"/>
            </a:avLst>
          </a:prstGeom>
          <a:solidFill>
            <a:srgbClr val="000099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Ответ</a:t>
            </a:r>
            <a:endParaRPr lang="ru-RU" sz="2400" b="1" dirty="0"/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3857620" y="285728"/>
            <a:ext cx="3857652" cy="642942"/>
          </a:xfrm>
          <a:prstGeom prst="rect">
            <a:avLst/>
          </a:prstGeom>
        </p:spPr>
        <p:txBody>
          <a:bodyPr vert="horz" anchor="ctr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Раздел</a:t>
            </a:r>
            <a:r>
              <a:rPr lang="ru-RU" sz="28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</a:t>
            </a:r>
            <a:r>
              <a:rPr kumimoji="0" lang="ru-RU" sz="2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«Годы учения»</a:t>
            </a:r>
            <a:endParaRPr kumimoji="0" lang="ru-RU" sz="28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" name="Содержимое 2"/>
          <p:cNvSpPr txBox="1">
            <a:spLocks/>
          </p:cNvSpPr>
          <p:nvPr/>
        </p:nvSpPr>
        <p:spPr>
          <a:xfrm>
            <a:off x="1571604" y="2714620"/>
            <a:ext cx="6983118" cy="3310088"/>
          </a:xfrm>
          <a:prstGeom prst="rect">
            <a:avLst/>
          </a:prstGeom>
          <a:solidFill>
            <a:srgbClr val="CCCCFF"/>
          </a:solidFill>
          <a:ln>
            <a:noFill/>
          </a:ln>
          <a:effectLst>
            <a:glow rad="101600">
              <a:schemeClr val="accent5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>
            <a:normAutofit/>
          </a:bodyPr>
          <a:lstStyle/>
          <a:p>
            <a:pPr marL="320040" lvl="0" indent="-320040">
              <a:buClr>
                <a:schemeClr val="accent2"/>
              </a:buClr>
              <a:buSzPct val="60000"/>
              <a:defRPr/>
            </a:pPr>
            <a:r>
              <a:rPr lang="ru-RU" sz="1400" b="1" dirty="0" smtClean="0">
                <a:solidFill>
                  <a:srgbClr val="C00000"/>
                </a:solidFill>
              </a:rPr>
              <a:t>Высшая духовная школа-</a:t>
            </a:r>
          </a:p>
          <a:p>
            <a:pPr marL="320040" lvl="0" indent="-320040">
              <a:buClr>
                <a:schemeClr val="accent2"/>
              </a:buClr>
              <a:buSzPct val="60000"/>
              <a:defRPr/>
            </a:pPr>
            <a:r>
              <a:rPr lang="ru-RU" sz="1400" b="1" dirty="0" smtClean="0">
                <a:solidFill>
                  <a:srgbClr val="C00000"/>
                </a:solidFill>
              </a:rPr>
              <a:t>Славяно-греко-латинская академия.</a:t>
            </a:r>
          </a:p>
          <a:p>
            <a:pPr marL="320040" lvl="0" indent="-320040">
              <a:buClr>
                <a:schemeClr val="accent2"/>
              </a:buClr>
              <a:buSzPct val="60000"/>
              <a:defRPr/>
            </a:pPr>
            <a:r>
              <a:rPr lang="ru-RU" sz="1400" b="1" dirty="0" smtClean="0">
                <a:solidFill>
                  <a:srgbClr val="C00000"/>
                </a:solidFill>
              </a:rPr>
              <a:t>В народе- «Спасские школы».</a:t>
            </a:r>
          </a:p>
        </p:txBody>
      </p:sp>
      <p:sp>
        <p:nvSpPr>
          <p:cNvPr id="10" name="Прямоугольник с двумя скругленными противолежащими углами 9">
            <a:hlinkClick r:id="rId2" action="ppaction://hlinksldjump"/>
          </p:cNvPr>
          <p:cNvSpPr/>
          <p:nvPr/>
        </p:nvSpPr>
        <p:spPr>
          <a:xfrm>
            <a:off x="7858180" y="6357958"/>
            <a:ext cx="1214414" cy="428628"/>
          </a:xfrm>
          <a:prstGeom prst="round2DiagRect">
            <a:avLst>
              <a:gd name="adj1" fmla="val 413"/>
              <a:gd name="adj2" fmla="val 37302"/>
            </a:avLst>
          </a:prstGeom>
          <a:solidFill>
            <a:srgbClr val="000099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Назад</a:t>
            </a:r>
            <a:endParaRPr lang="ru-RU" b="1" dirty="0"/>
          </a:p>
        </p:txBody>
      </p:sp>
      <p:sp>
        <p:nvSpPr>
          <p:cNvPr id="11" name="Прямоугольник с двумя скругленными противолежащими углами 10"/>
          <p:cNvSpPr/>
          <p:nvPr/>
        </p:nvSpPr>
        <p:spPr>
          <a:xfrm>
            <a:off x="7929586" y="357166"/>
            <a:ext cx="714380" cy="571504"/>
          </a:xfrm>
          <a:prstGeom prst="round2DiagRect">
            <a:avLst>
              <a:gd name="adj1" fmla="val 16667"/>
              <a:gd name="adj2" fmla="val 37302"/>
            </a:avLst>
          </a:prstGeom>
          <a:solidFill>
            <a:srgbClr val="000099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1</a:t>
            </a:r>
            <a:endParaRPr lang="ru-RU" sz="2400" b="1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0" y="6000768"/>
            <a:ext cx="571472" cy="214314"/>
          </a:xfrm>
          <a:prstGeom prst="rect">
            <a:avLst/>
          </a:prstGeom>
          <a:solidFill>
            <a:srgbClr val="CC6600">
              <a:alpha val="87000"/>
            </a:srgbClr>
          </a:solidFill>
          <a:ln w="381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571472" y="6000768"/>
            <a:ext cx="8572528" cy="214314"/>
          </a:xfrm>
          <a:prstGeom prst="rect">
            <a:avLst/>
          </a:prstGeom>
          <a:solidFill>
            <a:schemeClr val="accent1">
              <a:lumMod val="75000"/>
              <a:alpha val="78000"/>
            </a:schemeClr>
          </a:solidFill>
          <a:ln w="381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/>
          </a:p>
        </p:txBody>
      </p:sp>
      <p:pic>
        <p:nvPicPr>
          <p:cNvPr id="14" name="Picture 2" descr="F:\с белой флэш\с флешки всё\Презент\Ломоносов\Безимени-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3420" y="110862"/>
            <a:ext cx="753804" cy="1064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07488" y="2824342"/>
            <a:ext cx="2157899" cy="3090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27984" y="2838070"/>
            <a:ext cx="1816561" cy="3095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бычная">
  <a:themeElements>
    <a:clrScheme name="Обычная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Обычная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Обычная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Median</Template>
  <TotalTime>1285</TotalTime>
  <Words>1340</Words>
  <Application>Microsoft Office PowerPoint</Application>
  <PresentationFormat>Экран (4:3)</PresentationFormat>
  <Paragraphs>352</Paragraphs>
  <Slides>32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33" baseType="lpstr">
      <vt:lpstr>Обычная</vt:lpstr>
      <vt:lpstr>   интерактивная игра «ПО СЛЕДАМ  ЛОМОНОСОВА»</vt:lpstr>
      <vt:lpstr>Интерактивная игра  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 интерактивная игра «Знатоки дорожного движения»</dc:title>
  <cp:lastModifiedBy>*</cp:lastModifiedBy>
  <cp:revision>154</cp:revision>
  <dcterms:modified xsi:type="dcterms:W3CDTF">2012-01-27T12:49:45Z</dcterms:modified>
</cp:coreProperties>
</file>