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62" r:id="rId4"/>
    <p:sldId id="264" r:id="rId5"/>
    <p:sldId id="263" r:id="rId6"/>
    <p:sldId id="259" r:id="rId7"/>
    <p:sldId id="257" r:id="rId8"/>
    <p:sldId id="266" r:id="rId9"/>
    <p:sldId id="265" r:id="rId10"/>
    <p:sldId id="267" r:id="rId11"/>
    <p:sldId id="269" r:id="rId12"/>
    <p:sldId id="273" r:id="rId13"/>
    <p:sldId id="272" r:id="rId14"/>
    <p:sldId id="271" r:id="rId15"/>
    <p:sldId id="275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4718" autoAdjust="0"/>
  </p:normalViewPr>
  <p:slideViewPr>
    <p:cSldViewPr>
      <p:cViewPr varScale="1">
        <p:scale>
          <a:sx n="70" d="100"/>
          <a:sy n="70" d="100"/>
        </p:scale>
        <p:origin x="-4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BE970-3150-4131-A493-67938431F49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D2087-AC26-4930-A839-DD88847EA1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D2087-AC26-4930-A839-DD88847EA10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jpeg"/><Relationship Id="rId18" Type="http://schemas.openxmlformats.org/officeDocument/2006/relationships/image" Target="../media/image30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7.jpeg"/><Relationship Id="rId17" Type="http://schemas.openxmlformats.org/officeDocument/2006/relationships/image" Target="../media/image29.jpeg"/><Relationship Id="rId2" Type="http://schemas.openxmlformats.org/officeDocument/2006/relationships/image" Target="../media/image16.jpeg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8.jpeg"/><Relationship Id="rId10" Type="http://schemas.openxmlformats.org/officeDocument/2006/relationships/image" Target="../media/image24.jpeg"/><Relationship Id="rId19" Type="http://schemas.openxmlformats.org/officeDocument/2006/relationships/image" Target="../media/image31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C2900"/>
                </a:solidFill>
              </a:rPr>
              <a:t/>
            </a:r>
            <a:br>
              <a:rPr lang="ru-RU" b="1" dirty="0" smtClean="0">
                <a:solidFill>
                  <a:srgbClr val="AC2900"/>
                </a:solidFill>
              </a:rPr>
            </a:br>
            <a:r>
              <a:rPr lang="ru-RU" sz="4000" b="1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Проект «Вершки-корешки» </a:t>
            </a:r>
            <a:br>
              <a:rPr lang="ru-RU" sz="4000" b="1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старшая группа </a:t>
            </a:r>
            <a:r>
              <a:rPr lang="ru-RU" b="1" dirty="0" smtClean="0">
                <a:solidFill>
                  <a:srgbClr val="AC2900"/>
                </a:solidFill>
              </a:rPr>
              <a:t/>
            </a:r>
            <a:br>
              <a:rPr lang="ru-RU" b="1" dirty="0" smtClean="0">
                <a:solidFill>
                  <a:srgbClr val="AC2900"/>
                </a:solidFill>
              </a:rPr>
            </a:br>
            <a:endParaRPr lang="ru-RU" dirty="0"/>
          </a:p>
        </p:txBody>
      </p:sp>
      <p:pic>
        <p:nvPicPr>
          <p:cNvPr id="4" name="Picture 5" descr="5019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09800" y="17526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5867400"/>
            <a:ext cx="477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Воспитатель: Войтенко Лилия </a:t>
            </a:r>
            <a:r>
              <a:rPr lang="ru-RU" b="1" dirty="0" err="1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Наильевна</a:t>
            </a:r>
            <a:r>
              <a:rPr lang="ru-RU" b="1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ctr" defTabSz="995363" eaLnBrk="1" hangingPunct="1">
              <a:buNone/>
            </a:pPr>
            <a:r>
              <a:rPr lang="ru-RU" sz="2000" b="1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Игра с мячом «Какой?»</a:t>
            </a:r>
          </a:p>
          <a:p>
            <a:pPr algn="ctr" defTabSz="995363" eaLnBrk="1" hangingPunct="1">
              <a:buNone/>
            </a:pPr>
            <a:r>
              <a:rPr lang="ru-RU" sz="18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Теперь мы станем поварами и будем готовить вкусные овощные блюда.</a:t>
            </a:r>
          </a:p>
          <a:p>
            <a:pPr algn="ctr" defTabSz="995363" eaLnBrk="1" hangingPunct="1">
              <a:buNone/>
            </a:pPr>
            <a:r>
              <a:rPr lang="ru-RU" sz="18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 Педагог  бросает вам мяч и говорит слово, ребенок ловит мяч и кидает обратно, добавляя слово, отвечающее на вопрос  «Какой?»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95363" eaLnBrk="1" hangingPunct="1">
              <a:buNone/>
            </a:pPr>
            <a:r>
              <a:rPr lang="ru-RU" sz="18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Пюре из картофеля…(картофельное пюре)</a:t>
            </a:r>
          </a:p>
          <a:p>
            <a:pPr algn="ctr" defTabSz="995363" eaLnBrk="1" hangingPunct="1">
              <a:buNone/>
            </a:pPr>
            <a:r>
              <a:rPr lang="ru-RU" sz="18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Сок из моркови … (морковный сок) и т.д.</a:t>
            </a:r>
          </a:p>
          <a:p>
            <a:pPr algn="ctr" defTabSz="995363" eaLnBrk="1" hangingPunct="1">
              <a:buNone/>
            </a:pPr>
            <a:r>
              <a:rPr lang="ru-RU" sz="18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Отлично! Вот какой обед  мы приготовили.</a:t>
            </a:r>
          </a:p>
          <a:p>
            <a:pPr algn="ctr" defTabSz="995363" eaLnBrk="1" hangingPunct="1">
              <a:buNone/>
            </a:pPr>
            <a:endParaRPr lang="ru-RU" sz="1800" b="1" dirty="0" smtClean="0">
              <a:solidFill>
                <a:srgbClr val="AC2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95363" eaLnBrk="1" hangingPunct="1">
              <a:buNone/>
            </a:pPr>
            <a:endParaRPr lang="ru-RU" sz="1800" b="1" dirty="0" smtClean="0">
              <a:solidFill>
                <a:srgbClr val="AC2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95363" eaLnBrk="1" hangingPunct="1">
              <a:buNone/>
            </a:pPr>
            <a:r>
              <a:rPr lang="ru-RU" sz="2000" b="1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Игра  «Чудесный  мешочек»</a:t>
            </a:r>
            <a:r>
              <a:rPr lang="ru-RU" sz="20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defTabSz="995363" eaLnBrk="1" hangingPunct="1">
              <a:buNone/>
            </a:pPr>
            <a:r>
              <a:rPr lang="ru-RU" sz="18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В процессе игры дети учатся узнавать овощи на ощупь.</a:t>
            </a:r>
          </a:p>
          <a:p>
            <a:pPr algn="ctr" defTabSz="995363" eaLnBrk="1" hangingPunct="1">
              <a:buNone/>
            </a:pPr>
            <a:r>
              <a:rPr lang="ru-RU" sz="18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Педагог складывает в мешочек, предварительно показав детям, муляжи овощей, </a:t>
            </a:r>
          </a:p>
          <a:p>
            <a:pPr algn="ctr" defTabSz="995363" eaLnBrk="1" hangingPunct="1">
              <a:buNone/>
            </a:pPr>
            <a:r>
              <a:rPr lang="ru-RU" sz="18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затем вызывает детей по одному и предлагает на ощупь определить и назвать </a:t>
            </a:r>
          </a:p>
          <a:p>
            <a:pPr algn="ctr" defTabSz="995363" eaLnBrk="1" hangingPunct="1">
              <a:buNone/>
            </a:pPr>
            <a:r>
              <a:rPr lang="ru-RU" sz="18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овощи. Дети берут по одному предмету, узнают овощи на ощупь и, вытаскивая из </a:t>
            </a:r>
          </a:p>
          <a:p>
            <a:pPr algn="ctr" defTabSz="995363" eaLnBrk="1" hangingPunct="1">
              <a:buNone/>
            </a:pPr>
            <a:r>
              <a:rPr lang="ru-RU" sz="18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мешка, показывают остальным. Педагог задает вопросы,   касающиеся  </a:t>
            </a:r>
          </a:p>
          <a:p>
            <a:pPr algn="ctr" defTabSz="995363" eaLnBrk="1" hangingPunct="1">
              <a:buNone/>
            </a:pPr>
            <a:r>
              <a:rPr lang="ru-RU" sz="18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 характерных   признаков  овощей.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«Овощи» Ю.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Тувим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Хозяйка однажды с базара пришла, </a:t>
            </a:r>
          </a:p>
          <a:p>
            <a:pPr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Хозяйка с базара домой принесла: </a:t>
            </a:r>
          </a:p>
          <a:p>
            <a:pPr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Картошку,  капусту, морковку, горох, </a:t>
            </a:r>
          </a:p>
          <a:p>
            <a:pPr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Петрушку и свёклу.  Ох!..</a:t>
            </a:r>
          </a:p>
          <a:p>
            <a:pPr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овощи спор завели на столе – </a:t>
            </a:r>
          </a:p>
          <a:p>
            <a:pPr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лучше, вкусней и нужней на земле: </a:t>
            </a:r>
          </a:p>
          <a:p>
            <a:pPr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Картошка?  Капуста?  Морковка?  Горох?  </a:t>
            </a:r>
          </a:p>
          <a:p>
            <a:pPr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Петрушка иль свекла?  Ох!..</a:t>
            </a:r>
          </a:p>
          <a:p>
            <a:pPr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Хозяйка тем временем ножик взяла </a:t>
            </a:r>
          </a:p>
          <a:p>
            <a:pPr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ножиком этим крошить начала: </a:t>
            </a:r>
          </a:p>
          <a:p>
            <a:pPr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Картошку,  капусту,  морковку,  горох, </a:t>
            </a:r>
          </a:p>
          <a:p>
            <a:pPr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Петрушку и свеклу.  Ох!..</a:t>
            </a:r>
          </a:p>
          <a:p>
            <a:pPr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Накрытые крышкою, в душном горшке </a:t>
            </a:r>
          </a:p>
          <a:p>
            <a:pPr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Кипели, кипели в крутом кипятке: </a:t>
            </a:r>
          </a:p>
          <a:p>
            <a:pPr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Картошка,  капуста,  морковка,  горох, </a:t>
            </a:r>
          </a:p>
          <a:p>
            <a:pPr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Петрушка и свекла.  Ох!..</a:t>
            </a:r>
          </a:p>
          <a:p>
            <a:pPr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суп овощной оказался не плох! </a:t>
            </a: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i="1" dirty="0" smtClean="0"/>
              <a:t/>
            </a:r>
            <a:br>
              <a:rPr lang="ru-RU" sz="6400" i="1" dirty="0" smtClean="0"/>
            </a:br>
            <a:endParaRPr lang="ru-RU" sz="6400" dirty="0" smtClean="0"/>
          </a:p>
          <a:p>
            <a:endParaRPr lang="ru-RU" dirty="0"/>
          </a:p>
        </p:txBody>
      </p:sp>
      <p:pic>
        <p:nvPicPr>
          <p:cNvPr id="4" name="Picture 15" descr="кастрю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219200"/>
            <a:ext cx="2257425" cy="1585912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5" name="Picture 9" descr="зелен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5334000"/>
            <a:ext cx="1600200" cy="1208087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6" name="Picture 11" descr="капуст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454150" cy="1587500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8" name="Picture 8" descr="морковь кореш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1219201" cy="1020763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10" name="Picture 20" descr="картоф кореш"/>
          <p:cNvPicPr preferRelativeResize="0"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1219200" cy="1295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Picture 6" descr="42-177189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048000"/>
            <a:ext cx="1296144" cy="1828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Picture 9" descr="свекла целиком"/>
          <p:cNvPicPr preferRelativeResize="0"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3505200"/>
            <a:ext cx="1263650" cy="1439863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C2900"/>
                </a:solidFill>
                <a:latin typeface="Times New Roman" charset="0"/>
              </a:rPr>
              <a:t>Наш чудесный огород</a:t>
            </a:r>
            <a:br>
              <a:rPr lang="ru-RU" b="1" dirty="0" smtClean="0">
                <a:solidFill>
                  <a:srgbClr val="AC2900"/>
                </a:solidFill>
                <a:latin typeface="Times New Roman" charset="0"/>
              </a:rPr>
            </a:br>
            <a:endParaRPr lang="ru-RU" dirty="0"/>
          </a:p>
        </p:txBody>
      </p:sp>
      <p:pic>
        <p:nvPicPr>
          <p:cNvPr id="5" name="Picture 12" descr="SAM_04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6225" y="990600"/>
            <a:ext cx="3559175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SAM_038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46482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SAM_024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46577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SAM_04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" t="188" r="105" b="188"/>
          <a:stretch>
            <a:fillRect/>
          </a:stretch>
        </p:blipFill>
        <p:spPr bwMode="auto">
          <a:xfrm>
            <a:off x="304800" y="304800"/>
            <a:ext cx="4267200" cy="253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SAM_037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343400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SAM_037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78301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AM_036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2672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SAM_046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" t="188" r="105" b="188"/>
          <a:stretch>
            <a:fillRect/>
          </a:stretch>
        </p:blipFill>
        <p:spPr>
          <a:xfrm>
            <a:off x="306388" y="252413"/>
            <a:ext cx="4657725" cy="2619375"/>
          </a:xfrm>
          <a:noFill/>
        </p:spPr>
      </p:pic>
      <p:pic>
        <p:nvPicPr>
          <p:cNvPr id="5" name="Picture 8" descr="SAM_038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13558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AM_035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3505201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AM_0455"/>
          <p:cNvPicPr>
            <a:picLocks noChangeAspect="1" noChangeArrowheads="1"/>
          </p:cNvPicPr>
          <p:nvPr/>
        </p:nvPicPr>
        <p:blipFill>
          <a:blip r:embed="rId5" cstate="email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4" t="1875" r="1054" b="1875"/>
          <a:stretch>
            <a:fillRect/>
          </a:stretch>
        </p:blipFill>
        <p:spPr bwMode="auto">
          <a:xfrm>
            <a:off x="533400" y="44196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SAM_046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" t="188" r="105" b="188"/>
          <a:stretch>
            <a:fillRect/>
          </a:stretch>
        </p:blipFill>
        <p:spPr bwMode="auto">
          <a:xfrm>
            <a:off x="4800600" y="4419600"/>
            <a:ext cx="38195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SAM_047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1227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86836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«Чудеса с грядки»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4" descr="d59fd0de884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91" t="1663" r="25801" b="12170"/>
          <a:stretch>
            <a:fillRect/>
          </a:stretch>
        </p:blipFill>
        <p:spPr>
          <a:xfrm>
            <a:off x="304800" y="228600"/>
            <a:ext cx="2232025" cy="3600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3" name="Picture 5" descr="bcb6bc64f84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036887" cy="22780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Picture 6" descr="krokodil"/>
          <p:cNvPicPr>
            <a:picLocks noChangeAspect="1" noChangeArrowheads="1"/>
          </p:cNvPicPr>
          <p:nvPr/>
        </p:nvPicPr>
        <p:blipFill>
          <a:blip r:embed="rId4" cstate="print">
            <a:lum contrast="-6000"/>
          </a:blip>
          <a:srcRect/>
          <a:stretch>
            <a:fillRect/>
          </a:stretch>
        </p:blipFill>
        <p:spPr bwMode="auto">
          <a:xfrm>
            <a:off x="381000" y="4038600"/>
            <a:ext cx="2519363" cy="25130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Picture 7" descr="4bcf44ffa3e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4648200"/>
            <a:ext cx="2665413" cy="1593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Picture 8" descr="874b6d2ff45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735263" cy="2720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Picture 9" descr="943eaf0cf4f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846387" cy="2592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81000" y="304800"/>
            <a:ext cx="1371601" cy="6400800"/>
          </a:xfrm>
          <a:noFill/>
        </p:spPr>
        <p:txBody>
          <a:bodyPr vert="wordArtVert" wrap="square" lIns="0" tIns="0" rIns="0" bIns="0" numCol="1" anchor="ctr" anchorCtr="1">
            <a:no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Фоторепортаж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маша\101_PANA\P1010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5257800" cy="6477000"/>
          </a:xfrm>
          <a:prstGeom prst="rect">
            <a:avLst/>
          </a:prstGeom>
          <a:noFill/>
          <a:ln w="12700" cmpd="sng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48600" y="228600"/>
            <a:ext cx="648511" cy="6096000"/>
          </a:xfrm>
          <a:prstGeom prst="rect">
            <a:avLst/>
          </a:prstGeom>
          <a:noFill/>
        </p:spPr>
        <p:txBody>
          <a:bodyPr vert="wordArtVert" wrap="square" rtlCol="0" anchor="ctr" anchorCtr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грядки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195423166415281351johnny_automatic_veggies_svg_med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8415" y="2261526"/>
            <a:ext cx="5587170" cy="3203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4191000" cy="37338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Овощи</a:t>
            </a:r>
            <a:r>
              <a:rPr lang="en-US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en-US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сочные части травянистых растений, употребляемые в пищу человеком в свежем или переработанном </a:t>
            </a:r>
            <a:r>
              <a:rPr lang="en-US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виде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12" descr="883389_vegetab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85800"/>
            <a:ext cx="3671888" cy="5576888"/>
          </a:xfrm>
          <a:prstGeom prst="rect">
            <a:avLst/>
          </a:prstGeom>
          <a:noFill/>
          <a:ln w="44450">
            <a:solidFill>
              <a:srgbClr val="AC2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Почему так называются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defTabSz="995363">
              <a:buNone/>
            </a:pPr>
            <a:r>
              <a:rPr lang="ru-RU" sz="17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Многие овощи были привезены к нам с берегов Средиземного моря (капуста,</a:t>
            </a:r>
          </a:p>
          <a:p>
            <a:pPr defTabSz="995363">
              <a:buNone/>
            </a:pPr>
            <a:r>
              <a:rPr lang="ru-RU" sz="17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петрушка, сельдерей); огурец и свекла из Индии; из Америки – помидор, кабачок,</a:t>
            </a:r>
          </a:p>
          <a:p>
            <a:pPr defTabSz="995363">
              <a:buNone/>
            </a:pPr>
            <a:r>
              <a:rPr lang="ru-RU" sz="17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сладкий перец, картошка; из Азии – репа, морковь, лук, перец черный. </a:t>
            </a:r>
          </a:p>
          <a:p>
            <a:pPr defTabSz="995363">
              <a:buNone/>
            </a:pPr>
            <a:endParaRPr lang="ru-RU" sz="1700" dirty="0" smtClean="0">
              <a:solidFill>
                <a:srgbClr val="AC29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95363">
              <a:buNone/>
            </a:pPr>
            <a:r>
              <a:rPr lang="ru-RU" sz="17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Название «капуста» происходит от древнеримского</a:t>
            </a:r>
          </a:p>
          <a:p>
            <a:pPr defTabSz="995363">
              <a:buNone/>
            </a:pPr>
            <a:r>
              <a:rPr lang="ru-RU" sz="17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слова «капут», что обозначает «голова». </a:t>
            </a:r>
          </a:p>
          <a:p>
            <a:pPr defTabSz="995363">
              <a:buNone/>
            </a:pPr>
            <a:endParaRPr lang="ru-RU" sz="1700" dirty="0" smtClean="0">
              <a:solidFill>
                <a:srgbClr val="AC29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95363">
              <a:buNone/>
            </a:pPr>
            <a:r>
              <a:rPr lang="ru-RU" sz="17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			Слово «картофель» происходит от итальянского «</a:t>
            </a:r>
            <a:r>
              <a:rPr lang="ru-RU" sz="1700" dirty="0" err="1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тартуффоли</a:t>
            </a:r>
            <a:r>
              <a:rPr lang="ru-RU" sz="17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defTabSz="995363">
              <a:buNone/>
            </a:pPr>
            <a:r>
              <a:rPr lang="ru-RU" sz="17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 			оно означает «трюфель». Трюфели - это грибы, растущие под </a:t>
            </a:r>
          </a:p>
          <a:p>
            <a:pPr defTabSz="995363">
              <a:buNone/>
            </a:pPr>
            <a:r>
              <a:rPr lang="ru-RU" sz="17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			землей, а картофель по внешнему виду очень похож на них.</a:t>
            </a:r>
          </a:p>
          <a:p>
            <a:pPr defTabSz="995363">
              <a:buNone/>
            </a:pPr>
            <a:endParaRPr lang="ru-RU" sz="1700" dirty="0" smtClean="0">
              <a:solidFill>
                <a:srgbClr val="AC29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95363">
              <a:buNone/>
            </a:pPr>
            <a:r>
              <a:rPr lang="ru-RU" sz="17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Слово «огурец» происходит от греческого слова «</a:t>
            </a:r>
            <a:r>
              <a:rPr lang="ru-RU" sz="1700" dirty="0" err="1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аугурус</a:t>
            </a:r>
            <a:r>
              <a:rPr lang="ru-RU" sz="17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defTabSz="995363">
              <a:buNone/>
            </a:pPr>
            <a:r>
              <a:rPr lang="ru-RU" sz="17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Что обозначает «неспелый» «недозрелый».</a:t>
            </a:r>
          </a:p>
          <a:p>
            <a:pPr defTabSz="995363">
              <a:buNone/>
            </a:pPr>
            <a:endParaRPr lang="ru-RU" sz="1700" dirty="0" smtClean="0">
              <a:solidFill>
                <a:srgbClr val="AC29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95363">
              <a:buNone/>
            </a:pPr>
            <a:r>
              <a:rPr lang="ru-RU" sz="17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			Слово помидор происходит от итальянского «</a:t>
            </a:r>
            <a:r>
              <a:rPr lang="ru-RU" sz="1700" dirty="0" err="1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поми</a:t>
            </a:r>
            <a:r>
              <a:rPr lang="ru-RU" sz="17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доро</a:t>
            </a:r>
            <a:r>
              <a:rPr lang="ru-RU" sz="17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defTabSz="995363">
              <a:buNone/>
            </a:pPr>
            <a:r>
              <a:rPr lang="ru-RU" sz="1700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			что означает «золотое яблоко».</a:t>
            </a:r>
          </a:p>
          <a:p>
            <a:pPr defTabSz="995363" eaLnBrk="1" hangingPunct="1">
              <a:buNone/>
            </a:pPr>
            <a:endParaRPr lang="ru-RU" b="1" dirty="0" smtClean="0">
              <a:solidFill>
                <a:srgbClr val="AC2900"/>
              </a:solidFill>
            </a:endParaRPr>
          </a:p>
          <a:p>
            <a:pPr defTabSz="995363" eaLnBrk="1" hangingPunct="1">
              <a:buNone/>
            </a:pPr>
            <a:endParaRPr lang="ru-RU" b="1" dirty="0">
              <a:solidFill>
                <a:srgbClr val="AC2900"/>
              </a:solidFill>
            </a:endParaRPr>
          </a:p>
        </p:txBody>
      </p:sp>
      <p:pic>
        <p:nvPicPr>
          <p:cNvPr id="4" name="Picture 12" descr="капуста"/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1468437" cy="1112838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5" name="Picture 20" descr="картоф кореш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1417637" cy="1192212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6" name="Picture 19" descr="Огурец кореш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1230313" cy="1190625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7" name="Picture 21" descr="Помидор плод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1403350" cy="1190625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Овощи – витаминные продукты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здоровым, сильным быть,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Надо овощи любить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Все без исключенья!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В этом нет сомненья.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doctor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371600"/>
            <a:ext cx="3581400" cy="48434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3400" y="4114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Витамины —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ценнейшие вещества, необходимые организму человека.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Полезные свойства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2" descr="капуста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1546167" cy="1188720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16" name="Picture 14" descr="морковка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1447800" cy="1497013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17" name="Picture 20" descr="картоф кореш"/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4724400"/>
            <a:ext cx="1219200" cy="9906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19" name="Picture 12" descr="BXP286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029200"/>
            <a:ext cx="11890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048000" y="914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95363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Залечивает раны, поддерживает бодрость и веселое настроение</a:t>
            </a:r>
            <a:endParaRPr lang="ru-RU" dirty="0">
              <a:solidFill>
                <a:srgbClr val="AC2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19600" y="1676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95363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Из горького перца делают настойки и мази. В нем много витамина С. Лечат  болезни желудка, используют вместо горчичников при простудах.</a:t>
            </a:r>
            <a:endParaRPr lang="ru-RU" dirty="0">
              <a:solidFill>
                <a:srgbClr val="AC2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76400" y="3352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95363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На Руси лечили морковным соком заболевания сердца, печени и носоглотки. Содержится витамин А – витамин роста. </a:t>
            </a:r>
            <a:endParaRPr lang="ru-RU" dirty="0">
              <a:solidFill>
                <a:srgbClr val="AC2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52800" y="571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95363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Придают энергию и предохраняют от болезней.</a:t>
            </a:r>
            <a:endParaRPr lang="ru-RU" dirty="0">
              <a:solidFill>
                <a:srgbClr val="AC2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62200" y="4572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95363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Много витаминов, которые помогают работе 			сердца.</a:t>
            </a:r>
            <a:endParaRPr lang="ru-RU" dirty="0">
              <a:solidFill>
                <a:srgbClr val="AC2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1" descr="Помидор плод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886200"/>
            <a:ext cx="1219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42-1624716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676400" y="5029200"/>
            <a:ext cx="101087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VAG\Pictures\s98894155.jpgс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1752600"/>
            <a:ext cx="1524000" cy="129540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AC2900"/>
                </a:solidFill>
                <a:latin typeface="Times New Roman" pitchFamily="18" charset="0"/>
                <a:cs typeface="Times New Roman" pitchFamily="18" charset="0"/>
              </a:rPr>
              <a:t>Загадки об овощах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Прежде чем его мы съели, 		И зелен и густ на грядке вырос куст. </a:t>
            </a:r>
          </a:p>
          <a:p>
            <a:pPr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наплакаться успели. 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(лук) 		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Покопай немножко: под кустом … 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(картошка)</a:t>
            </a:r>
          </a:p>
          <a:p>
            <a:pPr lvl="0">
              <a:buNone/>
            </a:pPr>
            <a:endParaRPr lang="ru-RU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за скрип, что за хруст? Это что ещё за куст?</a:t>
            </a:r>
          </a:p>
          <a:p>
            <a:pPr lvl="0"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же быть без хруста, если я … 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(капуста)</a:t>
            </a:r>
          </a:p>
          <a:p>
            <a:pPr lvl="0">
              <a:buNone/>
            </a:pP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За кудрявый хохолок лису из норки поволок.</a:t>
            </a:r>
          </a:p>
          <a:p>
            <a:pPr lvl="0"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На ощупь – очень гладкая, на вкус – как сахар сладкая. 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(морковь) </a:t>
            </a:r>
          </a:p>
          <a:p>
            <a:pPr lvl="0">
              <a:buNone/>
            </a:pP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Золотая голова велика, тяжела. Золотая голова отдохнуть прилегла.</a:t>
            </a:r>
          </a:p>
          <a:p>
            <a:pPr lvl="0"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Голова велика, только шея тонка. 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(тыква) </a:t>
            </a:r>
          </a:p>
          <a:p>
            <a:pPr lvl="0">
              <a:buNone/>
            </a:pP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На грядке длинный и зелёный, а в кадке жёлтый и солёный. 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(огурец)</a:t>
            </a:r>
          </a:p>
          <a:p>
            <a:pPr>
              <a:buNone/>
            </a:pP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Привязан кустик к колышку, на кустике – шары, бока подставив</a:t>
            </a:r>
          </a:p>
          <a:p>
            <a:pPr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солнышку, краснеют от жары 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(помидоры)</a:t>
            </a:r>
          </a:p>
          <a:p>
            <a:pPr>
              <a:buNone/>
            </a:pP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Все узнают молодца, что растёт на грядке: он побольше огурца, </a:t>
            </a:r>
          </a:p>
          <a:p>
            <a:pPr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Толстый он и гладкий. Тоже держится за плеть… </a:t>
            </a:r>
          </a:p>
          <a:p>
            <a:pPr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Приходите посмотреть. 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(кабачок) </a:t>
            </a:r>
          </a:p>
          <a:p>
            <a:pPr>
              <a:buNone/>
            </a:pP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Нужнее всех из овощей  для винегретов и борщей. </a:t>
            </a:r>
          </a:p>
          <a:p>
            <a:pPr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урожая нового красавица лиловая». 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(свёкла)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«Вершки-корешки»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материал: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разрезные картинки (овощи  и отдельно ботва к ним).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Варианты игры: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1.«Вершок, вершок, где твой корешок?» и наоборот. 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«Разложи по корзинам» (в одну корзину положить съедобные «вершки», в другую –съедобные «корешки»).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«Положи в 1-ую корзину корешки, а во 2-ую - вершки».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лук коре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1262062" cy="1190625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5" name="Picture 5" descr="картоф верх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1374775" cy="1190625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6" name="Picture 7" descr="лук вер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09800"/>
            <a:ext cx="1295400" cy="1189038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7" name="Picture 8" descr="морковь вер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657600"/>
            <a:ext cx="1371600" cy="1190625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8" name="Picture 9" descr="морковь кореш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1371600" cy="1190625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9" name="Picture 11" descr="редис верх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4038600"/>
            <a:ext cx="1219199" cy="1190625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10" name="Picture 12" descr="репа кореш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1295400" cy="1190625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11" name="Picture 14" descr="свекла кореш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1300163" cy="1190625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12" name="Picture 15" descr="свекла верх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0" y="1981200"/>
            <a:ext cx="1371600" cy="1192212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15" name="Picture 20" descr="огугец верх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6200" y="5105400"/>
            <a:ext cx="1219200" cy="1190625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16" name="Picture 21" descr="Помидор плод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1403350" cy="1190625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17" name="Picture 22" descr="Помид верх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" y="5410200"/>
            <a:ext cx="1295400" cy="1189037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2505075" y="1270000"/>
            <a:ext cx="161925" cy="3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28" tIns="49765" rIns="99528" bIns="49765">
            <a:spAutoFit/>
          </a:bodyPr>
          <a:lstStyle/>
          <a:p>
            <a:pPr defTabSz="995363" eaLnBrk="1" hangingPunct="1"/>
            <a:endParaRPr lang="ru-RU" sz="1700" dirty="0">
              <a:solidFill>
                <a:srgbClr val="AC29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24384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114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Овал 21"/>
          <p:cNvSpPr/>
          <p:nvPr/>
        </p:nvSpPr>
        <p:spPr>
          <a:xfrm rot="20445708">
            <a:off x="8333481" y="1949365"/>
            <a:ext cx="306574" cy="21997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 rot="20445708">
            <a:off x="939954" y="3233614"/>
            <a:ext cx="234630" cy="19487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4" name="Picture 19" descr="Огурец кореш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1230313" cy="1190625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26" name="Picture 13" descr="репа верх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62200" y="5334000"/>
            <a:ext cx="1295400" cy="1189038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2362200"/>
            <a:ext cx="112395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2" name="Picture 6" descr="картоф кореш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1419225" cy="1190625"/>
          </a:xfrm>
          <a:prstGeom prst="rect">
            <a:avLst/>
          </a:prstGeom>
          <a:noFill/>
          <a:ln w="9525">
            <a:solidFill>
              <a:srgbClr val="AC2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VAG\Pictures\9889415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791200" cy="6324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72200" y="457200"/>
            <a:ext cx="2667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«Найди лишнее»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«Овощи»: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Созрели овощи на грядке: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(ритмично сжимать и разжимать кулачки)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картошка, свекла,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чесночек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(соединять все пальцы правой руки с большим, начиная с указательного)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морковь, капуста, перец сладкий,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(соединять все пальцы левой руки с большим, начиная с указательного)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лук и гороховый стручок.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(ритмично сжимать и разжимать кулачки)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733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«Капуста»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Мы капусту рубим, рубим.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говорить ритмично, руками показывать как мы рубим капусту)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морковку трем, трем .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ручками показывать как мы трем морковку)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Мы капусту солим, солим .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пальчики щепоткой, солим)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капусту мнем, мнем .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ручками "мнем" капусту)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501</Words>
  <Application>Microsoft Office PowerPoint</Application>
  <PresentationFormat>Экран (4:3)</PresentationFormat>
  <Paragraphs>121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Проект «Вершки-корешки»  старшая группа  </vt:lpstr>
      <vt:lpstr> Овощи –  сочные части травянистых растений, употребляемые в пищу человеком в свежем или переработанном  виде.</vt:lpstr>
      <vt:lpstr>Почему так называются.</vt:lpstr>
      <vt:lpstr>Овощи – витаминные продукты</vt:lpstr>
      <vt:lpstr>Полезные свойства</vt:lpstr>
      <vt:lpstr>Загадки об овощах</vt:lpstr>
      <vt:lpstr>Дидактическая игра «Вершки-корешки»</vt:lpstr>
      <vt:lpstr>Презентация PowerPoint</vt:lpstr>
      <vt:lpstr>  Пальчиковая гимнастика «Овощи»: Созрели овощи на грядке: (ритмично сжимать и разжимать кулачки) картошка, свекла, чесночек. (соединять все пальцы правой руки с большим, начиная с указательного) морковь, капуста, перец сладкий, (соединять все пальцы левой руки с большим, начиная с указательного) лук и гороховый стручок.  (ритмично сжимать и разжимать кулачки)    </vt:lpstr>
      <vt:lpstr> </vt:lpstr>
      <vt:lpstr>«Овощи» Ю. Тувим</vt:lpstr>
      <vt:lpstr>Наш чудесный огород </vt:lpstr>
      <vt:lpstr>Презентация PowerPoint</vt:lpstr>
      <vt:lpstr>Презентация PowerPoint</vt:lpstr>
      <vt:lpstr> Выставка                         «Чудеса с грядки»</vt:lpstr>
      <vt:lpstr>Фоторепортаж</vt:lpstr>
      <vt:lpstr>  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 «Вершки-корешки»  старшая группа  </dc:title>
  <dc:creator>VAG</dc:creator>
  <cp:lastModifiedBy>Миша</cp:lastModifiedBy>
  <cp:revision>51</cp:revision>
  <dcterms:created xsi:type="dcterms:W3CDTF">2012-01-28T03:51:32Z</dcterms:created>
  <dcterms:modified xsi:type="dcterms:W3CDTF">2012-07-04T08:14:57Z</dcterms:modified>
</cp:coreProperties>
</file>