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882" autoAdjust="0"/>
    <p:restoredTop sz="94639" autoAdjust="0"/>
  </p:normalViewPr>
  <p:slideViewPr>
    <p:cSldViewPr>
      <p:cViewPr varScale="1">
        <p:scale>
          <a:sx n="79" d="100"/>
          <a:sy n="79" d="100"/>
        </p:scale>
        <p:origin x="-13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8B2501-162D-41E8-AC0E-DB11137048B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85C31F5-D719-4D11-8850-EC5BA0F21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3" Type="http://schemas.openxmlformats.org/officeDocument/2006/relationships/slide" Target="slide3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7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836712"/>
            <a:ext cx="7918648" cy="4040088"/>
          </a:xfrm>
        </p:spPr>
        <p:txBody>
          <a:bodyPr/>
          <a:lstStyle/>
          <a:p>
            <a:r>
              <a:rPr lang="ru-RU" sz="8000" dirty="0" smtClean="0">
                <a:solidFill>
                  <a:srgbClr val="FFC000"/>
                </a:solidFill>
              </a:rPr>
              <a:t>«Социальная сфера общества»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err="1" smtClean="0"/>
              <a:t>Хусаенова</a:t>
            </a:r>
            <a:r>
              <a:rPr lang="ru-RU" sz="2800" dirty="0" smtClean="0"/>
              <a:t> Л.С. </a:t>
            </a:r>
            <a:r>
              <a:rPr lang="en-US" sz="2800" dirty="0" smtClean="0"/>
              <a:t>I </a:t>
            </a:r>
            <a:r>
              <a:rPr lang="ru-RU" sz="2800" dirty="0" smtClean="0"/>
              <a:t>категории С(к)ОШ №75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815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выход из родительской семьи, молодая семя, рождение детей, смерть семьи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 </a:t>
            </a:r>
            <a:r>
              <a:rPr lang="ru-RU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Дайте определения разводу?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Расторжение брака (развод) производится как в органах </a:t>
            </a:r>
            <a:r>
              <a:rPr lang="ru-RU" sz="5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ЗАГСа</a:t>
            </a:r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 заявлению обоих супругов, так и в судебном порядке.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</a:t>
            </a:r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 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По какому принципу классифицируются конфликты?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5446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проблемно –</a:t>
            </a:r>
            <a:r>
              <a:rPr lang="ru-RU" sz="6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деятельностному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, по степеннее вовлеченности, остроты противоречий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 </a:t>
            </a:r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Спор, столкновение конкурирующих сторон за владения чем-то одинаково ценным для обеих сторон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</a:rPr>
              <a:t>Конфликт</a:t>
            </a:r>
          </a:p>
          <a:p>
            <a:pPr algn="ctr">
              <a:buNone/>
            </a:pPr>
            <a:endParaRPr lang="ru-RU" sz="96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C000"/>
                </a:solidFill>
              </a:rPr>
              <a:t>Перечислите стратегии поведения в конфликтной ситуации </a:t>
            </a:r>
            <a:endParaRPr lang="ru-RU" sz="66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приспособление, компромисс, сотрудничество, игнорирование, соперничество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66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r>
              <a:rPr lang="ru-RU" sz="6600" dirty="0" smtClean="0">
                <a:solidFill>
                  <a:schemeClr val="bg1"/>
                </a:solidFill>
              </a:rPr>
              <a:t> 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Какие способы решения конфликта существуют 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1804456"/>
              </p:ext>
            </p:extLst>
          </p:nvPr>
        </p:nvGraphicFramePr>
        <p:xfrm>
          <a:off x="395536" y="908720"/>
          <a:ext cx="8424937" cy="554461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06384"/>
                <a:gridCol w="1253192"/>
                <a:gridCol w="1179475"/>
                <a:gridCol w="1253192"/>
                <a:gridCol w="1179475"/>
                <a:gridCol w="1053219"/>
              </a:tblGrid>
              <a:tr h="11089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7-я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500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400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300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5" action="ppaction://hlinksldjump"/>
                        </a:rPr>
                        <a:t>200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6" action="ppaction://hlinksldjump"/>
                        </a:rPr>
                        <a:t>100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Конфликт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6" action="ppaction://hlinksldjump"/>
                        </a:rPr>
                        <a:t>500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7" action="ppaction://hlinksldjump"/>
                        </a:rPr>
                        <a:t>400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8" action="ppaction://hlinksldjump"/>
                        </a:rPr>
                        <a:t>300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9" action="ppaction://hlinksldjump"/>
                        </a:rPr>
                        <a:t>200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0" action="ppaction://hlinksldjump"/>
                        </a:rPr>
                        <a:t>100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Вавилонская башня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1" action="ppaction://hlinksldjump"/>
                        </a:rPr>
                        <a:t>500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2" action="ppaction://hlinksldjump"/>
                        </a:rPr>
                        <a:t>400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3" action="ppaction://hlinksldjump"/>
                        </a:rPr>
                        <a:t>300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4" action="ppaction://hlinksldjump"/>
                        </a:rPr>
                        <a:t>200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5" action="ppaction://hlinksldjump"/>
                        </a:rPr>
                        <a:t>100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Страты</a:t>
                      </a:r>
                    </a:p>
                    <a:p>
                      <a:pPr algn="ctr"/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6" action="ppaction://hlinksldjump"/>
                        </a:rPr>
                        <a:t>500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7" action="ppaction://hlinksldjump"/>
                        </a:rPr>
                        <a:t>400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8" action="ppaction://hlinksldjump"/>
                        </a:rPr>
                        <a:t>300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19" action="ppaction://hlinksldjump"/>
                        </a:rPr>
                        <a:t>200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0" action="ppaction://hlinksldjump"/>
                        </a:rPr>
                        <a:t>100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Словечки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1" action="ppaction://hlinksldjump"/>
                        </a:rPr>
                        <a:t>500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2" action="ppaction://hlinksldjump"/>
                        </a:rPr>
                        <a:t>400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3" action="ppaction://hlinksldjump"/>
                        </a:rPr>
                        <a:t>300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4" action="ppaction://hlinksldjump"/>
                        </a:rPr>
                        <a:t>200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5" action="ppaction://hlinksldjump"/>
                        </a:rPr>
                        <a:t>100</a:t>
                      </a:r>
                      <a:endParaRPr lang="ru-RU" sz="4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003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Аукцион 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1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компромисс, переговоры, посредничество, арбитраж, применения силы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Инцидент это? 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практическое действие участников конфликта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C000"/>
                </a:solidFill>
              </a:rPr>
              <a:t>Перечислите </a:t>
            </a:r>
            <a:r>
              <a:rPr lang="ru-RU" sz="7200" dirty="0" err="1" smtClean="0">
                <a:solidFill>
                  <a:srgbClr val="FFC000"/>
                </a:solidFill>
              </a:rPr>
              <a:t>этнообразующие</a:t>
            </a:r>
            <a:r>
              <a:rPr lang="ru-RU" sz="7200" dirty="0" smtClean="0">
                <a:solidFill>
                  <a:srgbClr val="FFC000"/>
                </a:solidFill>
              </a:rPr>
              <a:t> факторы </a:t>
            </a:r>
            <a:endParaRPr lang="ru-RU" sz="72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кровное родство, </a:t>
            </a:r>
            <a:r>
              <a:rPr lang="ru-RU" sz="5400" dirty="0" err="1" smtClean="0">
                <a:solidFill>
                  <a:schemeClr val="bg1"/>
                </a:solidFill>
              </a:rPr>
              <a:t>межпоколенная</a:t>
            </a:r>
            <a:r>
              <a:rPr lang="ru-RU" sz="5400" dirty="0" smtClean="0">
                <a:solidFill>
                  <a:schemeClr val="bg1"/>
                </a:solidFill>
              </a:rPr>
              <a:t> преемственность, единая территория, язык, история, культура, традиции и самосознание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Перечислите стадии создания этноса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семья-клан- род- племя-этнос</a:t>
            </a:r>
          </a:p>
          <a:p>
            <a:pPr algn="ctr">
              <a:buNone/>
            </a:pPr>
            <a:endParaRPr lang="ru-RU" sz="3200" dirty="0" smtClean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0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C000"/>
                </a:solidFill>
              </a:rPr>
              <a:t>Автономная, не ограниченная территориальными рамками политическая группировка, члены которой привержены общим ценностям и интересам </a:t>
            </a:r>
            <a:r>
              <a:rPr lang="ru-RU" sz="4800" dirty="0" err="1" smtClean="0">
                <a:solidFill>
                  <a:srgbClr val="FFC000"/>
                </a:solidFill>
              </a:rPr>
              <a:t>это__________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</a:rPr>
              <a:t>Нация</a:t>
            </a:r>
          </a:p>
          <a:p>
            <a:pPr algn="ctr">
              <a:buNone/>
            </a:pPr>
            <a:endParaRPr lang="ru-RU" sz="3200" dirty="0" smtClean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endParaRPr lang="ru-RU" sz="3200" dirty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endParaRPr lang="ru-RU" sz="3200" dirty="0" smtClean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Расовая и национальная </a:t>
            </a:r>
            <a:r>
              <a:rPr lang="ru-RU" sz="8000" dirty="0" err="1" smtClean="0">
                <a:solidFill>
                  <a:srgbClr val="FFC000"/>
                </a:solidFill>
              </a:rPr>
              <a:t>непримиримось</a:t>
            </a:r>
            <a:r>
              <a:rPr lang="ru-RU" sz="8000" dirty="0" smtClean="0">
                <a:solidFill>
                  <a:srgbClr val="FFC000"/>
                </a:solidFill>
              </a:rPr>
              <a:t>–это все </a:t>
            </a:r>
            <a:r>
              <a:rPr lang="ru-RU" sz="8000" dirty="0" err="1" smtClean="0">
                <a:solidFill>
                  <a:srgbClr val="FFC000"/>
                </a:solidFill>
              </a:rPr>
              <a:t>проявление__________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Какие классификации семьи существуют ?</a:t>
            </a:r>
            <a:endParaRPr lang="ru-RU" sz="8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15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этноцентризма</a:t>
            </a:r>
          </a:p>
          <a:p>
            <a:pPr>
              <a:buNone/>
            </a:pPr>
            <a:endParaRPr lang="ru-RU" sz="3200" dirty="0" smtClean="0">
              <a:hlinkClick r:id="rId2" action="ppaction://hlinksldjump"/>
            </a:endParaRPr>
          </a:p>
          <a:p>
            <a:pPr>
              <a:buNone/>
            </a:pPr>
            <a:endParaRPr lang="ru-RU" sz="3200" dirty="0">
              <a:hlinkClick r:id="rId2" action="ppaction://hlinksldjump"/>
            </a:endParaRPr>
          </a:p>
          <a:p>
            <a:pPr>
              <a:buNone/>
            </a:pPr>
            <a:endParaRPr lang="ru-RU" sz="3200" dirty="0" smtClean="0">
              <a:hlinkClick r:id="rId2" action="ppaction://hlinksldjump"/>
            </a:endParaRPr>
          </a:p>
          <a:p>
            <a:pPr algn="ctr">
              <a:buNone/>
            </a:pPr>
            <a:endParaRPr lang="ru-RU" sz="3200" dirty="0">
              <a:hlinkClick r:id="rId2" action="ppaction://hlinksldjump"/>
            </a:endParaRPr>
          </a:p>
          <a:p>
            <a:pPr algn="ctr">
              <a:buNone/>
            </a:pPr>
            <a:r>
              <a:rPr lang="ru-RU" sz="3200" dirty="0" smtClean="0">
                <a:hlinkClick r:id="rId2" action="ppaction://hlinksldjump"/>
              </a:rPr>
              <a:t>Аукцион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Отношения народов, этносов и т.п. </a:t>
            </a:r>
            <a:r>
              <a:rPr lang="ru-RU" sz="8800" dirty="0" err="1" smtClean="0">
                <a:solidFill>
                  <a:srgbClr val="FFC000"/>
                </a:solidFill>
              </a:rPr>
              <a:t>это__________</a:t>
            </a:r>
            <a:endParaRPr lang="ru-RU" sz="8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межнациональные отношения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Кто разработал теорию социальной стратификации? 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П.Сорокин, </a:t>
            </a:r>
            <a:r>
              <a:rPr lang="ru-RU" sz="8800" dirty="0" err="1" smtClean="0">
                <a:solidFill>
                  <a:schemeClr val="bg1"/>
                </a:solidFill>
              </a:rPr>
              <a:t>М.Вебер</a:t>
            </a:r>
            <a:endParaRPr lang="ru-RU" sz="8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C000"/>
                </a:solidFill>
              </a:rPr>
              <a:t>Перечислите критерии лежащие в основе стартового деления общества </a:t>
            </a:r>
            <a:endParaRPr lang="ru-RU" sz="72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доход, образование, власть</a:t>
            </a:r>
          </a:p>
          <a:p>
            <a:pPr algn="ctr">
              <a:buNone/>
            </a:pPr>
            <a:r>
              <a:rPr lang="ru-RU" sz="35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Сумма денег ,официально установленная в качестве минимального дохода , индивиду или семье в состояние удовлетворить только самые необходимые потребности называют?</a:t>
            </a:r>
          </a:p>
          <a:p>
            <a:pPr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порог </a:t>
            </a:r>
          </a:p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бедности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Приведите пример социальной структуры общества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979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</a:t>
            </a:r>
            <a:r>
              <a:rPr lang="ru-RU" sz="6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детности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возрасту,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 количеству супругов,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 поколениям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 </a:t>
            </a:r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74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9500" dirty="0" smtClean="0">
                <a:solidFill>
                  <a:schemeClr val="bg1"/>
                </a:solidFill>
              </a:rPr>
              <a:t>класс, </a:t>
            </a:r>
          </a:p>
          <a:p>
            <a:pPr algn="ctr">
              <a:buNone/>
            </a:pPr>
            <a:r>
              <a:rPr lang="ru-RU" sz="9500" dirty="0" smtClean="0">
                <a:solidFill>
                  <a:schemeClr val="bg1"/>
                </a:solidFill>
              </a:rPr>
              <a:t>страт,</a:t>
            </a:r>
          </a:p>
          <a:p>
            <a:pPr algn="ctr">
              <a:buNone/>
            </a:pPr>
            <a:r>
              <a:rPr lang="ru-RU" sz="9500" dirty="0" smtClean="0">
                <a:solidFill>
                  <a:schemeClr val="bg1"/>
                </a:solidFill>
              </a:rPr>
              <a:t> сословие,</a:t>
            </a:r>
          </a:p>
          <a:p>
            <a:pPr algn="ctr">
              <a:buNone/>
            </a:pPr>
            <a:r>
              <a:rPr lang="ru-RU" sz="9500" dirty="0" smtClean="0">
                <a:solidFill>
                  <a:schemeClr val="bg1"/>
                </a:solidFill>
              </a:rPr>
              <a:t> каста</a:t>
            </a:r>
          </a:p>
          <a:p>
            <a:pPr algn="ctr">
              <a:buNone/>
            </a:pPr>
            <a:r>
              <a:rPr lang="ru-RU" sz="35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0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ctr">
              <a:buNone/>
            </a:pPr>
            <a:endParaRPr lang="ru-RU" sz="8800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Нищета иначе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крайняя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8800" dirty="0" smtClean="0">
                <a:solidFill>
                  <a:schemeClr val="bg1"/>
                </a:solidFill>
              </a:rPr>
              <a:t>бедность,  </a:t>
            </a:r>
            <a:r>
              <a:rPr lang="ru-RU" sz="8800" dirty="0" err="1" smtClean="0">
                <a:solidFill>
                  <a:schemeClr val="bg1"/>
                </a:solidFill>
              </a:rPr>
              <a:t>андеркласс</a:t>
            </a:r>
            <a:endParaRPr lang="ru-RU" sz="8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C000"/>
                </a:solidFill>
              </a:rPr>
              <a:t>Кому принадлежат слова?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C000"/>
                </a:solidFill>
              </a:rPr>
              <a:t>« Весь мир – театр, и люди в нем – актеры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C000"/>
                </a:solidFill>
              </a:rPr>
              <a:t>И каждый там свою играет роль.»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У. Шекспир</a:t>
            </a:r>
          </a:p>
          <a:p>
            <a:pPr algn="ctr">
              <a:buNone/>
            </a:pPr>
            <a:endParaRPr lang="ru-RU" sz="8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Вставьте пропущенное слово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« Быть добрым совсем нетрудно: трудно быть __________...А с несправедливостью либо сотрудничают, либо сражаются» В.Гюго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Справедливым</a:t>
            </a:r>
          </a:p>
          <a:p>
            <a:pPr algn="ctr">
              <a:buNone/>
            </a:pPr>
            <a:endParaRPr lang="ru-RU" sz="8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C000"/>
                </a:solidFill>
              </a:rPr>
              <a:t>Допишите  элемент</a:t>
            </a:r>
            <a:r>
              <a:rPr lang="ru-RU" sz="6600" b="1" dirty="0" smtClean="0">
                <a:solidFill>
                  <a:srgbClr val="FFC000"/>
                </a:solidFill>
              </a:rPr>
              <a:t> : </a:t>
            </a:r>
            <a:r>
              <a:rPr lang="ru-RU" sz="6600" dirty="0" smtClean="0">
                <a:solidFill>
                  <a:srgbClr val="FFC000"/>
                </a:solidFill>
              </a:rPr>
              <a:t>Конфликт = субъект + объект + ___________ + инцидент</a:t>
            </a:r>
            <a:endParaRPr lang="ru-RU" sz="66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конфликтная ситуация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Дословное значение этого термина ВЫБИРАТЬ 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FFC000"/>
                </a:solidFill>
              </a:rPr>
              <a:t>Перечислите все функции семьи ?</a:t>
            </a:r>
            <a:endParaRPr lang="ru-RU" sz="8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2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брак, </a:t>
            </a:r>
            <a:r>
              <a:rPr lang="ru-RU" sz="8800" dirty="0" err="1" smtClean="0">
                <a:solidFill>
                  <a:schemeClr val="bg1"/>
                </a:solidFill>
              </a:rPr>
              <a:t>брачивать</a:t>
            </a:r>
            <a:endParaRPr lang="ru-RU" sz="8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endParaRPr lang="ru-RU" sz="3200" dirty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endParaRPr lang="ru-RU" sz="3200" dirty="0" smtClean="0">
              <a:solidFill>
                <a:schemeClr val="bg1"/>
              </a:solidFill>
              <a:hlinkClick r:id="rId2" action="ppaction://hlinksldjump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hlinkClick r:id="rId2" action="ppaction://hlinksldjump"/>
              </a:rPr>
              <a:t>Аукцион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Всеобщее равенство- это…</a:t>
            </a:r>
          </a:p>
          <a:p>
            <a:pPr algn="ctr">
              <a:buNone/>
            </a:pPr>
            <a:r>
              <a:rPr lang="ru-RU" sz="3500" dirty="0" smtClean="0">
                <a:solidFill>
                  <a:srgbClr val="FFC000"/>
                </a:solidFill>
                <a:hlinkClick r:id="rId2" action="ppaction://hlinksldjump"/>
              </a:rPr>
              <a:t>Аукцион </a:t>
            </a:r>
            <a:endParaRPr lang="ru-RU" sz="35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воспроизводства, социализация, экономическая, духовная, экзистенциальная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06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300" dirty="0" smtClean="0">
                <a:solidFill>
                  <a:srgbClr val="FFC000"/>
                </a:solidFill>
              </a:rPr>
              <a:t>Основанная на браке или __________ , малая группа . Члены которой связаны общностью быта, взаимной помощью, моральной и правовой ответственностью </a:t>
            </a:r>
            <a:endParaRPr lang="ru-RU" sz="53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кровном родстве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Аукцион</a:t>
            </a:r>
            <a:r>
              <a:rPr lang="ru-RU" sz="88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 </a:t>
            </a:r>
            <a:endParaRPr lang="ru-RU" sz="8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Перечислите стадии в жизни семьи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593</TotalTime>
  <Words>444</Words>
  <Application>Microsoft Office PowerPoint</Application>
  <PresentationFormat>Экран (4:3)</PresentationFormat>
  <Paragraphs>137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Бумажная</vt:lpstr>
      <vt:lpstr>«Социальная сфера общества»</vt:lpstr>
      <vt:lpstr>Аукцион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 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«Социальная сфера общества»</dc:title>
  <dc:creator>Учитель</dc:creator>
  <cp:lastModifiedBy>revaz</cp:lastModifiedBy>
  <cp:revision>31</cp:revision>
  <dcterms:created xsi:type="dcterms:W3CDTF">2012-01-25T10:03:13Z</dcterms:created>
  <dcterms:modified xsi:type="dcterms:W3CDTF">2012-05-06T20:25:20Z</dcterms:modified>
</cp:coreProperties>
</file>