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00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8" r:id="rId32"/>
    <p:sldId id="285" r:id="rId33"/>
    <p:sldId id="286" r:id="rId34"/>
    <p:sldId id="287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2" autoAdjust="0"/>
    <p:restoredTop sz="94660"/>
  </p:normalViewPr>
  <p:slideViewPr>
    <p:cSldViewPr>
      <p:cViewPr varScale="1">
        <p:scale>
          <a:sx n="51" d="100"/>
          <a:sy n="51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AB469-B0E6-4F36-8F8F-955FA11AA5A5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5B2ED-53AF-4944-9F44-68DD95EF5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B2ED-53AF-4944-9F44-68DD95EF50A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42" Type="http://schemas.openxmlformats.org/officeDocument/2006/relationships/slide" Target="slide4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Relationship Id="rId43" Type="http://schemas.openxmlformats.org/officeDocument/2006/relationships/slide" Target="slide4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8" name="Picture 26" descr="1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4000"/>
          </a:blip>
          <a:srcRect/>
          <a:stretch>
            <a:fillRect/>
          </a:stretch>
        </p:blipFill>
        <p:spPr bwMode="auto">
          <a:xfrm>
            <a:off x="1142976" y="-285776"/>
            <a:ext cx="6985000" cy="6985000"/>
          </a:xfrm>
          <a:prstGeom prst="rect">
            <a:avLst/>
          </a:prstGeom>
          <a:noFill/>
        </p:spPr>
      </p:pic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«Своя игра»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среди учащихся 9-11 классов.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7000860" y="5672126"/>
            <a:ext cx="2143140" cy="118587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Работу выполнили:</a:t>
            </a:r>
          </a:p>
          <a:p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Хвостова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Л.Н.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Мельникова М.И.</a:t>
            </a:r>
          </a:p>
          <a:p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Гречкина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Н.А. </a:t>
            </a:r>
          </a:p>
          <a:p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Какое преступление совершили гуси-лебеди в одноименной сказке? </a:t>
            </a:r>
          </a:p>
          <a:p>
            <a:pPr algn="ctr">
              <a:buNone/>
            </a:pPr>
            <a:r>
              <a:rPr lang="ru-RU" b="1" dirty="0" smtClean="0"/>
              <a:t>Какие права Иванушки были нарушены?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571876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</a:t>
            </a:r>
            <a:r>
              <a:rPr lang="ru-RU" sz="2800" dirty="0" err="1" smtClean="0"/>
              <a:t>киднепинг</a:t>
            </a:r>
            <a:r>
              <a:rPr lang="ru-RU" sz="2800" dirty="0" smtClean="0"/>
              <a:t>- похищение ребенка. Нарушено его право на жизнь, на свободу, возможность воспитываться в семье.</a:t>
            </a:r>
            <a:endParaRPr lang="ru-RU" sz="28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Что такое </a:t>
            </a:r>
            <a:r>
              <a:rPr lang="ru-RU" dirty="0" err="1" smtClean="0"/>
              <a:t>деликтоспособность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571876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признание законом способность лица сознавать значение своих противоправных деяний и нести за них юридическую ответственность.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2862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 течение какого времени может быть обжалован обвинительный приговор по уголовному делу с момента его составления:</a:t>
            </a:r>
          </a:p>
          <a:p>
            <a:pPr algn="ctr">
              <a:buNone/>
            </a:pPr>
            <a:r>
              <a:rPr lang="ru-RU" dirty="0" smtClean="0"/>
              <a:t>А: 7 дней</a:t>
            </a:r>
          </a:p>
          <a:p>
            <a:pPr algn="ctr">
              <a:buNone/>
            </a:pPr>
            <a:r>
              <a:rPr lang="ru-RU" dirty="0" smtClean="0"/>
              <a:t>Б: 10 дней</a:t>
            </a:r>
          </a:p>
          <a:p>
            <a:pPr algn="ctr">
              <a:buNone/>
            </a:pPr>
            <a:r>
              <a:rPr lang="ru-RU" dirty="0" smtClean="0"/>
              <a:t>В: 14 дней</a:t>
            </a:r>
          </a:p>
          <a:p>
            <a:pPr algn="ctr">
              <a:buNone/>
            </a:pPr>
            <a:r>
              <a:rPr lang="ru-RU" dirty="0" smtClean="0"/>
              <a:t>Г: месяца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857760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10 дней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3714776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Переведите с латинского: </a:t>
            </a:r>
            <a:r>
              <a:rPr lang="en-US" dirty="0" smtClean="0"/>
              <a:t>mea culpa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07194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Моя вина, по моей вине.</a:t>
            </a:r>
            <a:endParaRPr lang="ru-RU" sz="28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39290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Сотрудники отделения полиции несколько месяцев подряд не получали заработную плату. Известив письменно руководство, они решили приостановить работу до выплаты им задержанной заработной платы.</a:t>
            </a:r>
          </a:p>
          <a:p>
            <a:pPr>
              <a:buNone/>
            </a:pPr>
            <a:r>
              <a:rPr lang="ru-RU" b="1" dirty="0" smtClean="0"/>
              <a:t>Задание: разъясните ситуацию – имели ли право сотрудники отделения полиции приостановить работу? Почему?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429132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нет, не имели права, т.к. согласно ТК РФ, в случае задержки выплаты зарплаты не допускается приостановление работы в правоохранительных органах.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Смирнов совершил преступление. </a:t>
            </a:r>
            <a:r>
              <a:rPr lang="ru-RU" b="1" dirty="0" smtClean="0"/>
              <a:t>Можно ли рассмотреть дело Смирнова без его участия?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929066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Нет. В соответствии с УК РФ заочное рассмотрение уголовных дел не допускается.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конце </a:t>
            </a:r>
            <a:r>
              <a:rPr lang="en-US" dirty="0" smtClean="0"/>
              <a:t>XVIII</a:t>
            </a:r>
            <a:r>
              <a:rPr lang="ru-RU" dirty="0" smtClean="0"/>
              <a:t> века в Российской империи функционировал Совестный суд. </a:t>
            </a:r>
            <a:r>
              <a:rPr lang="ru-RU" b="1" dirty="0" smtClean="0"/>
              <a:t>Какие дела он рассматривал?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786190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Суд рассматривал дела о преступлениях, которые совершали несовершеннолетние и умалишенные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Вам с детства хорошо известна сказка «</a:t>
            </a:r>
            <a:r>
              <a:rPr lang="ru-RU" dirty="0" err="1" smtClean="0"/>
              <a:t>Дюймовочка</a:t>
            </a:r>
            <a:r>
              <a:rPr lang="ru-RU" dirty="0" smtClean="0"/>
              <a:t>». «Вот славная жена для моего сынка,- квакнула жаба и, схватив скорлупу с девочкой, выпрыгнула через окно в сад».</a:t>
            </a:r>
          </a:p>
          <a:p>
            <a:pPr algn="ctr">
              <a:buNone/>
            </a:pPr>
            <a:r>
              <a:rPr lang="ru-RU" b="1" dirty="0" smtClean="0"/>
              <a:t>Прокомментируйте, какие права главной героини сказки нарушены?</a:t>
            </a:r>
            <a:endParaRPr lang="ru-RU" b="1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3429000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девочка разлучена с родителями, похищение, ограничение свободы, попытка насильно выдать замуж 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Что такое консенсус?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3429000"/>
            <a:ext cx="900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соглашение между сторонниками противоположных мнений, направлений, позиций.</a:t>
            </a:r>
            <a:endParaRPr lang="ru-RU" sz="28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4291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Ребенок, при нарушении его прав и законных интересов, имеет право самостоятельно обратиться в суд за защитой с какого возраста:</a:t>
            </a:r>
          </a:p>
          <a:p>
            <a:pPr algn="ctr">
              <a:buNone/>
            </a:pPr>
            <a:r>
              <a:rPr lang="ru-RU" dirty="0" smtClean="0"/>
              <a:t>А: 10 лет</a:t>
            </a:r>
          </a:p>
          <a:p>
            <a:pPr algn="ctr">
              <a:buNone/>
            </a:pPr>
            <a:r>
              <a:rPr lang="ru-RU" dirty="0" smtClean="0"/>
              <a:t>Б: 14 лет</a:t>
            </a:r>
          </a:p>
          <a:p>
            <a:pPr algn="ctr">
              <a:buNone/>
            </a:pPr>
            <a:r>
              <a:rPr lang="ru-RU" dirty="0" smtClean="0"/>
              <a:t>В: 15 лет</a:t>
            </a:r>
          </a:p>
          <a:p>
            <a:pPr algn="ctr">
              <a:buNone/>
            </a:pPr>
            <a:r>
              <a:rPr lang="ru-RU" dirty="0" smtClean="0"/>
              <a:t>Г: 16 лет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521495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14 лет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"/>
          <a:ext cx="9144003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8183"/>
                <a:gridCol w="728877"/>
                <a:gridCol w="728877"/>
                <a:gridCol w="728877"/>
                <a:gridCol w="777516"/>
                <a:gridCol w="714380"/>
                <a:gridCol w="694706"/>
                <a:gridCol w="662587"/>
              </a:tblGrid>
              <a:tr h="12305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Административное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право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10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15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20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25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30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35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254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Уголовное право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10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15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20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25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30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5" action="ppaction://hlinksldjump"/>
                        </a:rPr>
                        <a:t>35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254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Семейное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право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10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15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19" action="ppaction://hlinksldjump"/>
                        </a:rPr>
                        <a:t>20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0" action="ppaction://hlinksldjump"/>
                        </a:rPr>
                        <a:t>25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1" action="ppaction://hlinksldjump"/>
                        </a:rPr>
                        <a:t>30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2" action="ppaction://hlinksldjump"/>
                        </a:rPr>
                        <a:t>35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254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Конституционное право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3" action="ppaction://hlinksldjump"/>
                        </a:rPr>
                        <a:t>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4" action="ppaction://hlinksldjump"/>
                        </a:rPr>
                        <a:t>10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5" action="ppaction://hlinksldjump"/>
                        </a:rPr>
                        <a:t>15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6" action="ppaction://hlinksldjump"/>
                        </a:rPr>
                        <a:t>20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7" action="ppaction://hlinksldjump"/>
                        </a:rPr>
                        <a:t>25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8" action="ppaction://hlinksldjump"/>
                        </a:rPr>
                        <a:t>30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29" action="ppaction://hlinksldjump"/>
                        </a:rPr>
                        <a:t>35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254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Гражданское право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0" action="ppaction://hlinksldjump"/>
                        </a:rPr>
                        <a:t>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1" action="ppaction://hlinksldjump"/>
                        </a:rPr>
                        <a:t>10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2" action="ppaction://hlinksldjump"/>
                        </a:rPr>
                        <a:t>15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3" action="ppaction://hlinksldjump"/>
                        </a:rPr>
                        <a:t>20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4" action="ppaction://hlinksldjump"/>
                        </a:rPr>
                        <a:t>25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5" action="ppaction://hlinksldjump"/>
                        </a:rPr>
                        <a:t>30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6" action="ppaction://hlinksldjump"/>
                        </a:rPr>
                        <a:t>35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254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Трудовое право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7" action="ppaction://hlinksldjump"/>
                        </a:rPr>
                        <a:t>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8" action="ppaction://hlinksldjump"/>
                        </a:rPr>
                        <a:t>10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39" action="ppaction://hlinksldjump"/>
                        </a:rPr>
                        <a:t>15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40" action="ppaction://hlinksldjump"/>
                        </a:rPr>
                        <a:t>20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41" action="ppaction://hlinksldjump"/>
                        </a:rPr>
                        <a:t>25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42" action="ppaction://hlinksldjump"/>
                        </a:rPr>
                        <a:t>30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hlinkClick r:id="rId43" action="ppaction://hlinksldjump"/>
                        </a:rPr>
                        <a:t>35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Переведи с латинского: </a:t>
            </a:r>
            <a:r>
              <a:rPr lang="en-US" dirty="0" err="1" smtClean="0"/>
              <a:t>matrimonium</a:t>
            </a:r>
            <a:r>
              <a:rPr lang="en-US" dirty="0" smtClean="0"/>
              <a:t> </a:t>
            </a:r>
            <a:r>
              <a:rPr lang="en-US" dirty="0" err="1" smtClean="0"/>
              <a:t>iustum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85762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законный брак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328614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Родители 10-летнего Сережи развелись. После развода, по решению суда, мальчик остался жить с матерью. При этом мама запрещала отцу и его родителям видеться и общаться с Сережей.</a:t>
            </a:r>
          </a:p>
          <a:p>
            <a:pPr algn="ctr">
              <a:buNone/>
            </a:pPr>
            <a:r>
              <a:rPr lang="ru-RU" b="1" dirty="0" smtClean="0"/>
              <a:t>Права ли мама? Почему?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857628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Нет, так как согласно СК РФ  ребенок имеет право общаться с обоими родителями и другими родственниками, если на это нет решения суда.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Ирина Соколова, получив разрешение местной администрации о снижении брачного возраста, зарегистрировала брак с Красновым, проживающим в другом городе. В связи с отъездом к мужу, Ирина решила продать дом полученный ею в наследство после смерти родителей.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Может ли Ирина Соколова продать дом?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286124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да, может. После регистрации брака несовершеннолетние приобретают полную дееспособность, в т.ч. получают возможность самостоятельно распоряжаться любым имуществом, принадлежащим им на праве собственности.</a:t>
            </a:r>
            <a:endParaRPr lang="ru-RU" sz="28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 Светы </a:t>
            </a:r>
            <a:r>
              <a:rPr lang="ru-RU" dirty="0" err="1" smtClean="0"/>
              <a:t>Бочаровой</a:t>
            </a:r>
            <a:r>
              <a:rPr lang="ru-RU" dirty="0" smtClean="0"/>
              <a:t> ухудшилось зрение. Ей необходимо сделать операцию, которую не делают в родном городе. </a:t>
            </a:r>
            <a:r>
              <a:rPr lang="ru-RU" b="1" dirty="0" smtClean="0"/>
              <a:t>Может ли она сделать её в Москве?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571876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да, так как у граждан РФ есть равные права на медицинское обслуживание. 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Какие права </a:t>
            </a:r>
            <a:r>
              <a:rPr lang="ru-RU" dirty="0" smtClean="0"/>
              <a:t>одного из героев сказки Д. </a:t>
            </a:r>
            <a:r>
              <a:rPr lang="ru-RU" dirty="0" err="1" smtClean="0"/>
              <a:t>Родари</a:t>
            </a:r>
            <a:r>
              <a:rPr lang="ru-RU" dirty="0" smtClean="0"/>
              <a:t> «</a:t>
            </a:r>
            <a:r>
              <a:rPr lang="ru-RU" dirty="0" err="1" smtClean="0"/>
              <a:t>Чиполлино</a:t>
            </a:r>
            <a:r>
              <a:rPr lang="ru-RU" dirty="0" smtClean="0"/>
              <a:t>» - дядюшки Тыквы были </a:t>
            </a:r>
            <a:r>
              <a:rPr lang="ru-RU" b="1" dirty="0" smtClean="0"/>
              <a:t>нарушены?</a:t>
            </a:r>
            <a:endParaRPr lang="ru-RU" b="1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3286124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право на жилище.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Что такое Конституционализм?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714752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политическая система, опирающаяся на конституцию, конституционные методы правления; учение о конституции как об основном инструменте политической власти.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По достижении какого возраста гражданин может быть избран депутатом Государственной Думы РФ:</a:t>
            </a:r>
          </a:p>
          <a:p>
            <a:pPr algn="ctr">
              <a:buNone/>
            </a:pPr>
            <a:r>
              <a:rPr lang="ru-RU" dirty="0" smtClean="0"/>
              <a:t>А: 21 года</a:t>
            </a:r>
          </a:p>
          <a:p>
            <a:pPr algn="ctr">
              <a:buNone/>
            </a:pPr>
            <a:r>
              <a:rPr lang="ru-RU" dirty="0" smtClean="0"/>
              <a:t> Б: 25 лет</a:t>
            </a:r>
          </a:p>
          <a:p>
            <a:pPr algn="ctr">
              <a:buNone/>
            </a:pPr>
            <a:r>
              <a:rPr lang="ru-RU" dirty="0" smtClean="0"/>
              <a:t>В: 30 лет</a:t>
            </a:r>
          </a:p>
          <a:p>
            <a:pPr algn="ctr">
              <a:buNone/>
            </a:pPr>
            <a:r>
              <a:rPr lang="ru-RU" dirty="0" smtClean="0"/>
              <a:t>Г: 18 лет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57187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21 года.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Переведи с латинского: </a:t>
            </a:r>
            <a:r>
              <a:rPr lang="en-US" dirty="0" err="1" smtClean="0"/>
              <a:t>salus</a:t>
            </a:r>
            <a:r>
              <a:rPr lang="en-US" dirty="0" smtClean="0"/>
              <a:t> </a:t>
            </a:r>
            <a:r>
              <a:rPr lang="en-US" dirty="0" err="1" smtClean="0"/>
              <a:t>populi</a:t>
            </a:r>
            <a:r>
              <a:rPr lang="en-US" dirty="0" smtClean="0"/>
              <a:t> </a:t>
            </a:r>
            <a:r>
              <a:rPr lang="en-US" dirty="0" err="1" smtClean="0"/>
              <a:t>suprema</a:t>
            </a:r>
            <a:r>
              <a:rPr lang="en-US" dirty="0" smtClean="0"/>
              <a:t> </a:t>
            </a:r>
            <a:r>
              <a:rPr lang="en-US" dirty="0" err="1" smtClean="0"/>
              <a:t>lex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7147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благо народа – высший закон.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39290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Гражданин РФ Прохоров, обучающийся в юридическом колледже, на летние каникулы собрался поехать к своему отцу, проживающему в Германии. Однако мать Прохорова забеспокоилась, что ее сына не впустят обратно в Россию, т.к. он неоднократно подвергался административному наказанию. </a:t>
            </a:r>
          </a:p>
          <a:p>
            <a:pPr>
              <a:buNone/>
            </a:pPr>
            <a:r>
              <a:rPr lang="ru-RU" b="1" dirty="0" smtClean="0"/>
              <a:t>Есть ли у матери основания для беспокойства?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786322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согласно Конституции РФ, граждане РФ имеют право беспрепятственно возвращаться в РФ.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Какому законодательству подчиняются лица без гражданства?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857628"/>
            <a:ext cx="8786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лица без гражданства подчиняются законодательству того государства, на территории которого они проживают.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Какое право нарушили ткачиха, повариха, сватья баба </a:t>
            </a:r>
            <a:r>
              <a:rPr lang="ru-RU" dirty="0" err="1" smtClean="0"/>
              <a:t>Бабариха</a:t>
            </a:r>
            <a:r>
              <a:rPr lang="ru-RU" dirty="0" smtClean="0"/>
              <a:t> в сказке «О царе </a:t>
            </a:r>
            <a:r>
              <a:rPr lang="ru-RU" dirty="0" err="1" smtClean="0"/>
              <a:t>Салтане</a:t>
            </a:r>
            <a:r>
              <a:rPr lang="ru-RU" dirty="0" smtClean="0"/>
              <a:t>» в отношении царицы?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500438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нарушено право на жизнь и личную неприкосновенность.</a:t>
            </a:r>
            <a:endParaRPr lang="ru-RU" sz="28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«К крайнему неудовольствию Нашему слышим разорение и притеснение подданных Наших от Ябедников». </a:t>
            </a:r>
            <a:r>
              <a:rPr lang="ru-RU" b="1" dirty="0" smtClean="0"/>
              <a:t>Кому принадлежат слова. Кто такие Ябедники?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786190"/>
            <a:ext cx="8643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из указа императрицы Елизаветы Петровны от 25 мая 1752 года. Ябедники – профессионально выполняющие функции правозаступников (судебных представителей) посредством недобросовестных  приемов и методов.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378621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 сказке «Трое из </a:t>
            </a:r>
            <a:r>
              <a:rPr lang="ru-RU" dirty="0" err="1" smtClean="0"/>
              <a:t>Простоквашино</a:t>
            </a:r>
            <a:r>
              <a:rPr lang="ru-RU" dirty="0" smtClean="0"/>
              <a:t>» главные герои взяли в аренду в колхозе корову, чтобы она давала им молоко. У коровы родился теленок. Кот </a:t>
            </a:r>
            <a:r>
              <a:rPr lang="ru-RU" dirty="0" err="1" smtClean="0"/>
              <a:t>Матроскин</a:t>
            </a:r>
            <a:r>
              <a:rPr lang="ru-RU" dirty="0" smtClean="0"/>
              <a:t> заявил о том, что «…корова не наша, а теленок уже наш, т.к. мы брали на время только корову».</a:t>
            </a:r>
          </a:p>
          <a:p>
            <a:pPr algn="ctr">
              <a:buNone/>
            </a:pPr>
            <a:r>
              <a:rPr lang="ru-RU" b="1" dirty="0" smtClean="0"/>
              <a:t>Так ли это? Прав ли кот </a:t>
            </a:r>
            <a:r>
              <a:rPr lang="ru-RU" b="1" dirty="0" err="1" smtClean="0"/>
              <a:t>Матроскин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429132"/>
            <a:ext cx="90011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в соответствии с ГК РФ о собственности – корова является собственность колхоза, соответственно ее теленок также собственность колхоза.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Что такое эмансипация?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64331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в гражданском праве - объявление несовершеннолетнего полностью дееспособным.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Над гражданином, признанным судом недееспособным вследствие стойкого психического заболевания, устанавливается:</a:t>
            </a:r>
          </a:p>
          <a:p>
            <a:pPr algn="ctr">
              <a:buNone/>
            </a:pPr>
            <a:r>
              <a:rPr lang="ru-RU" dirty="0" smtClean="0"/>
              <a:t>А: опека</a:t>
            </a:r>
          </a:p>
          <a:p>
            <a:pPr algn="ctr">
              <a:buNone/>
            </a:pPr>
            <a:r>
              <a:rPr lang="ru-RU" dirty="0" smtClean="0"/>
              <a:t>  Б: надзор</a:t>
            </a:r>
          </a:p>
          <a:p>
            <a:pPr algn="ctr">
              <a:buNone/>
            </a:pPr>
            <a:r>
              <a:rPr lang="ru-RU" dirty="0" smtClean="0"/>
              <a:t>                  В: попечительство</a:t>
            </a:r>
          </a:p>
          <a:p>
            <a:pPr algn="ctr">
              <a:buNone/>
            </a:pPr>
            <a:r>
              <a:rPr lang="ru-RU" dirty="0" smtClean="0"/>
              <a:t>      Г: патронаж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429000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опека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Переведите с латинского: </a:t>
            </a:r>
            <a:r>
              <a:rPr lang="en-US" dirty="0" smtClean="0"/>
              <a:t>ipso facto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суд знает законы.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Иванов Петр, учащийся юридического колледжа, решил внести израсходованный остаток денежных средств, оставшийся у него после получения стипендии в Сберегательный банк. </a:t>
            </a:r>
            <a:r>
              <a:rPr lang="ru-RU" b="1" dirty="0" smtClean="0"/>
              <a:t>Вправе ли он это сделать?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500438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да, вправе. Несовершеннолетние в возрасте от 14 до 18 лет вправе самостоятельно и без согласия законных представителей распоряжаться своей стипендией и вносить вклады в кредитные учреждения.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4000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Иванова призвали на службу в Вооруженные силы РФ, но он заявил в военкомате, что является одновременно гражданином России и США. И поскольку служба в ВС США для него более перспективна, он будет проходить службу там.</a:t>
            </a:r>
          </a:p>
          <a:p>
            <a:pPr algn="ctr">
              <a:buNone/>
            </a:pPr>
            <a:r>
              <a:rPr lang="ru-RU" b="1" dirty="0" smtClean="0"/>
              <a:t>Оцените отказ Иванова проходить военную службу в ВС РФ с точки зрения российского законодательства о гражданстве.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50057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Иванов должен пройти военную службу в рядах Вооруженных сил России, т.к. это не право, а обязанность граждан.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35004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Предприниматель Петров открыл палатку, торгующую хлебобулочными изделиями. Некоторым покупателям: инвалидам, престарелым, одиноким матерям – он делает скидку на 20-25%.</a:t>
            </a:r>
          </a:p>
          <a:p>
            <a:pPr algn="ctr">
              <a:buNone/>
            </a:pPr>
            <a:r>
              <a:rPr lang="ru-RU" b="1" dirty="0" smtClean="0"/>
              <a:t>Соответствует ли закону действия Петрова? Почему?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50057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нет, это публичный договор, должен быть предоставлены равные условия для всех.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Все вы знакомы с героиней сказки Ш. Перро – Золушкой и помните, как с ней обращались мачеха и ее дочки.</a:t>
            </a:r>
            <a:endParaRPr lang="ru-RU" dirty="0"/>
          </a:p>
          <a:p>
            <a:pPr algn="ctr">
              <a:buNone/>
            </a:pPr>
            <a:r>
              <a:rPr lang="ru-RU" b="1" dirty="0" smtClean="0"/>
              <a:t>Какие права Золушки были нарушены?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00438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право на достойный уровень жизни, на условия для нормального умственного, духовного развития, на защиту от эксплуатации, от унижения человеческого достоинства.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27146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Расшифруйте и объясните аббревиатуру ЕТС.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786190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единая тарифная сетка – система определения и дифференциации заработной платы работников бюджетной сферы. </a:t>
            </a:r>
            <a:endParaRPr lang="ru-RU" sz="28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Что такое Деликт?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071942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проступок, правонарушение.</a:t>
            </a:r>
            <a:endParaRPr lang="ru-RU" sz="28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Ежегодный оплачиваемый отпуск составляет:</a:t>
            </a:r>
          </a:p>
          <a:p>
            <a:pPr algn="ctr">
              <a:buNone/>
            </a:pPr>
            <a:r>
              <a:rPr lang="ru-RU" dirty="0" smtClean="0"/>
              <a:t>  А: 10 календарных дней</a:t>
            </a:r>
          </a:p>
          <a:p>
            <a:pPr algn="ctr">
              <a:buNone/>
            </a:pPr>
            <a:r>
              <a:rPr lang="ru-RU" dirty="0" smtClean="0"/>
              <a:t>  Б: 15 календарных дней </a:t>
            </a:r>
          </a:p>
          <a:p>
            <a:pPr algn="ctr">
              <a:buNone/>
            </a:pPr>
            <a:r>
              <a:rPr lang="ru-RU" dirty="0" smtClean="0"/>
              <a:t>В: 24 календарных дня</a:t>
            </a:r>
          </a:p>
          <a:p>
            <a:pPr algn="ctr">
              <a:buNone/>
            </a:pPr>
            <a:r>
              <a:rPr lang="ru-RU" dirty="0" smtClean="0"/>
              <a:t>   Г: 28 календарных дней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28 календарных дней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Переведи с латинского языка: </a:t>
            </a:r>
            <a:r>
              <a:rPr lang="en-US" dirty="0" smtClean="0"/>
              <a:t>ex </a:t>
            </a:r>
            <a:r>
              <a:rPr lang="en-US" dirty="0" err="1" smtClean="0"/>
              <a:t>aeguo</a:t>
            </a:r>
            <a:r>
              <a:rPr lang="en-US" dirty="0" smtClean="0"/>
              <a:t> et bono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786190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по справедливости.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Вы – руководитель отдела. К вам обратился сотрудник с просьбой отпустить его на 4 дня в связи с женитьбой. Однако официально вы отпустили его только на 3 дня, сославшись на установленные правила. Несмотря на это рабочий вышел на работу через четыре дня.</a:t>
            </a:r>
          </a:p>
          <a:p>
            <a:pPr algn="ctr">
              <a:buNone/>
            </a:pPr>
            <a:r>
              <a:rPr lang="ru-RU" b="1" dirty="0" smtClean="0"/>
              <a:t>Объясните, как вы поступите в данной ситуации.</a:t>
            </a:r>
            <a:endParaRPr lang="ru-RU" b="1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357562"/>
            <a:ext cx="86439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Правильно будет если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algn="ctr"/>
            <a:r>
              <a:rPr lang="ru-RU" sz="2800" dirty="0" smtClean="0"/>
              <a:t>1. Предложить отработать 4-й день. Объяснительную записку требовать не следует, т.к. в отделе известно, что у сотрудника была свадьба.</a:t>
            </a:r>
          </a:p>
          <a:p>
            <a:pPr algn="ctr"/>
            <a:r>
              <a:rPr lang="ru-RU" sz="2800" dirty="0" smtClean="0"/>
              <a:t>2. Привлекать вышестоящего начальника не обязательно, вопрос должен быть решен вами самостоятельно.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328614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Работник одного бюджетного учреждения отсутствовал на работе без уважительной причины более 4-х часов подряд. Руководитель учреждения уволил его с работы за прогул. </a:t>
            </a:r>
          </a:p>
          <a:p>
            <a:pPr algn="ctr">
              <a:buNone/>
            </a:pPr>
            <a:r>
              <a:rPr lang="ru-RU" b="1" dirty="0" smtClean="0"/>
              <a:t>Допустил ли руководитель учреждения нарушение действующего законодательства?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286256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нет, не нарушил. Прогулом считается отсутствие  на рабочем месте более 4-х часов подряд. Уволить можно за один прогул.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На прием к адвокату пришла Наташа и обратилась с просьбой защитить ее права. Дело в том, что Наташе отказали от приема на работу в ночной клуб. </a:t>
            </a:r>
          </a:p>
          <a:p>
            <a:pPr algn="ctr">
              <a:buNone/>
            </a:pPr>
            <a:r>
              <a:rPr lang="ru-RU" b="1" dirty="0" smtClean="0"/>
              <a:t>Какой первый вопрос должен задать ей адвокат?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000504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сколько ей лет?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Административному аресту могут подвергаться лица, достигшие:</a:t>
            </a:r>
          </a:p>
          <a:p>
            <a:pPr algn="ctr">
              <a:buNone/>
            </a:pPr>
            <a:r>
              <a:rPr lang="ru-RU" dirty="0" smtClean="0"/>
              <a:t>А: 14 лет</a:t>
            </a:r>
          </a:p>
          <a:p>
            <a:pPr algn="ctr">
              <a:buNone/>
            </a:pPr>
            <a:r>
              <a:rPr lang="ru-RU" dirty="0" smtClean="0"/>
              <a:t>Б: 16 лет</a:t>
            </a:r>
          </a:p>
          <a:p>
            <a:pPr algn="ctr">
              <a:buNone/>
            </a:pPr>
            <a:r>
              <a:rPr lang="ru-RU" dirty="0" smtClean="0"/>
              <a:t>В: 18 лет</a:t>
            </a:r>
          </a:p>
          <a:p>
            <a:pPr algn="ctr">
              <a:buNone/>
            </a:pPr>
            <a:r>
              <a:rPr lang="ru-RU" dirty="0" smtClean="0"/>
              <a:t>Г: 20 лет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000504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18 лет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Переведите с латинского:</a:t>
            </a:r>
            <a:r>
              <a:rPr lang="en-US" dirty="0" smtClean="0"/>
              <a:t> pro at contra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071942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за и против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0005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14-летний Саша не моргнув глазом приобрел 3 бутылки спиртного в разных ларьках. Ему льстило то обстоятельство, что ему нигде не отказали. «Это обычное дело, -рассуждал он. –За пивом я бегал еще 2 года назад. Один раз только тетка в магазине не хотела продать. Но я ей сказал, что беру не себе –и сразу же продали»</a:t>
            </a:r>
          </a:p>
          <a:p>
            <a:pPr>
              <a:buNone/>
            </a:pPr>
            <a:r>
              <a:rPr lang="ru-RU" sz="2400" b="1" dirty="0" smtClean="0"/>
              <a:t>Задание:</a:t>
            </a:r>
            <a:r>
              <a:rPr lang="ru-RU" sz="2400" dirty="0" smtClean="0"/>
              <a:t> дайте оценку этой жизненной ситуации. Объясните Саше в чем состоит опасность его действий.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500438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продавцы нарушают правила розничной торговли, которые запрещают продажу алкогольных напитков несовершеннолетним, а Саша может стать алкоголиком. 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На уроке по «Основам государства и права» ученик Котов заявил, что административному и уголовному праву присущ только один ярко выраженный метод правового регулирования – императивный.</a:t>
            </a:r>
          </a:p>
          <a:p>
            <a:pPr algn="ctr">
              <a:buNone/>
            </a:pPr>
            <a:r>
              <a:rPr lang="ru-RU" b="1" dirty="0" smtClean="0"/>
              <a:t>Задание: дайте оценку Котова.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786190"/>
            <a:ext cx="8929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Котов не прав. В административном и уголовном праве используется и диспозитивный метод правового регулирования.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Зная высокую требовательность педагога по русскому языку, ученики на выпускной экзамен принесли ей хрустальную вазу с букетом роз общей стоимостью 1500 рублей. Учительница вазу с розами приняла.</a:t>
            </a:r>
          </a:p>
          <a:p>
            <a:pPr>
              <a:buNone/>
            </a:pPr>
            <a:r>
              <a:rPr lang="ru-RU" b="1" dirty="0" smtClean="0"/>
              <a:t>Задание: О каком деянии – даче взятки или дарении – идет речь в данном случае?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4643446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 Речь идет о дарении, так как сумма подарка не превышает 5 минимальных размеров оплаты труда.</a:t>
            </a:r>
            <a:endParaRPr lang="ru-RU" sz="28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 вопросов.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293</TotalTime>
  <Words>1953</Words>
  <Application>Microsoft Office PowerPoint</Application>
  <PresentationFormat>Экран (4:3)</PresentationFormat>
  <Paragraphs>237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«Своя игра» среди учащихся 9-11 классов.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Kate</dc:creator>
  <cp:lastModifiedBy>revaz</cp:lastModifiedBy>
  <cp:revision>48</cp:revision>
  <dcterms:created xsi:type="dcterms:W3CDTF">2011-11-29T12:08:36Z</dcterms:created>
  <dcterms:modified xsi:type="dcterms:W3CDTF">2012-05-10T12:10:49Z</dcterms:modified>
</cp:coreProperties>
</file>