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29EC2-AA64-487C-AA3C-35E49D3EE70A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C1660-28FE-4BB8-8074-2439CBDF5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58026-06AC-4EAA-9F7D-2BED5E67D819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4186-2575-4F2C-84A8-9A0A36EE6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7552-CDF6-49E6-9195-8CBA8B3AC0F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25AF3-0428-4B1E-AD8B-113ECB8AA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B1C0B-AF39-412A-9BCE-77943447EB9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CF54C-FEF0-421B-BFCA-7C9A2856F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7F5D-EE63-4BE1-BDC4-F58EB2C196C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7878-D5C5-4A87-A1E3-204B1F7E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3122C-7332-4FE4-AB75-0D3315342B36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3B3D4-0A8C-4C55-A116-C5F41FE8A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52286-F43F-41F7-82A4-08218EF444F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53798-A3AD-4FD0-9E97-CD567D693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F959-53D3-4B80-90ED-CEF54F598485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043E4-656A-4B46-9427-BD69DDF0A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906E0-B1C2-4BD1-814E-59C0773451AD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FB224-6CA8-44AD-9F33-80784F835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68203-9F25-4210-B877-C9877A416AC0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7FAE4-95D4-41A2-91D2-DF02D5787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08890-FD96-4728-9E8E-EF8FC75ED853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42EC1-0355-4A5E-B2C5-B283DE797E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84F2C6-61C5-40B4-BC10-ED404DC329EB}" type="datetimeFigureOut">
              <a:rPr lang="ru-RU"/>
              <a:pPr>
                <a:defRPr/>
              </a:pPr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2A9D62-4BDB-483D-8569-22635EDB0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Новая папка\фоны\bumaga dlya stendov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1785926"/>
            <a:ext cx="692948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«Маленький тиран»…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или что такое  </a:t>
            </a:r>
            <a:r>
              <a:rPr lang="ru-RU" sz="32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КРИЗИС 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3-х</a:t>
            </a:r>
            <a:r>
              <a:rPr lang="ru-RU" sz="32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ntiqua-Bold" pitchFamily="2" charset="0"/>
                <a:cs typeface="+mn-cs"/>
              </a:rPr>
              <a:t>ЛЕТ и как его преодолеть?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6248" y="4000504"/>
            <a:ext cx="4041491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Подготовила: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Ульянова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 Светлана Викторовна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педагог-психолог ГДОУ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д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/с №94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+mn-cs"/>
              </a:rPr>
              <a:t>г.Санкт-Петербурга</a:t>
            </a:r>
          </a:p>
        </p:txBody>
      </p:sp>
      <p:pic>
        <p:nvPicPr>
          <p:cNvPr id="1028" name="Picture 4" descr="F:\люда\работа\кризис 3\gn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857232"/>
            <a:ext cx="1404928" cy="1056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284984"/>
            <a:ext cx="28083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Прямоугольник 3"/>
          <p:cNvSpPr>
            <a:spLocks noChangeArrowheads="1"/>
          </p:cNvSpPr>
          <p:nvPr/>
        </p:nvSpPr>
        <p:spPr bwMode="auto">
          <a:xfrm>
            <a:off x="571500" y="1000125"/>
            <a:ext cx="8143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Сменить тактику и стратегию общения с ребенком: пора признать, что он взрослый (ну почти!), уважать его мнение и стремление к самостоятельности.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07168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Постоянно предлагать выбор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 (либо иллюзию выбора - такая вот хитрость во благо всем).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3" y="3286125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Не заставлять, а просить помочь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3" y="4643438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Помните, что ребенок многие слова и поступки повторяет за Вами,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поэтому следите за собой .</a:t>
            </a:r>
            <a:endParaRPr lang="ru-RU" dirty="0"/>
          </a:p>
        </p:txBody>
      </p:sp>
      <p:pic>
        <p:nvPicPr>
          <p:cNvPr id="11273" name="Picture 4" descr="F:\Новая папка\люди\ксиса\р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688" y="2286000"/>
            <a:ext cx="4195763" cy="419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Новая папка\фоны\bumaga dlya stendov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785918" y="0"/>
            <a:ext cx="57665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317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Что делать родителям?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63" y="928688"/>
            <a:ext cx="8286750" cy="10001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" y="1000125"/>
            <a:ext cx="81438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Когда ребенок злится, у него истерика, то бесполезно объяснять, что так делать нехорошо, отложите это до тех пор, когда малыш успокоится. Пока же можно взять его за руку и увести в спокойное безлюдное место.</a:t>
            </a:r>
            <a:endParaRPr lang="ru-RU" b="1" dirty="0">
              <a:latin typeface="+mn-lt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3" y="2286000"/>
            <a:ext cx="8286750" cy="13573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Для благополучного развития ребенка желательно подчеркивать, какой он уже большой, не «сюсюкаться», не стараться все сделать за малыша. Разговаривайте с ним, как с равным, как  с человеком, мнение которого Вам интересно.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1500" y="4000500"/>
            <a:ext cx="8286750" cy="857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Любите ребенка и показывайте ему,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что он Вам дорог даже заплаканный, упрямый, капризный.</a:t>
            </a:r>
            <a:endParaRPr lang="ru-RU" dirty="0"/>
          </a:p>
        </p:txBody>
      </p:sp>
      <p:pic>
        <p:nvPicPr>
          <p:cNvPr id="12296" name="Picture 2" descr="F:\Новая папка\люди\Semja 2\7о801с.png"/>
          <p:cNvPicPr>
            <a:picLocks noChangeAspect="1" noChangeArrowheads="1"/>
          </p:cNvPicPr>
          <p:nvPr/>
        </p:nvPicPr>
        <p:blipFill>
          <a:blip r:embed="rId3" cstate="print"/>
          <a:srcRect l="27409" t="25281"/>
          <a:stretch>
            <a:fillRect/>
          </a:stretch>
        </p:blipFill>
        <p:spPr bwMode="auto">
          <a:xfrm>
            <a:off x="6697663" y="3429000"/>
            <a:ext cx="2446337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643174" y="5357826"/>
            <a:ext cx="4057521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Желаю Вам удачи !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Новая папка\фоны\bumaga dlya stendov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642918"/>
            <a:ext cx="8149467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Кризис</a:t>
            </a: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 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  <a:cs typeface="+mn-cs"/>
              </a:rPr>
              <a:t>трех лет </a:t>
            </a:r>
            <a:endParaRPr lang="ru-RU" sz="4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один из самых ярких по проявлениям кризисов детства, нередко застающий родителей врасплох.</a:t>
            </a: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571500" y="1928813"/>
            <a:ext cx="7858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Любой кризис  - это внутреннее противоречие между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Monotype Corsiva" pitchFamily="66" charset="0"/>
              </a:rPr>
              <a:t>    «хочу» и «могу».</a:t>
            </a:r>
          </a:p>
          <a:p>
            <a:pPr algn="ctr"/>
            <a:endParaRPr lang="ru-RU" sz="2400" b="1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  <a:p>
            <a:pPr algn="ctr"/>
            <a:endParaRPr lang="ru-RU" sz="2400" b="1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3077" name="Прямоугольник 7"/>
          <p:cNvSpPr>
            <a:spLocks noChangeArrowheads="1"/>
          </p:cNvSpPr>
          <p:nvPr/>
        </p:nvSpPr>
        <p:spPr bwMode="auto">
          <a:xfrm>
            <a:off x="571500" y="3357563"/>
            <a:ext cx="29289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Внутренний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многие желания ребенка не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соответствуют  его реальным возможностям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078" name="Прямоугольник 8"/>
          <p:cNvSpPr>
            <a:spLocks noChangeArrowheads="1"/>
          </p:cNvSpPr>
          <p:nvPr/>
        </p:nvSpPr>
        <p:spPr bwMode="auto">
          <a:xfrm>
            <a:off x="5786438" y="3357563"/>
            <a:ext cx="2428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Внешний конфликт</a:t>
            </a:r>
          </a:p>
          <a:p>
            <a:pPr algn="ctr"/>
            <a:r>
              <a:rPr lang="ru-RU" sz="2000" b="1">
                <a:solidFill>
                  <a:srgbClr val="002060"/>
                </a:solidFill>
                <a:latin typeface="Monotype Corsiva" pitchFamily="66" charset="0"/>
              </a:rPr>
              <a:t>Ребенок сталкивается с постоянной опекой взрослых </a:t>
            </a:r>
            <a:endParaRPr lang="ru-RU" sz="20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750" y="5000625"/>
            <a:ext cx="62865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И что делать в такой ситуации?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Сопротивляться или смириться.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Другого выхода нет. Вот малыш и сопротивляется , как может!</a:t>
            </a:r>
          </a:p>
        </p:txBody>
      </p:sp>
      <p:pic>
        <p:nvPicPr>
          <p:cNvPr id="3080" name="Picture 4" descr="F:\Новая папка\люди\ксиса\86c9959951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271462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Новая папка\фоны\bumaga dlya stendov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00430" y="4500570"/>
            <a:ext cx="206332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Временные рамки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2, 5 – 3, 5 года</a:t>
            </a:r>
          </a:p>
        </p:txBody>
      </p:sp>
      <p:sp>
        <p:nvSpPr>
          <p:cNvPr id="5" name="Штриховая стрелка вправо 4"/>
          <p:cNvSpPr/>
          <p:nvPr/>
        </p:nvSpPr>
        <p:spPr>
          <a:xfrm rot="1401170">
            <a:off x="529787" y="1208498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 rot="9202872">
            <a:off x="5525449" y="1194280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 rot="10800000">
            <a:off x="5857884" y="2714620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 flipH="1">
            <a:off x="642910" y="2928934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Штриховая стрелка вправо 8"/>
          <p:cNvSpPr/>
          <p:nvPr/>
        </p:nvSpPr>
        <p:spPr>
          <a:xfrm rot="12417271">
            <a:off x="5667542" y="4486113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 rot="19744218">
            <a:off x="725283" y="4621959"/>
            <a:ext cx="2714644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5400000">
            <a:off x="3482570" y="803654"/>
            <a:ext cx="1821669" cy="1071570"/>
          </a:xfrm>
          <a:prstGeom prst="strip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488" y="5286388"/>
            <a:ext cx="3574505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«Семизвездие кризиса»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7 основных симптомов</a:t>
            </a:r>
          </a:p>
        </p:txBody>
      </p:sp>
      <p:pic>
        <p:nvPicPr>
          <p:cNvPr id="4122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528637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143250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000125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142875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85725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928938"/>
            <a:ext cx="842962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4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5143500"/>
            <a:ext cx="8429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9" name="Прямоугольник 19"/>
          <p:cNvSpPr>
            <a:spLocks noChangeArrowheads="1"/>
          </p:cNvSpPr>
          <p:nvPr/>
        </p:nvSpPr>
        <p:spPr bwMode="auto">
          <a:xfrm rot="-1870150">
            <a:off x="1352550" y="4908550"/>
            <a:ext cx="1471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Негативизм</a:t>
            </a:r>
            <a:endParaRPr lang="ru-RU">
              <a:latin typeface="Calibri" pitchFamily="34" charset="0"/>
            </a:endParaRPr>
          </a:p>
        </p:txBody>
      </p:sp>
      <p:sp>
        <p:nvSpPr>
          <p:cNvPr id="4130" name="Прямоугольник 20"/>
          <p:cNvSpPr>
            <a:spLocks noChangeArrowheads="1"/>
          </p:cNvSpPr>
          <p:nvPr/>
        </p:nvSpPr>
        <p:spPr bwMode="auto">
          <a:xfrm>
            <a:off x="1428750" y="3286125"/>
            <a:ext cx="1346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Упрямство</a:t>
            </a:r>
            <a:endParaRPr lang="ru-RU">
              <a:latin typeface="Calibri" pitchFamily="34" charset="0"/>
            </a:endParaRPr>
          </a:p>
        </p:txBody>
      </p:sp>
      <p:sp>
        <p:nvSpPr>
          <p:cNvPr id="4131" name="Прямоугольник 21"/>
          <p:cNvSpPr>
            <a:spLocks noChangeArrowheads="1"/>
          </p:cNvSpPr>
          <p:nvPr/>
        </p:nvSpPr>
        <p:spPr bwMode="auto">
          <a:xfrm rot="1504927">
            <a:off x="1074738" y="1609725"/>
            <a:ext cx="17954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Строптивость</a:t>
            </a:r>
            <a:endParaRPr lang="ru-RU">
              <a:latin typeface="Calibri" pitchFamily="34" charset="0"/>
            </a:endParaRPr>
          </a:p>
        </p:txBody>
      </p:sp>
      <p:sp>
        <p:nvSpPr>
          <p:cNvPr id="4132" name="Прямоугольник 22"/>
          <p:cNvSpPr>
            <a:spLocks noChangeArrowheads="1"/>
          </p:cNvSpPr>
          <p:nvPr/>
        </p:nvSpPr>
        <p:spPr bwMode="auto">
          <a:xfrm rot="5400000">
            <a:off x="3777457" y="1151731"/>
            <a:ext cx="1244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Своеволие</a:t>
            </a:r>
            <a:endParaRPr lang="ru-RU">
              <a:latin typeface="Calibri" pitchFamily="34" charset="0"/>
            </a:endParaRPr>
          </a:p>
        </p:txBody>
      </p:sp>
      <p:sp>
        <p:nvSpPr>
          <p:cNvPr id="4133" name="Прямоугольник 23"/>
          <p:cNvSpPr>
            <a:spLocks noChangeArrowheads="1"/>
          </p:cNvSpPr>
          <p:nvPr/>
        </p:nvSpPr>
        <p:spPr bwMode="auto">
          <a:xfrm rot="-1647625">
            <a:off x="5911850" y="1539875"/>
            <a:ext cx="1809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Протест, бунт</a:t>
            </a:r>
            <a:endParaRPr lang="ru-RU">
              <a:latin typeface="Calibri" pitchFamily="34" charset="0"/>
            </a:endParaRPr>
          </a:p>
        </p:txBody>
      </p:sp>
      <p:sp>
        <p:nvSpPr>
          <p:cNvPr id="4134" name="Прямоугольник 24"/>
          <p:cNvSpPr>
            <a:spLocks noChangeArrowheads="1"/>
          </p:cNvSpPr>
          <p:nvPr/>
        </p:nvSpPr>
        <p:spPr bwMode="auto">
          <a:xfrm>
            <a:off x="6286500" y="3071813"/>
            <a:ext cx="1754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Calibri" pitchFamily="34" charset="0"/>
              </a:rPr>
              <a:t>Обесценивание</a:t>
            </a:r>
            <a:endParaRPr lang="ru-RU">
              <a:latin typeface="Calibri" pitchFamily="34" charset="0"/>
            </a:endParaRPr>
          </a:p>
        </p:txBody>
      </p:sp>
      <p:sp>
        <p:nvSpPr>
          <p:cNvPr id="4135" name="Прямоугольник 25"/>
          <p:cNvSpPr>
            <a:spLocks noChangeArrowheads="1"/>
          </p:cNvSpPr>
          <p:nvPr/>
        </p:nvSpPr>
        <p:spPr bwMode="auto">
          <a:xfrm rot="1646006">
            <a:off x="5781675" y="4767263"/>
            <a:ext cx="22129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i="1">
                <a:latin typeface="Calibri" pitchFamily="34" charset="0"/>
              </a:rPr>
              <a:t>Деспотизм, ревность</a:t>
            </a:r>
            <a:endParaRPr lang="ru-RU" sz="1600">
              <a:latin typeface="Calibri" pitchFamily="34" charset="0"/>
            </a:endParaRPr>
          </a:p>
        </p:txBody>
      </p:sp>
      <p:pic>
        <p:nvPicPr>
          <p:cNvPr id="4136" name="Picture 6" descr="F:\Новая папка\люди\ксиса\2e961ccf6e6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63" y="2143125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ru-RU" sz="2800" b="1" dirty="0" err="1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негативизм,строптивость</a:t>
            </a:r>
            <a:endParaRPr lang="ru-RU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4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75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71688" y="857250"/>
            <a:ext cx="6429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1,2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7358114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Ребенок поступает вопреки не только  родителям, но порой даже своему собственному желанию. Малыш отказывается выполнять просьбы не потому, что ему не хочется, а только потому, что его об этом попросили.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88" y="3214688"/>
            <a:ext cx="5572125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Часто это проявляется в отношении ребенка 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пище: дома ребенок отказывается от определенного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продукта, но когда этим же продуктом его угощают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другие люди, он спокойно и с удовольствием ест.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                         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Например, вместо вопроса, «Ты будешь кушать?»,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задайте вопрос: «Ты будешь кушать гречневую кашу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или рисовую?»</a:t>
            </a:r>
          </a:p>
        </p:txBody>
      </p:sp>
      <p:pic>
        <p:nvPicPr>
          <p:cNvPr id="5128" name="Picture 4" descr="F:\Новая папка\люди\ксиса\b17bea166cc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63" y="3357563"/>
            <a:ext cx="2530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упрямство</a:t>
            </a:r>
          </a:p>
        </p:txBody>
      </p:sp>
      <p:pic>
        <p:nvPicPr>
          <p:cNvPr id="6148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73581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Когда ребенок упрямится, он настаивает на чем-то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не потому, что ему этого сильно хочется, а потому, что он это потребовал: «Я так решил!».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43250" y="2928938"/>
            <a:ext cx="5572125" cy="317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Например, малыш просит дать ему мяч. Но мяча нет, и мама предлагает ему  замену, например,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его любимую книжку. Малыш понимает, что книжка намного интереснее, чем мяч. Но все равно настаивает на своем: «Дай мяч!» Почему? Потому что это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мама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предложила книжку, а не он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+mn-cs"/>
              </a:rPr>
              <a:t>сам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так решил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                              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  Что делать?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Просто подождите несколько минут.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Малыш сам созреет, и сам примет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Решение – попросит книжку.</a:t>
            </a:r>
          </a:p>
        </p:txBody>
      </p:sp>
      <p:pic>
        <p:nvPicPr>
          <p:cNvPr id="6152" name="Picture 2" descr="F:\Новая папка\люди\ксиса\c23526980c8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" y="285750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своеволие</a:t>
            </a:r>
          </a:p>
        </p:txBody>
      </p:sp>
      <p:pic>
        <p:nvPicPr>
          <p:cNvPr id="7172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643050"/>
            <a:ext cx="735811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Ребенок    все   хочет    делать сам,  даже  если  не  умеет.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8688" y="2143125"/>
            <a:ext cx="5786437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Бывает удобнее сделать что-то за ребенка, ведь так быстрее. Но этим вы лишите его радости от процесса деятельности.   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                                   </a:t>
            </a: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  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Позвольте малышу попробовать сделать все самому, даже если вы знаете, что это ему не по силам. Опыт – сын ошибок трудных. Но если у крохи что-то получилось, обязательно похвалите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его, объясните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, что именно он сделал хорошо, и подчеркните,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какой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он стал большой и самостоятельный. Такое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признание успехов 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поднимает самооценку, придает уверенности в силах.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7176" name="Picture 3" descr="F:\Новая папка\люди\ксиса\271ad5f555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0" y="3643313"/>
            <a:ext cx="239712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протест, бунт</a:t>
            </a:r>
          </a:p>
        </p:txBody>
      </p:sp>
      <p:pic>
        <p:nvPicPr>
          <p:cNvPr id="8196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73581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это ответ на  давление со стороны родителей,  и их желание все решать за малыша («Не кричи!», «Не ломай!», «Садись за стол!», «Одень тапочки!»).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38" y="2643188"/>
            <a:ext cx="5786437" cy="4094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 Бурная энергия ребенка должна найти выход в виде деятельности. А если ее сдерживать, то она выливается в виде эмоций (гнева, истерик).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Ребенку очень тяжело долго находиться в нервном напряжении, и если не наступает разрядка в виде эмоции или какого-либо вида деятельности, то возникает стресс и, как следствие, снижение иммунитета.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                                           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+mn-cs"/>
              </a:rPr>
              <a:t>Если малыш заходится в истерике, спокойно переждите ее, и только потом объясните, как «правильно» себя вести и почему. Что-либо объяснять во время истерики бесполезно.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accent4">
                  <a:lumMod val="50000"/>
                </a:schemeClr>
              </a:solidFill>
              <a:latin typeface="Monotype Corsiva" pitchFamily="66" charset="0"/>
              <a:cs typeface="+mn-cs"/>
            </a:endParaRPr>
          </a:p>
        </p:txBody>
      </p:sp>
      <p:pic>
        <p:nvPicPr>
          <p:cNvPr id="8200" name="Picture 3" descr="F:\Новая папка\люди\ксиса\74050c17063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786188"/>
            <a:ext cx="2862262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обесценивание</a:t>
            </a:r>
          </a:p>
        </p:txBody>
      </p:sp>
      <p:pic>
        <p:nvPicPr>
          <p:cNvPr id="9220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764386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Изменяется отношение ребенка к любимым вещам и игрушкам (он может бросать их, ломать) и к людям (малыш может стукнуть или обозвать маму грубыми словами).</a:t>
            </a:r>
          </a:p>
        </p:txBody>
      </p:sp>
      <p:pic>
        <p:nvPicPr>
          <p:cNvPr id="9223" name="Picture 2" descr="F:\Новая папка\люди\ксиса\b22b8d5895d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3429000"/>
            <a:ext cx="2732087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785813" y="2571750"/>
            <a:ext cx="578643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Monotype Corsiva" pitchFamily="66" charset="0"/>
              </a:rPr>
              <a:t> Это следующий этап исследовательской деятельности ребенка (не путайте с агрессией).</a:t>
            </a:r>
          </a:p>
          <a:p>
            <a:r>
              <a:rPr lang="ru-RU" sz="2000" b="1">
                <a:latin typeface="Monotype Corsiva" pitchFamily="66" charset="0"/>
              </a:rPr>
              <a:t>Потом он поймет, что такое его поведение может быть неприятно другим людям.</a:t>
            </a:r>
          </a:p>
          <a:p>
            <a:r>
              <a:rPr lang="ru-RU" sz="2000" b="1">
                <a:latin typeface="Monotype Corsiva" pitchFamily="66" charset="0"/>
              </a:rPr>
              <a:t>А пока… Пока он подражает взрослым, ему интересно смотреть на их реакцию (а что будет, если…)</a:t>
            </a:r>
          </a:p>
          <a:p>
            <a:r>
              <a:rPr lang="ru-RU" sz="2000" b="1">
                <a:solidFill>
                  <a:srgbClr val="FF0000"/>
                </a:solidFill>
                <a:latin typeface="Monotype Corsiva" pitchFamily="66" charset="0"/>
              </a:rPr>
              <a:t>                                           Что делать?</a:t>
            </a:r>
          </a:p>
          <a:p>
            <a:r>
              <a:rPr lang="ru-RU" sz="2000" b="1">
                <a:latin typeface="Monotype Corsiva" pitchFamily="66" charset="0"/>
              </a:rPr>
              <a:t>Направляйте энергию ребенка в мирное русло.</a:t>
            </a:r>
          </a:p>
          <a:p>
            <a:r>
              <a:rPr lang="ru-RU" sz="2000" b="1">
                <a:latin typeface="Monotype Corsiva" pitchFamily="66" charset="0"/>
              </a:rPr>
              <a:t>  Например, если малыш рвет книжку, предложите   ему рвать старые журналы. Подключите свою  фантазию, обыграйте неприятный момент с  использованием игрушек.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Новая папка\фоны\bumaga dlya stendov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4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428860" y="857232"/>
            <a:ext cx="435771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деспотизм</a:t>
            </a:r>
          </a:p>
        </p:txBody>
      </p:sp>
      <p:pic>
        <p:nvPicPr>
          <p:cNvPr id="10244" name="Picture 3" descr="F:\Новая папка\звездочки\рожи\00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913" y="642938"/>
            <a:ext cx="11017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14563" y="785813"/>
            <a:ext cx="3937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8662" y="1428736"/>
            <a:ext cx="764386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Ребенок  учится управлять окружающим миром,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+mn-cs"/>
              </a:rPr>
              <a:t>Пытается заставить родителей делать то, что он хочет.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28938" y="2214563"/>
            <a:ext cx="5786437" cy="3786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Monotype Corsiva" pitchFamily="66" charset="0"/>
                <a:cs typeface="+mn-cs"/>
              </a:rPr>
              <a:t>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+mn-cs"/>
              </a:rPr>
              <a:t>По отношению к младшим сестрам и братьям деспотизм может проявляться как ревность. Например, ребенок может забирать игрушки, одежду, толкать, замахиваться. Необходимо понимать, что стремление к лидерству, желание «завоевать место под солнцем» - это хорошая черта характера, которая  помогает человеку быть хозяином жизни, а не слабовольной овечкой, ведомой другими людьми.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0000"/>
                </a:solidFill>
                <a:latin typeface="Monotype Corsiva" pitchFamily="66" charset="0"/>
                <a:cs typeface="+mn-cs"/>
              </a:rPr>
              <a:t>                                          Что делать?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Monotype Corsiva" pitchFamily="66" charset="0"/>
                <a:cs typeface="+mn-cs"/>
              </a:rPr>
              <a:t>Уступайте ребенку в «мелочах». Но в том, что касается здоровья и безопасности самого ребенка и других людей – будьте непреклонны. </a:t>
            </a:r>
          </a:p>
        </p:txBody>
      </p:sp>
      <p:pic>
        <p:nvPicPr>
          <p:cNvPr id="10248" name="Picture 2" descr="F:\Новая папка\люди\ксиса\b0879e93432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3286125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изис 3-х 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Кризис 3-х лет</Template>
  <TotalTime>2</TotalTime>
  <Words>976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Monotype Corsiva</vt:lpstr>
      <vt:lpstr>Кризис 3-х лет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1</cp:revision>
  <dcterms:created xsi:type="dcterms:W3CDTF">2012-01-17T09:06:16Z</dcterms:created>
  <dcterms:modified xsi:type="dcterms:W3CDTF">2012-01-17T09:09:10Z</dcterms:modified>
</cp:coreProperties>
</file>