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6" r:id="rId2"/>
    <p:sldId id="297" r:id="rId3"/>
    <p:sldId id="257" r:id="rId4"/>
    <p:sldId id="256" r:id="rId5"/>
    <p:sldId id="264" r:id="rId6"/>
    <p:sldId id="266" r:id="rId7"/>
    <p:sldId id="274" r:id="rId8"/>
    <p:sldId id="270" r:id="rId9"/>
    <p:sldId id="277" r:id="rId10"/>
    <p:sldId id="279" r:id="rId11"/>
    <p:sldId id="280" r:id="rId12"/>
    <p:sldId id="281" r:id="rId13"/>
    <p:sldId id="282" r:id="rId14"/>
    <p:sldId id="283" r:id="rId15"/>
    <p:sldId id="267" r:id="rId16"/>
    <p:sldId id="291" r:id="rId17"/>
    <p:sldId id="285" r:id="rId18"/>
    <p:sldId id="295" r:id="rId19"/>
    <p:sldId id="288" r:id="rId20"/>
    <p:sldId id="289" r:id="rId21"/>
  </p:sldIdLst>
  <p:sldSz cx="9144000" cy="6858000" type="screen4x3"/>
  <p:notesSz cx="6858000" cy="9144000"/>
  <p:custShowLst>
    <p:custShow name="Произвольный показ 1" id="0">
      <p:sldLst>
        <p:sld r:id="rId5"/>
        <p:sld r:id="rId4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8"/>
      </p:sldLst>
    </p:custShow>
    <p:custShow name="Произвольный показ 2" id="1">
      <p:sldLst>
        <p:sld r:id="rId5"/>
        <p:sld r:id="rId4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20"/>
        <p:sld r:id="rId18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405A35-8316-47A7-BE35-F1C97F2A3E2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E10895-342B-4BF0-BB6B-BE570F137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05A35-8316-47A7-BE35-F1C97F2A3E2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0895-342B-4BF0-BB6B-BE570F137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05A35-8316-47A7-BE35-F1C97F2A3E2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0895-342B-4BF0-BB6B-BE570F137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05A35-8316-47A7-BE35-F1C97F2A3E2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0895-342B-4BF0-BB6B-BE570F137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05A35-8316-47A7-BE35-F1C97F2A3E2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0895-342B-4BF0-BB6B-BE570F137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05A35-8316-47A7-BE35-F1C97F2A3E2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0895-342B-4BF0-BB6B-BE570F137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05A35-8316-47A7-BE35-F1C97F2A3E2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0895-342B-4BF0-BB6B-BE570F137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05A35-8316-47A7-BE35-F1C97F2A3E2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0895-342B-4BF0-BB6B-BE570F137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05A35-8316-47A7-BE35-F1C97F2A3E2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0895-342B-4BF0-BB6B-BE570F137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9405A35-8316-47A7-BE35-F1C97F2A3E2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0895-342B-4BF0-BB6B-BE570F137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405A35-8316-47A7-BE35-F1C97F2A3E2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E10895-342B-4BF0-BB6B-BE570F137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9405A35-8316-47A7-BE35-F1C97F2A3E2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DE10895-342B-4BF0-BB6B-BE570F137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4.jpeg"/><Relationship Id="rId7" Type="http://schemas.openxmlformats.org/officeDocument/2006/relationships/image" Target="../media/image5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5" Type="http://schemas.openxmlformats.org/officeDocument/2006/relationships/image" Target="../media/image5.jpeg"/><Relationship Id="rId4" Type="http://schemas.openxmlformats.org/officeDocument/2006/relationships/image" Target="../media/image55.jpeg"/><Relationship Id="rId9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7488832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Формирование коммуникативных УУД через внеурочную деятельность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3286116" y="142852"/>
            <a:ext cx="5643602" cy="135732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  <a:r>
              <a:rPr lang="ru-RU" dirty="0" smtClean="0"/>
              <a:t>обровольность </a:t>
            </a:r>
            <a:r>
              <a:rPr lang="ru-RU" dirty="0"/>
              <a:t>выбора ребенком сферы деятельности, удовлетворение его личных потребностей, </a:t>
            </a:r>
            <a:r>
              <a:rPr lang="ru-RU" dirty="0" smtClean="0"/>
              <a:t>интересов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11" descr="D:\Old comp\Рабочий стол\Эксперимент\DSC04605.JPG"/>
          <p:cNvPicPr>
            <a:picLocks noChangeAspect="1" noChangeArrowheads="1"/>
          </p:cNvPicPr>
          <p:nvPr/>
        </p:nvPicPr>
        <p:blipFill>
          <a:blip r:embed="rId2" cstate="print"/>
          <a:srcRect t="14791"/>
          <a:stretch>
            <a:fillRect/>
          </a:stretch>
        </p:blipFill>
        <p:spPr bwMode="auto">
          <a:xfrm>
            <a:off x="285720" y="285728"/>
            <a:ext cx="2428892" cy="2759528"/>
          </a:xfrm>
          <a:prstGeom prst="rect">
            <a:avLst/>
          </a:prstGeom>
          <a:noFill/>
        </p:spPr>
      </p:pic>
      <p:pic>
        <p:nvPicPr>
          <p:cNvPr id="6" name="Picture 4" descr="C:\Documents and Settings\UserXP\Рабочий стол\Новая папка (2)\DSC04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000372"/>
            <a:ext cx="4762533" cy="3571900"/>
          </a:xfrm>
          <a:prstGeom prst="rect">
            <a:avLst/>
          </a:prstGeom>
          <a:noFill/>
        </p:spPr>
      </p:pic>
      <p:pic>
        <p:nvPicPr>
          <p:cNvPr id="4" name="Picture 10" descr="D:\Old comp\Рабочий стол\Эксперимент\DSC03877.JPG"/>
          <p:cNvPicPr>
            <a:picLocks noChangeAspect="1" noChangeArrowheads="1"/>
          </p:cNvPicPr>
          <p:nvPr/>
        </p:nvPicPr>
        <p:blipFill>
          <a:blip r:embed="rId4" cstate="print"/>
          <a:srcRect l="13686" t="5989"/>
          <a:stretch>
            <a:fillRect/>
          </a:stretch>
        </p:blipFill>
        <p:spPr bwMode="auto">
          <a:xfrm>
            <a:off x="1714480" y="2428868"/>
            <a:ext cx="2119612" cy="3078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571472" y="142852"/>
            <a:ext cx="8358246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</a:t>
            </a:r>
            <a:r>
              <a:rPr lang="ru-RU" sz="2000" dirty="0" smtClean="0"/>
              <a:t>тремление устанавливать </a:t>
            </a:r>
          </a:p>
          <a:p>
            <a:pPr algn="ctr"/>
            <a:r>
              <a:rPr lang="ru-RU" sz="2000" dirty="0" smtClean="0"/>
              <a:t>доверительные отношения, взаимопонимания</a:t>
            </a:r>
            <a:endParaRPr lang="ru-RU" sz="2000" dirty="0"/>
          </a:p>
        </p:txBody>
      </p:sp>
      <p:pic>
        <p:nvPicPr>
          <p:cNvPr id="7" name="Picture 4" descr="C:\Documents and Settings\UserXP\Рабочий стол\Новая папка\DSC04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5945" y="4143380"/>
            <a:ext cx="3109906" cy="2332430"/>
          </a:xfrm>
          <a:prstGeom prst="rect">
            <a:avLst/>
          </a:prstGeom>
          <a:noFill/>
        </p:spPr>
      </p:pic>
      <p:pic>
        <p:nvPicPr>
          <p:cNvPr id="8" name="Picture 4" descr="D:\Old comp\Рабочий стол\Эксперимент\DSC04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357298"/>
            <a:ext cx="2976583" cy="2232437"/>
          </a:xfrm>
          <a:prstGeom prst="rect">
            <a:avLst/>
          </a:prstGeom>
          <a:noFill/>
        </p:spPr>
      </p:pic>
      <p:pic>
        <p:nvPicPr>
          <p:cNvPr id="9" name="Picture 6" descr="D:\Old comp\Рабочий стол\Эксперимент\DSC047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214422"/>
            <a:ext cx="3786214" cy="5048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928662" y="357166"/>
            <a:ext cx="7429552" cy="114300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формирование первоначальных представлений о свойствах информации, способах работы с информацией с использованием компьютера</a:t>
            </a:r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8473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9" descr="D:\Old comp\Рабочий стол\Эксперимент\DSC02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785926"/>
            <a:ext cx="3286148" cy="4381529"/>
          </a:xfrm>
          <a:prstGeom prst="rect">
            <a:avLst/>
          </a:prstGeom>
          <a:noFill/>
        </p:spPr>
      </p:pic>
      <p:pic>
        <p:nvPicPr>
          <p:cNvPr id="7" name="Picture 2" descr="C:\Documents and Settings\UserXP\Рабочий стол\Новая папка (3)\DSC02496.JPG"/>
          <p:cNvPicPr>
            <a:picLocks noChangeAspect="1" noChangeArrowheads="1"/>
          </p:cNvPicPr>
          <p:nvPr/>
        </p:nvPicPr>
        <p:blipFill>
          <a:blip r:embed="rId3" cstate="print"/>
          <a:srcRect b="6606"/>
          <a:stretch>
            <a:fillRect/>
          </a:stretch>
        </p:blipFill>
        <p:spPr bwMode="auto">
          <a:xfrm>
            <a:off x="428596" y="1785926"/>
            <a:ext cx="3500462" cy="435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785786" y="357166"/>
            <a:ext cx="7429552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наполнение разнообразными играми, проектами</a:t>
            </a:r>
            <a:endParaRPr lang="ru-RU" dirty="0"/>
          </a:p>
        </p:txBody>
      </p:sp>
      <p:pic>
        <p:nvPicPr>
          <p:cNvPr id="7" name="Picture 3" descr="C:\Documents and Settings\UserXP\Рабочий стол\Новая папка\DSC03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357298"/>
            <a:ext cx="2952770" cy="2214578"/>
          </a:xfrm>
          <a:prstGeom prst="rect">
            <a:avLst/>
          </a:prstGeom>
          <a:noFill/>
        </p:spPr>
      </p:pic>
      <p:pic>
        <p:nvPicPr>
          <p:cNvPr id="10" name="Picture 2" descr="D:\Old comp\Рабочий стол\Эксперимент\DSC04791.JPG"/>
          <p:cNvPicPr>
            <a:picLocks noChangeAspect="1" noChangeArrowheads="1"/>
          </p:cNvPicPr>
          <p:nvPr/>
        </p:nvPicPr>
        <p:blipFill>
          <a:blip r:embed="rId3" cstate="print"/>
          <a:srcRect l="20518"/>
          <a:stretch>
            <a:fillRect/>
          </a:stretch>
        </p:blipFill>
        <p:spPr bwMode="auto">
          <a:xfrm>
            <a:off x="142844" y="1285860"/>
            <a:ext cx="2571768" cy="2426754"/>
          </a:xfrm>
          <a:prstGeom prst="rect">
            <a:avLst/>
          </a:prstGeom>
          <a:noFill/>
        </p:spPr>
      </p:pic>
      <p:pic>
        <p:nvPicPr>
          <p:cNvPr id="11" name="Picture 3" descr="D:\Old comp\Рабочий стол\Эксперимент\DSC048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14818"/>
            <a:ext cx="2948009" cy="2211007"/>
          </a:xfrm>
          <a:prstGeom prst="rect">
            <a:avLst/>
          </a:prstGeom>
          <a:noFill/>
        </p:spPr>
      </p:pic>
      <p:pic>
        <p:nvPicPr>
          <p:cNvPr id="12" name="Picture 5" descr="D:\Old comp\Рабочий стол\Эксперимент\DSC046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86256"/>
            <a:ext cx="2915712" cy="2186784"/>
          </a:xfrm>
          <a:prstGeom prst="rect">
            <a:avLst/>
          </a:prstGeom>
          <a:noFill/>
        </p:spPr>
      </p:pic>
      <p:pic>
        <p:nvPicPr>
          <p:cNvPr id="13" name="Picture 2" descr="D:\Old comp\Рабочий стол\Новая папка\DSC042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2285992"/>
            <a:ext cx="3106213" cy="2329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785786" y="357166"/>
            <a:ext cx="7429552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формирование коммуникативной культуры ребенк</a:t>
            </a:r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7" name="Picture 15" descr="D:\Old comp\Рабочий стол\Эксперимент\DSC04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3276595" cy="2457446"/>
          </a:xfrm>
          <a:prstGeom prst="rect">
            <a:avLst/>
          </a:prstGeom>
          <a:noFill/>
        </p:spPr>
      </p:pic>
      <p:pic>
        <p:nvPicPr>
          <p:cNvPr id="8" name="Picture 13" descr="D:\Old comp\Рабочий стол\Эксперимент\DSC049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000504"/>
            <a:ext cx="3333773" cy="2500330"/>
          </a:xfrm>
          <a:prstGeom prst="rect">
            <a:avLst/>
          </a:prstGeom>
          <a:noFill/>
        </p:spPr>
      </p:pic>
      <p:pic>
        <p:nvPicPr>
          <p:cNvPr id="4" name="Picture 12" descr="D:\Old comp\Рабочий стол\Эксперимент\DSC049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857496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01080" cy="5715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</a:rPr>
              <a:t>           Социальные проекты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4819" name="Picture 2" descr="C:\Documents and Settings\Администратор\Рабочий стол\Публичный отчет(12)\DSC042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928934"/>
            <a:ext cx="4286280" cy="3214710"/>
          </a:xfrm>
          <a:noFill/>
        </p:spPr>
      </p:pic>
      <p:sp>
        <p:nvSpPr>
          <p:cNvPr id="7" name="Овал 6"/>
          <p:cNvSpPr/>
          <p:nvPr/>
        </p:nvSpPr>
        <p:spPr>
          <a:xfrm>
            <a:off x="4929190" y="5857892"/>
            <a:ext cx="3714750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Сказка «Заячья избушка»</a:t>
            </a:r>
          </a:p>
        </p:txBody>
      </p:sp>
      <p:pic>
        <p:nvPicPr>
          <p:cNvPr id="34823" name="Picture 2" descr="C:\Documents and Settings\Администратор\Рабочий стол\Эксперимент\DSC04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2286016" cy="304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2500298" y="1214422"/>
            <a:ext cx="2571768" cy="1214446"/>
          </a:xfrm>
          <a:prstGeom prst="wedgeRoundRectCallout">
            <a:avLst>
              <a:gd name="adj1" fmla="val -53940"/>
              <a:gd name="adj2" fmla="val -694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/>
              <a:t>Экологическая сказка «Суд над человеком</a:t>
            </a:r>
            <a:r>
              <a:rPr lang="ru-RU" sz="1600" dirty="0" smtClean="0"/>
              <a:t>»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572132" y="785794"/>
            <a:ext cx="3286148" cy="1000132"/>
          </a:xfrm>
          <a:prstGeom prst="wedgeRoundRectCallout">
            <a:avLst>
              <a:gd name="adj1" fmla="val 6794"/>
              <a:gd name="adj2" fmla="val 13918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/>
              <a:t>Публичный отчет для родителей и гостей </a:t>
            </a:r>
            <a:r>
              <a:rPr lang="ru-RU" sz="1600" dirty="0" smtClean="0"/>
              <a:t>школы</a:t>
            </a:r>
          </a:p>
          <a:p>
            <a:pPr algn="ctr">
              <a:defRPr/>
            </a:pPr>
            <a:r>
              <a:rPr lang="ru-RU" sz="1600" dirty="0" smtClean="0"/>
              <a:t>2010г.</a:t>
            </a:r>
            <a:endParaRPr lang="ru-RU" sz="1600" dirty="0"/>
          </a:p>
        </p:txBody>
      </p:sp>
      <p:pic>
        <p:nvPicPr>
          <p:cNvPr id="15" name="Picture 3" descr="C:\Documents and Settings\Администратор\Рабочий стол\Публичный отчет(12)\DSC04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14282" y="3714752"/>
            <a:ext cx="390527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XP\Рабочий стол\Новая папка\DSC047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42852"/>
            <a:ext cx="3643338" cy="267892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Блок-схема: типовой процесс 6"/>
          <p:cNvSpPr/>
          <p:nvPr/>
        </p:nvSpPr>
        <p:spPr>
          <a:xfrm>
            <a:off x="500063" y="3000375"/>
            <a:ext cx="3857625" cy="1000125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Спектакль для малышей</a:t>
            </a:r>
            <a:endParaRPr lang="en-US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 детском саду.</a:t>
            </a:r>
          </a:p>
        </p:txBody>
      </p:sp>
      <p:pic>
        <p:nvPicPr>
          <p:cNvPr id="16388" name="Picture 2" descr="D:\Old comp\Рабочий стол\Эксперимент\SDC10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5717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Блок-схема: несколько документов 10"/>
          <p:cNvSpPr/>
          <p:nvPr/>
        </p:nvSpPr>
        <p:spPr>
          <a:xfrm>
            <a:off x="4357686" y="214290"/>
            <a:ext cx="4500594" cy="1214446"/>
          </a:xfrm>
          <a:prstGeom prst="flowChartMulti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Художественные акции школьников в окружающем школу социуме</a:t>
            </a:r>
          </a:p>
        </p:txBody>
      </p:sp>
      <p:sp>
        <p:nvSpPr>
          <p:cNvPr id="12" name="Блок-схема: типовой процесс 11"/>
          <p:cNvSpPr/>
          <p:nvPr/>
        </p:nvSpPr>
        <p:spPr>
          <a:xfrm>
            <a:off x="4857750" y="1571625"/>
            <a:ext cx="3929063" cy="785813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Спектакль для учащихся школы</a:t>
            </a:r>
          </a:p>
        </p:txBody>
      </p:sp>
      <p:pic>
        <p:nvPicPr>
          <p:cNvPr id="16391" name="Picture 3" descr="D:\Old comp\Рабочий стол\Эксперимент\SDC10038_c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2938" y="4071938"/>
            <a:ext cx="3357562" cy="2571750"/>
          </a:xfrm>
          <a:noFill/>
        </p:spPr>
      </p:pic>
      <p:sp>
        <p:nvSpPr>
          <p:cNvPr id="15" name="Блок-схема: типовой процесс 14"/>
          <p:cNvSpPr/>
          <p:nvPr/>
        </p:nvSpPr>
        <p:spPr>
          <a:xfrm>
            <a:off x="3357563" y="5857875"/>
            <a:ext cx="3286125" cy="85725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Спектакль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для гостей школы.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	     </a:t>
            </a:r>
            <a:r>
              <a:rPr lang="ru-RU" sz="3200" dirty="0" smtClean="0">
                <a:solidFill>
                  <a:srgbClr val="FF0000"/>
                </a:solidFill>
              </a:rPr>
              <a:t>Участие во  внеклассных мероприятиях школы, области, края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9938" name="Picture 2" descr="D:\Old comp\Рабочий стол\ФОТОГРАФИИ школы\DSC057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7274" y="1677182"/>
            <a:ext cx="2559073" cy="1919305"/>
          </a:xfrm>
          <a:prstGeom prst="rect">
            <a:avLst/>
          </a:prstGeom>
          <a:noFill/>
        </p:spPr>
      </p:pic>
      <p:pic>
        <p:nvPicPr>
          <p:cNvPr id="39939" name="Picture 3" descr="D:\Old comp\Рабочий стол\ФОТО ШКОЛА\ФОТО ШКОЛЫ (13)\DSC044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2" y="4071942"/>
            <a:ext cx="3133719" cy="2350290"/>
          </a:xfrm>
          <a:prstGeom prst="rect">
            <a:avLst/>
          </a:prstGeom>
          <a:noFill/>
        </p:spPr>
      </p:pic>
      <p:pic>
        <p:nvPicPr>
          <p:cNvPr id="7" name="Picture 2" descr="D:\Old comp\Рабочий стол\ФОТО ШКОЛА\ФОТО ШКОЛЫ (13)\DSC04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428736"/>
            <a:ext cx="2781320" cy="208599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214678" y="1357298"/>
            <a:ext cx="2643206" cy="1143008"/>
          </a:xfrm>
          <a:prstGeom prst="wedgeRoundRectCallout">
            <a:avLst>
              <a:gd name="adj1" fmla="val 53551"/>
              <a:gd name="adj2" fmla="val 1020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Смотр художественной самодеятельности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500298" y="3000372"/>
            <a:ext cx="2500330" cy="1071570"/>
          </a:xfrm>
          <a:prstGeom prst="wedgeRoundRectCallout">
            <a:avLst>
              <a:gd name="adj1" fmla="val -59834"/>
              <a:gd name="adj2" fmla="val -352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Конкурсы</a:t>
            </a:r>
            <a:r>
              <a:rPr lang="ru-RU" sz="1600" dirty="0" smtClean="0">
                <a:solidFill>
                  <a:srgbClr val="FF0000"/>
                </a:solidFill>
              </a:rPr>
              <a:t>:</a:t>
            </a:r>
            <a:r>
              <a:rPr lang="ru-RU" sz="1600" dirty="0" smtClean="0"/>
              <a:t> «Подари улыбку миру»; «Музыкальный дождик»</a:t>
            </a:r>
            <a:endParaRPr lang="ru-RU" sz="1600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786050" y="4643446"/>
            <a:ext cx="2500330" cy="1071570"/>
          </a:xfrm>
          <a:prstGeom prst="wedgeRoundRectCallout">
            <a:avLst>
              <a:gd name="adj1" fmla="val -57081"/>
              <a:gd name="adj2" fmla="val 638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Школьная олимпиада по русскому языку</a:t>
            </a:r>
            <a:endParaRPr lang="ru-RU" sz="1600" dirty="0"/>
          </a:p>
        </p:txBody>
      </p:sp>
      <p:pic>
        <p:nvPicPr>
          <p:cNvPr id="14" name="Picture 2" descr="D:\Old comp\Рабочий стол\Эксперимент\DSC023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143380"/>
            <a:ext cx="1857388" cy="2441565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500034" y="3500438"/>
            <a:ext cx="171451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Задорожина</a:t>
            </a:r>
            <a:r>
              <a:rPr lang="ru-RU" sz="1200" dirty="0" smtClean="0"/>
              <a:t> Надя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5786" y="6072206"/>
            <a:ext cx="157163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Подгорбунская</a:t>
            </a:r>
            <a:r>
              <a:rPr lang="ru-RU" sz="1200" dirty="0" smtClean="0"/>
              <a:t> Даша , 1 место . 2011г.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Old comp\Рабочий стол\Эксперимент\DSC04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1857388" cy="247651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Овальная выноска 4"/>
          <p:cNvSpPr/>
          <p:nvPr/>
        </p:nvSpPr>
        <p:spPr>
          <a:xfrm>
            <a:off x="5357818" y="214290"/>
            <a:ext cx="3000396" cy="1500198"/>
          </a:xfrm>
          <a:prstGeom prst="wedgeEllipseCallout">
            <a:avLst>
              <a:gd name="adj1" fmla="val 3659"/>
              <a:gd name="adj2" fmla="val 59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«Русский медвежонок», 2010г.</a:t>
            </a:r>
          </a:p>
          <a:p>
            <a:pPr algn="ctr"/>
            <a:r>
              <a:rPr lang="ru-RU" dirty="0" smtClean="0"/>
              <a:t>1место по школе </a:t>
            </a:r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642910" y="4071942"/>
            <a:ext cx="2071702" cy="928670"/>
          </a:xfrm>
          <a:prstGeom prst="wedgeEllipseCallout">
            <a:avLst>
              <a:gd name="adj1" fmla="val -11447"/>
              <a:gd name="adj2" fmla="val -634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r>
              <a:rPr lang="ru-RU" sz="1200" b="1" dirty="0" err="1" smtClean="0">
                <a:solidFill>
                  <a:schemeClr val="accent3">
                    <a:lumMod val="50000"/>
                  </a:schemeClr>
                </a:solidFill>
              </a:rPr>
              <a:t>Подгорбунская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Дарья 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1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sz="1200" dirty="0" smtClean="0"/>
              <a:t>I </a:t>
            </a:r>
            <a:r>
              <a:rPr lang="ru-RU" sz="1200" dirty="0" smtClean="0"/>
              <a:t>место,  2010 г.</a:t>
            </a:r>
          </a:p>
          <a:p>
            <a:pPr algn="ctr"/>
            <a:r>
              <a:rPr lang="en-US" sz="1200" dirty="0" smtClean="0"/>
              <a:t> </a:t>
            </a:r>
            <a:endParaRPr lang="ru-RU" sz="1200" dirty="0"/>
          </a:p>
        </p:txBody>
      </p:sp>
      <p:pic>
        <p:nvPicPr>
          <p:cNvPr id="9" name="Picture 2" descr="D:\Old comp\Рабочий стол\ФОТО ШКОЛА\101MSDCF\DSC05260.JPG"/>
          <p:cNvPicPr>
            <a:picLocks noChangeAspect="1" noChangeArrowheads="1"/>
          </p:cNvPicPr>
          <p:nvPr/>
        </p:nvPicPr>
        <p:blipFill>
          <a:blip r:embed="rId3" cstate="print"/>
          <a:srcRect l="7076" t="25994" r="67859" b="22018"/>
          <a:stretch>
            <a:fillRect/>
          </a:stretch>
        </p:blipFill>
        <p:spPr bwMode="auto">
          <a:xfrm>
            <a:off x="2714612" y="1428736"/>
            <a:ext cx="1928826" cy="246091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214282" y="428604"/>
            <a:ext cx="4643470" cy="785818"/>
          </a:xfrm>
          <a:prstGeom prst="wedgeRoundRectCallout">
            <a:avLst>
              <a:gd name="adj1" fmla="val -19360"/>
              <a:gd name="adj2" fmla="val 510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Участие в литературных конкурсах </a:t>
            </a:r>
          </a:p>
          <a:p>
            <a:pPr algn="ctr"/>
            <a:r>
              <a:rPr lang="ru-RU" sz="1200" i="1" dirty="0" smtClean="0"/>
              <a:t>2010 -2011 учебный год </a:t>
            </a:r>
            <a:endParaRPr lang="ru-RU" sz="1200" i="1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3071802" y="4071942"/>
            <a:ext cx="2286016" cy="785818"/>
          </a:xfrm>
          <a:prstGeom prst="wedgeEllipseCallout">
            <a:avLst>
              <a:gd name="adj1" fmla="val -11366"/>
              <a:gd name="adj2" fmla="val -66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r>
              <a:rPr lang="ru-RU" sz="1200" b="1" dirty="0" err="1" smtClean="0">
                <a:solidFill>
                  <a:schemeClr val="accent3">
                    <a:lumMod val="50000"/>
                  </a:schemeClr>
                </a:solidFill>
              </a:rPr>
              <a:t>Тринько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Даниил </a:t>
            </a:r>
          </a:p>
          <a:p>
            <a:pPr algn="ctr"/>
            <a:r>
              <a:rPr lang="en-US" sz="1200" dirty="0" smtClean="0"/>
              <a:t>II</a:t>
            </a:r>
            <a:r>
              <a:rPr lang="ru-RU" sz="1200" dirty="0" smtClean="0"/>
              <a:t> место , 2010 г.</a:t>
            </a:r>
            <a:r>
              <a:rPr lang="en-US" sz="1200" dirty="0" smtClean="0"/>
              <a:t> </a:t>
            </a:r>
            <a:endParaRPr lang="ru-RU" sz="1200" dirty="0"/>
          </a:p>
        </p:txBody>
      </p:sp>
      <p:pic>
        <p:nvPicPr>
          <p:cNvPr id="11" name="Picture 2" descr="C:\Documents and Settings\UserXP\Рабочий стол\семинар стандарты 17 марта\DSCN0065.JPG"/>
          <p:cNvPicPr>
            <a:picLocks noChangeAspect="1" noChangeArrowheads="1"/>
          </p:cNvPicPr>
          <p:nvPr/>
        </p:nvPicPr>
        <p:blipFill>
          <a:blip r:embed="rId4" cstate="print"/>
          <a:srcRect l="3536" t="2358" r="6286"/>
          <a:stretch>
            <a:fillRect/>
          </a:stretch>
        </p:blipFill>
        <p:spPr bwMode="auto">
          <a:xfrm>
            <a:off x="5715008" y="4000503"/>
            <a:ext cx="3214710" cy="2610621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D:\Old comp\Рабочий стол\Эксперимент\DSC049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012798" y="1559706"/>
            <a:ext cx="2190766" cy="1643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7358082" y="2928934"/>
            <a:ext cx="1357322" cy="42862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Исаева Евгения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928794" y="5429264"/>
            <a:ext cx="3429024" cy="1143008"/>
          </a:xfrm>
          <a:prstGeom prst="wedgeRoundRectCallout">
            <a:avLst>
              <a:gd name="adj1" fmla="val 59740"/>
              <a:gd name="adj2" fmla="val -488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Участие в научной конференции, 2011г.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                               </a:t>
            </a:r>
            <a:r>
              <a:rPr lang="ru-RU" sz="3600" dirty="0" smtClean="0">
                <a:solidFill>
                  <a:srgbClr val="FF0000"/>
                </a:solidFill>
              </a:rPr>
              <a:t>Проекты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Documents and Settings\UserXP\Рабочий стол\Новая папка\DSC048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67892"/>
            <a:ext cx="2643206" cy="1982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57158" y="2643182"/>
            <a:ext cx="3143272" cy="1000132"/>
          </a:xfrm>
          <a:prstGeom prst="wedgeRoundRectCallout">
            <a:avLst>
              <a:gd name="adj1" fmla="val 41611"/>
              <a:gd name="adj2" fmla="val -825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коллективный проект «Птичий двор»</a:t>
            </a:r>
            <a:endParaRPr lang="ru-RU" dirty="0"/>
          </a:p>
        </p:txBody>
      </p:sp>
      <p:pic>
        <p:nvPicPr>
          <p:cNvPr id="8" name="Picture 2" descr="D:\Old comp\Рабочий стол\Эксперимент\DSC03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6"/>
            <a:ext cx="2944288" cy="2208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4286248" y="2714620"/>
            <a:ext cx="2357454" cy="1285884"/>
          </a:xfrm>
          <a:prstGeom prst="wedgeRoundRectCallout">
            <a:avLst>
              <a:gd name="adj1" fmla="val 17660"/>
              <a:gd name="adj2" fmla="val 839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индивидуальные проекты в разных видах деятельности</a:t>
            </a:r>
            <a:endParaRPr lang="ru-RU" sz="1400" dirty="0"/>
          </a:p>
        </p:txBody>
      </p:sp>
      <p:pic>
        <p:nvPicPr>
          <p:cNvPr id="10" name="Picture 3" descr="D:\Old comp\Рабочий стол\Эксперимент\DSC03932.JPG"/>
          <p:cNvPicPr>
            <a:picLocks noChangeAspect="1" noChangeArrowheads="1"/>
          </p:cNvPicPr>
          <p:nvPr/>
        </p:nvPicPr>
        <p:blipFill>
          <a:blip r:embed="rId4" cstate="print"/>
          <a:srcRect l="45873" t="23087" r="15212" b="3799"/>
          <a:stretch>
            <a:fillRect/>
          </a:stretch>
        </p:blipFill>
        <p:spPr bwMode="auto">
          <a:xfrm>
            <a:off x="7572396" y="2786058"/>
            <a:ext cx="1357322" cy="191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 descr="C:\Documents and Settings\Администратор\Рабочий стол\Эксперимент\DSC039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2786082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E:\С ф-ап. Тетерук Н.М\Изображение 021.jpg"/>
          <p:cNvPicPr>
            <a:picLocks noChangeAspect="1" noChangeArrowheads="1"/>
          </p:cNvPicPr>
          <p:nvPr/>
        </p:nvPicPr>
        <p:blipFill>
          <a:blip r:embed="rId6" cstate="print"/>
          <a:srcRect l="16974" b="4395"/>
          <a:stretch>
            <a:fillRect/>
          </a:stretch>
        </p:blipFill>
        <p:spPr bwMode="auto">
          <a:xfrm>
            <a:off x="6929454" y="4857760"/>
            <a:ext cx="2008292" cy="173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E:\С ф-ап. Тетерук Н.М\Изображение 018.jpg"/>
          <p:cNvPicPr>
            <a:picLocks noChangeAspect="1" noChangeArrowheads="1"/>
          </p:cNvPicPr>
          <p:nvPr/>
        </p:nvPicPr>
        <p:blipFill>
          <a:blip r:embed="rId7" cstate="print"/>
          <a:srcRect l="9901" t="6018" r="5226" b="9109"/>
          <a:stretch>
            <a:fillRect/>
          </a:stretch>
        </p:blipFill>
        <p:spPr bwMode="auto">
          <a:xfrm>
            <a:off x="3357554" y="5286388"/>
            <a:ext cx="1643068" cy="123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D:\Old comp\Рабочий стол\Эксперимент\DSC04618.JPG"/>
          <p:cNvPicPr>
            <a:picLocks noChangeAspect="1" noChangeArrowheads="1"/>
          </p:cNvPicPr>
          <p:nvPr/>
        </p:nvPicPr>
        <p:blipFill>
          <a:blip r:embed="rId8" cstate="print"/>
          <a:srcRect l="15212" t="6551" r="15802" b="10901"/>
          <a:stretch>
            <a:fillRect/>
          </a:stretch>
        </p:blipFill>
        <p:spPr bwMode="auto">
          <a:xfrm>
            <a:off x="5286380" y="5429264"/>
            <a:ext cx="1214446" cy="1089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Picture 3" descr="C:\Documents and Settings\UserXP\Мои документы\DSC049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857232"/>
            <a:ext cx="2328850" cy="17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643050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      Умеет ли наш ребенок строить взаимоотношения, организовывать сотрудничество, воспринимать и передавать информацию?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1538" y="1500174"/>
            <a:ext cx="6858048" cy="25717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3" y="2000240"/>
            <a:ext cx="52149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</a:t>
            </a:r>
            <a:endParaRPr lang="ru-RU" sz="5400" b="1" cap="none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928670"/>
            <a:ext cx="71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«</a:t>
            </a:r>
            <a:r>
              <a:rPr lang="ru-RU" sz="2400" b="1" dirty="0">
                <a:solidFill>
                  <a:srgbClr val="C00000"/>
                </a:solidFill>
              </a:rPr>
              <a:t>К</a:t>
            </a:r>
            <a:r>
              <a:rPr lang="ru-RU" sz="2400" b="1" dirty="0" smtClean="0">
                <a:solidFill>
                  <a:srgbClr val="C00000"/>
                </a:solidFill>
              </a:rPr>
              <a:t>оммуникативные </a:t>
            </a:r>
            <a:r>
              <a:rPr lang="ru-RU" sz="2400" b="1" dirty="0">
                <a:solidFill>
                  <a:srgbClr val="C00000"/>
                </a:solidFill>
              </a:rPr>
              <a:t>действия </a:t>
            </a:r>
            <a:r>
              <a:rPr lang="ru-RU" sz="2400" dirty="0">
                <a:solidFill>
                  <a:srgbClr val="C00000"/>
                </a:solidFill>
              </a:rPr>
              <a:t>обеспечивают социальную компетентность и учет позиции других людей, партнеров по общению или деятельности; умение слушать и вступать в диалог; участвовать в коллективном обсуждении проблем; интегрироваться в группы сверстников и строить продуктивное взаимодействие и сотрудничество со сверстниками и взрослыми».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31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коммуникативных УУД через внеурочную деятельность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Oval 7"/>
          <p:cNvSpPr>
            <a:spLocks noChangeArrowheads="1"/>
          </p:cNvSpPr>
          <p:nvPr/>
        </p:nvSpPr>
        <p:spPr bwMode="auto">
          <a:xfrm>
            <a:off x="0" y="1785938"/>
            <a:ext cx="2428875" cy="71437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Спортивно-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оздоровительная</a:t>
            </a:r>
          </a:p>
        </p:txBody>
      </p:sp>
      <p:sp>
        <p:nvSpPr>
          <p:cNvPr id="22535" name="Oval 8"/>
          <p:cNvSpPr>
            <a:spLocks noChangeArrowheads="1"/>
          </p:cNvSpPr>
          <p:nvPr/>
        </p:nvSpPr>
        <p:spPr bwMode="auto">
          <a:xfrm>
            <a:off x="2571750" y="2143125"/>
            <a:ext cx="2286000" cy="78581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tx2">
                    <a:lumMod val="10000"/>
                  </a:schemeClr>
                </a:solidFill>
              </a:rPr>
              <a:t>Художественно – 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tx2">
                    <a:lumMod val="10000"/>
                  </a:schemeClr>
                </a:solidFill>
              </a:rPr>
              <a:t>эстетическое</a:t>
            </a:r>
          </a:p>
        </p:txBody>
      </p:sp>
      <p:sp>
        <p:nvSpPr>
          <p:cNvPr id="22536" name="Oval 9"/>
          <p:cNvSpPr>
            <a:spLocks noChangeArrowheads="1"/>
          </p:cNvSpPr>
          <p:nvPr/>
        </p:nvSpPr>
        <p:spPr bwMode="auto">
          <a:xfrm>
            <a:off x="5072063" y="2214563"/>
            <a:ext cx="2286000" cy="642937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tx2">
                    <a:lumMod val="10000"/>
                  </a:schemeClr>
                </a:solidFill>
              </a:rPr>
              <a:t>Образовательное</a:t>
            </a:r>
          </a:p>
        </p:txBody>
      </p:sp>
      <p:sp>
        <p:nvSpPr>
          <p:cNvPr id="22538" name="Rectangle 14"/>
          <p:cNvSpPr>
            <a:spLocks noChangeArrowheads="1"/>
          </p:cNvSpPr>
          <p:nvPr/>
        </p:nvSpPr>
        <p:spPr bwMode="auto">
          <a:xfrm>
            <a:off x="357188" y="5143500"/>
            <a:ext cx="1785937" cy="6429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Друзья спорта</a:t>
            </a:r>
            <a:endParaRPr lang="ru-RU" sz="1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4588" name="Line 21"/>
          <p:cNvSpPr>
            <a:spLocks noChangeShapeType="1"/>
          </p:cNvSpPr>
          <p:nvPr/>
        </p:nvSpPr>
        <p:spPr bwMode="auto">
          <a:xfrm flipH="1">
            <a:off x="1857375" y="1428750"/>
            <a:ext cx="428625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9" name="Line 22"/>
          <p:cNvSpPr>
            <a:spLocks noChangeShapeType="1"/>
          </p:cNvSpPr>
          <p:nvPr/>
        </p:nvSpPr>
        <p:spPr bwMode="auto">
          <a:xfrm>
            <a:off x="5214938" y="1500188"/>
            <a:ext cx="285750" cy="714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0" name="Line 23"/>
          <p:cNvSpPr>
            <a:spLocks noChangeShapeType="1"/>
          </p:cNvSpPr>
          <p:nvPr/>
        </p:nvSpPr>
        <p:spPr bwMode="auto">
          <a:xfrm flipH="1">
            <a:off x="4000500" y="1500188"/>
            <a:ext cx="71438" cy="642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1" name="Line 24"/>
          <p:cNvSpPr>
            <a:spLocks noChangeShapeType="1"/>
          </p:cNvSpPr>
          <p:nvPr/>
        </p:nvSpPr>
        <p:spPr bwMode="auto">
          <a:xfrm>
            <a:off x="1571625" y="2643188"/>
            <a:ext cx="214313" cy="500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2" name="Line 25"/>
          <p:cNvSpPr>
            <a:spLocks noChangeShapeType="1"/>
          </p:cNvSpPr>
          <p:nvPr/>
        </p:nvSpPr>
        <p:spPr bwMode="auto">
          <a:xfrm flipH="1">
            <a:off x="2643188" y="3000375"/>
            <a:ext cx="357187" cy="1000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3" name="Line 26"/>
          <p:cNvSpPr>
            <a:spLocks noChangeShapeType="1"/>
          </p:cNvSpPr>
          <p:nvPr/>
        </p:nvSpPr>
        <p:spPr bwMode="auto">
          <a:xfrm flipH="1">
            <a:off x="4429125" y="2786063"/>
            <a:ext cx="928688" cy="214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4" name="Line 28"/>
          <p:cNvSpPr>
            <a:spLocks noChangeShapeType="1"/>
          </p:cNvSpPr>
          <p:nvPr/>
        </p:nvSpPr>
        <p:spPr bwMode="auto">
          <a:xfrm flipH="1">
            <a:off x="500063" y="2643188"/>
            <a:ext cx="428625" cy="2428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8" name="Rectangle 36"/>
          <p:cNvSpPr>
            <a:spLocks noChangeArrowheads="1"/>
          </p:cNvSpPr>
          <p:nvPr/>
        </p:nvSpPr>
        <p:spPr bwMode="auto">
          <a:xfrm>
            <a:off x="1143000" y="3143250"/>
            <a:ext cx="1143000" cy="714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</a:rPr>
              <a:t>Стрелок</a:t>
            </a:r>
            <a:endParaRPr lang="ru-RU" sz="1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2559" name="Rectangle 37"/>
          <p:cNvSpPr>
            <a:spLocks noChangeArrowheads="1"/>
          </p:cNvSpPr>
          <p:nvPr/>
        </p:nvSpPr>
        <p:spPr bwMode="auto">
          <a:xfrm>
            <a:off x="3357563" y="3429000"/>
            <a:ext cx="1714503" cy="92869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10000"/>
                  </a:schemeClr>
                </a:solidFill>
              </a:rPr>
              <a:t>Театр</a:t>
            </a:r>
          </a:p>
        </p:txBody>
      </p:sp>
      <p:sp>
        <p:nvSpPr>
          <p:cNvPr id="22560" name="Rectangle 38"/>
          <p:cNvSpPr>
            <a:spLocks noChangeArrowheads="1"/>
          </p:cNvSpPr>
          <p:nvPr/>
        </p:nvSpPr>
        <p:spPr bwMode="auto">
          <a:xfrm>
            <a:off x="1714501" y="4143380"/>
            <a:ext cx="1500177" cy="8572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Умелые ручки</a:t>
            </a:r>
            <a:endParaRPr lang="ru-RU" sz="1400" b="1" dirty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24598" name="Line 39"/>
          <p:cNvSpPr>
            <a:spLocks noChangeShapeType="1"/>
          </p:cNvSpPr>
          <p:nvPr/>
        </p:nvSpPr>
        <p:spPr bwMode="auto">
          <a:xfrm>
            <a:off x="3429000" y="2928938"/>
            <a:ext cx="357188" cy="357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" name="Oval 9"/>
          <p:cNvSpPr>
            <a:spLocks noChangeArrowheads="1"/>
          </p:cNvSpPr>
          <p:nvPr/>
        </p:nvSpPr>
        <p:spPr bwMode="auto">
          <a:xfrm>
            <a:off x="6500813" y="1428750"/>
            <a:ext cx="2446337" cy="64293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tx2">
                    <a:lumMod val="10000"/>
                  </a:schemeClr>
                </a:solidFill>
              </a:rPr>
              <a:t>Экологическое</a:t>
            </a:r>
          </a:p>
        </p:txBody>
      </p:sp>
      <p:sp>
        <p:nvSpPr>
          <p:cNvPr id="24603" name="Line 22"/>
          <p:cNvSpPr>
            <a:spLocks noChangeShapeType="1"/>
          </p:cNvSpPr>
          <p:nvPr/>
        </p:nvSpPr>
        <p:spPr bwMode="auto">
          <a:xfrm>
            <a:off x="6286500" y="1143000"/>
            <a:ext cx="785813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5857875" y="4643438"/>
            <a:ext cx="2428875" cy="6429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10000"/>
                  </a:schemeClr>
                </a:solidFill>
              </a:rPr>
              <a:t>Информатика и алгоритмы</a:t>
            </a: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3571875" y="5000625"/>
            <a:ext cx="1928813" cy="714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10000"/>
                  </a:schemeClr>
                </a:solidFill>
              </a:rPr>
              <a:t>Информатика и ИКТ</a:t>
            </a:r>
          </a:p>
        </p:txBody>
      </p:sp>
      <p:sp>
        <p:nvSpPr>
          <p:cNvPr id="24606" name="Line 26"/>
          <p:cNvSpPr>
            <a:spLocks noChangeShapeType="1"/>
          </p:cNvSpPr>
          <p:nvPr/>
        </p:nvSpPr>
        <p:spPr bwMode="auto">
          <a:xfrm>
            <a:off x="6072188" y="2928938"/>
            <a:ext cx="285750" cy="1643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6429375" y="3357563"/>
            <a:ext cx="2428875" cy="714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10000"/>
                  </a:schemeClr>
                </a:solidFill>
              </a:rPr>
              <a:t>Пригласим природу в гости</a:t>
            </a:r>
          </a:p>
        </p:txBody>
      </p:sp>
      <p:sp>
        <p:nvSpPr>
          <p:cNvPr id="24608" name="Line 26"/>
          <p:cNvSpPr>
            <a:spLocks noChangeShapeType="1"/>
          </p:cNvSpPr>
          <p:nvPr/>
        </p:nvSpPr>
        <p:spPr bwMode="auto">
          <a:xfrm flipH="1">
            <a:off x="7643813" y="2214563"/>
            <a:ext cx="214312" cy="1000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357438" y="500063"/>
            <a:ext cx="3929062" cy="928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Направления внеурочной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071688" y="142875"/>
            <a:ext cx="4929187" cy="2714625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ru-RU" sz="2000" i="1" dirty="0"/>
              <a:t>«Скажи мне – и я забуду.   </a:t>
            </a:r>
            <a:endParaRPr lang="en-US" sz="2000" i="1" dirty="0"/>
          </a:p>
          <a:p>
            <a:pPr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ru-RU" sz="2000" i="1" dirty="0"/>
              <a:t>   Покажи мне – и я запомню.                                       </a:t>
            </a:r>
            <a:r>
              <a:rPr lang="ru-RU" sz="2000" b="1" i="1" dirty="0">
                <a:solidFill>
                  <a:srgbClr val="FF3300"/>
                </a:solidFill>
              </a:rPr>
              <a:t>Вовлеки</a:t>
            </a:r>
            <a:r>
              <a:rPr lang="ru-RU" sz="2000" i="1" dirty="0"/>
              <a:t> меня – и я научусь»</a:t>
            </a:r>
            <a:r>
              <a:rPr lang="ru-RU" sz="2000" i="1" dirty="0">
                <a:cs typeface="Arial" charset="0"/>
              </a:rPr>
              <a:t>.</a:t>
            </a:r>
            <a:endParaRPr lang="ru-RU" sz="2000" dirty="0"/>
          </a:p>
        </p:txBody>
      </p:sp>
      <p:pic>
        <p:nvPicPr>
          <p:cNvPr id="4" name="Picture 3" descr="C:\Documents and Settings\Администратор\Рабочий стол\Эксперимент\DSC02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71451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DSC02384.JPG"/>
          <p:cNvPicPr>
            <a:picLocks noChangeAspect="1" noChangeArrowheads="1"/>
          </p:cNvPicPr>
          <p:nvPr/>
        </p:nvPicPr>
        <p:blipFill>
          <a:blip r:embed="rId3" cstate="print"/>
          <a:srcRect r="6249"/>
          <a:stretch>
            <a:fillRect/>
          </a:stretch>
        </p:blipFill>
        <p:spPr bwMode="auto">
          <a:xfrm>
            <a:off x="142844" y="2571744"/>
            <a:ext cx="2357454" cy="188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Администратор\Рабочий стол\Эксперимент\DSC03933.JPG"/>
          <p:cNvPicPr>
            <a:picLocks noChangeAspect="1" noChangeArrowheads="1"/>
          </p:cNvPicPr>
          <p:nvPr/>
        </p:nvPicPr>
        <p:blipFill>
          <a:blip r:embed="rId4" cstate="print"/>
          <a:srcRect l="52358" b="49345"/>
          <a:stretch>
            <a:fillRect/>
          </a:stretch>
        </p:blipFill>
        <p:spPr bwMode="auto">
          <a:xfrm>
            <a:off x="214282" y="4643446"/>
            <a:ext cx="2329193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Администратор\Рабочий стол\Эксперимент\DSC039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643446"/>
            <a:ext cx="2571768" cy="1928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Администратор\Рабочий стол\Эксперимент\DSC02436.JPG"/>
          <p:cNvPicPr>
            <a:picLocks noChangeAspect="1" noChangeArrowheads="1"/>
          </p:cNvPicPr>
          <p:nvPr/>
        </p:nvPicPr>
        <p:blipFill>
          <a:blip r:embed="rId6" cstate="print"/>
          <a:srcRect l="14263" t="5615" r="10855" b="14438"/>
          <a:stretch>
            <a:fillRect/>
          </a:stretch>
        </p:blipFill>
        <p:spPr bwMode="auto">
          <a:xfrm>
            <a:off x="7286644" y="285728"/>
            <a:ext cx="1571636" cy="223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J:\DCIM\101MSDCF\DSC03899.JPG"/>
          <p:cNvPicPr>
            <a:picLocks noChangeAspect="1" noChangeArrowheads="1"/>
          </p:cNvPicPr>
          <p:nvPr/>
        </p:nvPicPr>
        <p:blipFill>
          <a:blip r:embed="rId7" cstate="print"/>
          <a:srcRect l="12662"/>
          <a:stretch>
            <a:fillRect/>
          </a:stretch>
        </p:blipFill>
        <p:spPr bwMode="auto">
          <a:xfrm>
            <a:off x="6500826" y="4714884"/>
            <a:ext cx="2178045" cy="1870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Documents and Settings\Администратор\Рабочий стол\Эксперимент\DSC04022.JPG"/>
          <p:cNvPicPr>
            <a:picLocks noChangeAspect="1" noChangeArrowheads="1"/>
          </p:cNvPicPr>
          <p:nvPr/>
        </p:nvPicPr>
        <p:blipFill>
          <a:blip r:embed="rId8" cstate="print"/>
          <a:srcRect l="20518" r="5189"/>
          <a:stretch>
            <a:fillRect/>
          </a:stretch>
        </p:blipFill>
        <p:spPr bwMode="auto">
          <a:xfrm>
            <a:off x="7000892" y="2643182"/>
            <a:ext cx="1785950" cy="1802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643174" y="2786058"/>
            <a:ext cx="3759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Древняя китайская пословица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725470"/>
          </a:xfrm>
        </p:spPr>
        <p:txBody>
          <a:bodyPr/>
          <a:lstStyle/>
          <a:p>
            <a:r>
              <a:rPr lang="ru-RU" dirty="0" smtClean="0"/>
              <a:t>Общение и взаимодействие </a:t>
            </a:r>
            <a:endParaRPr lang="ru-RU" dirty="0"/>
          </a:p>
        </p:txBody>
      </p:sp>
      <p:pic>
        <p:nvPicPr>
          <p:cNvPr id="3" name="Picture 2" descr="C:\Documents and Settings\Администратор\Рабочий стол\Эксперимент\DSC03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1071546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Администратор\Рабочий стол\Эксперимент\DSC03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357694"/>
            <a:ext cx="3000396" cy="2252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UserXP\Рабочий стол\Новая папка\DSC04101.JPG"/>
          <p:cNvPicPr>
            <a:picLocks noChangeAspect="1" noChangeArrowheads="1"/>
          </p:cNvPicPr>
          <p:nvPr/>
        </p:nvPicPr>
        <p:blipFill>
          <a:blip r:embed="rId4" cstate="print"/>
          <a:srcRect l="26415" r="4598"/>
          <a:stretch>
            <a:fillRect/>
          </a:stretch>
        </p:blipFill>
        <p:spPr bwMode="auto">
          <a:xfrm>
            <a:off x="3286116" y="2285992"/>
            <a:ext cx="2428892" cy="2640623"/>
          </a:xfrm>
          <a:prstGeom prst="rect">
            <a:avLst/>
          </a:prstGeom>
          <a:noFill/>
        </p:spPr>
      </p:pic>
      <p:pic>
        <p:nvPicPr>
          <p:cNvPr id="6" name="Picture 4" descr="C:\Documents and Settings\UserXP\Рабочий стол\Новая папка\DSC043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071546"/>
            <a:ext cx="2762268" cy="2071702"/>
          </a:xfrm>
          <a:prstGeom prst="rect">
            <a:avLst/>
          </a:prstGeom>
          <a:noFill/>
        </p:spPr>
      </p:pic>
      <p:pic>
        <p:nvPicPr>
          <p:cNvPr id="7" name="Picture 2" descr="C:\Documents and Settings\UserXP\Рабочий стол\Новая папка\DSC047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357694"/>
            <a:ext cx="2786082" cy="208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274638"/>
            <a:ext cx="571504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Работа в </a:t>
            </a:r>
            <a:r>
              <a:rPr lang="ru-RU" sz="4000" dirty="0" smtClean="0"/>
              <a:t> группе,</a:t>
            </a:r>
            <a:br>
              <a:rPr lang="ru-RU" sz="4000" dirty="0" smtClean="0"/>
            </a:br>
            <a:r>
              <a:rPr lang="ru-RU" sz="4000" dirty="0" smtClean="0"/>
              <a:t> в парах</a:t>
            </a:r>
            <a:endParaRPr lang="ru-RU" sz="4000" dirty="0"/>
          </a:p>
        </p:txBody>
      </p:sp>
      <p:pic>
        <p:nvPicPr>
          <p:cNvPr id="5" name="Picture 2" descr="C:\Documents and Settings\UserXP\Рабочий стол\Эксперимент\DSC024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285860"/>
            <a:ext cx="1982405" cy="2643206"/>
          </a:xfrm>
          <a:prstGeom prst="rect">
            <a:avLst/>
          </a:prstGeom>
          <a:noFill/>
        </p:spPr>
      </p:pic>
      <p:pic>
        <p:nvPicPr>
          <p:cNvPr id="2050" name="Picture 2" descr="D:\Old comp\Рабочий стол\Фото\DSC042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3071834" cy="2303876"/>
          </a:xfrm>
          <a:prstGeom prst="rect">
            <a:avLst/>
          </a:prstGeom>
          <a:noFill/>
        </p:spPr>
      </p:pic>
      <p:pic>
        <p:nvPicPr>
          <p:cNvPr id="8" name="Picture 2" descr="D:\Old comp\Рабочий стол\Новая папка\DSC04647.JPG"/>
          <p:cNvPicPr>
            <a:picLocks noChangeAspect="1" noChangeArrowheads="1"/>
          </p:cNvPicPr>
          <p:nvPr/>
        </p:nvPicPr>
        <p:blipFill>
          <a:blip r:embed="rId4" cstate="print"/>
          <a:srcRect l="17767" t="8679"/>
          <a:stretch>
            <a:fillRect/>
          </a:stretch>
        </p:blipFill>
        <p:spPr bwMode="auto">
          <a:xfrm>
            <a:off x="6643702" y="285728"/>
            <a:ext cx="2102066" cy="3112506"/>
          </a:xfrm>
          <a:prstGeom prst="rect">
            <a:avLst/>
          </a:prstGeom>
          <a:noFill/>
        </p:spPr>
      </p:pic>
      <p:pic>
        <p:nvPicPr>
          <p:cNvPr id="9" name="Picture 3" descr="D:\Old comp\Рабочий стол\Новая папка\DSC047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929066"/>
            <a:ext cx="3238522" cy="2428892"/>
          </a:xfrm>
          <a:prstGeom prst="rect">
            <a:avLst/>
          </a:prstGeom>
          <a:noFill/>
        </p:spPr>
      </p:pic>
      <p:pic>
        <p:nvPicPr>
          <p:cNvPr id="7" name="Picture 5" descr="D:\Old comp\Рабочий стол\ФОТО ШКОЛА\101MSDCF\DSC051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5367" y="617518"/>
            <a:ext cx="2654323" cy="1990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785786" y="214290"/>
            <a:ext cx="8072494" cy="114300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р</a:t>
            </a:r>
            <a:r>
              <a:rPr lang="ru-RU" sz="2000" dirty="0" smtClean="0"/>
              <a:t>асширение пространство  живого и неформального общения между детьми и взрослыми</a:t>
            </a:r>
            <a:endParaRPr lang="ru-RU" sz="2000" dirty="0"/>
          </a:p>
        </p:txBody>
      </p:sp>
      <p:pic>
        <p:nvPicPr>
          <p:cNvPr id="4" name="Picture 2" descr="C:\Documents and Settings\UserXP\Рабочий стол\Новая папка\DSC03916.JPG"/>
          <p:cNvPicPr>
            <a:picLocks noChangeAspect="1" noChangeArrowheads="1"/>
          </p:cNvPicPr>
          <p:nvPr/>
        </p:nvPicPr>
        <p:blipFill>
          <a:blip r:embed="rId2" cstate="print"/>
          <a:srcRect l="8986"/>
          <a:stretch>
            <a:fillRect/>
          </a:stretch>
        </p:blipFill>
        <p:spPr bwMode="auto">
          <a:xfrm>
            <a:off x="6215074" y="4214818"/>
            <a:ext cx="2567005" cy="2115346"/>
          </a:xfrm>
          <a:prstGeom prst="rect">
            <a:avLst/>
          </a:prstGeom>
          <a:noFill/>
        </p:spPr>
      </p:pic>
      <p:pic>
        <p:nvPicPr>
          <p:cNvPr id="5" name="Picture 4" descr="C:\Documents and Settings\UserXP\Рабочий стол\Новая папка\DSC03922.JPG"/>
          <p:cNvPicPr>
            <a:picLocks noChangeAspect="1" noChangeArrowheads="1"/>
          </p:cNvPicPr>
          <p:nvPr/>
        </p:nvPicPr>
        <p:blipFill>
          <a:blip r:embed="rId3" cstate="print"/>
          <a:srcRect l="8136" t="4219"/>
          <a:stretch>
            <a:fillRect/>
          </a:stretch>
        </p:blipFill>
        <p:spPr bwMode="auto">
          <a:xfrm>
            <a:off x="6072198" y="1714488"/>
            <a:ext cx="2714644" cy="2122803"/>
          </a:xfrm>
          <a:prstGeom prst="rect">
            <a:avLst/>
          </a:prstGeom>
          <a:noFill/>
        </p:spPr>
      </p:pic>
      <p:pic>
        <p:nvPicPr>
          <p:cNvPr id="6" name="Picture 5" descr="C:\Documents and Settings\UserXP\Рабочий стол\Новая папка\DSC04319.JPG"/>
          <p:cNvPicPr>
            <a:picLocks noChangeAspect="1" noChangeArrowheads="1"/>
          </p:cNvPicPr>
          <p:nvPr/>
        </p:nvPicPr>
        <p:blipFill>
          <a:blip r:embed="rId4" cstate="print"/>
          <a:srcRect l="12648"/>
          <a:stretch>
            <a:fillRect/>
          </a:stretch>
        </p:blipFill>
        <p:spPr bwMode="auto">
          <a:xfrm flipH="1">
            <a:off x="357158" y="1571612"/>
            <a:ext cx="2714644" cy="2330772"/>
          </a:xfrm>
          <a:prstGeom prst="rect">
            <a:avLst/>
          </a:prstGeom>
          <a:noFill/>
        </p:spPr>
      </p:pic>
      <p:pic>
        <p:nvPicPr>
          <p:cNvPr id="9" name="Picture 7" descr="D:\Old comp\Рабочий стол\Эксперимент\DSC039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286256"/>
            <a:ext cx="2786082" cy="208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574</TotalTime>
  <Words>287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  <vt:variant>
        <vt:lpstr>Произвольные показы</vt:lpstr>
      </vt:variant>
      <vt:variant>
        <vt:i4>2</vt:i4>
      </vt:variant>
    </vt:vector>
  </HeadingPairs>
  <TitlesOfParts>
    <vt:vector size="23" baseType="lpstr">
      <vt:lpstr>Открытая</vt:lpstr>
      <vt:lpstr>Формирование коммуникативных УУД через внеурочную деятельность</vt:lpstr>
      <vt:lpstr>Слайд 2</vt:lpstr>
      <vt:lpstr>Слайд 3</vt:lpstr>
      <vt:lpstr>Формирование коммуникативных УУД через внеурочную деятельность</vt:lpstr>
      <vt:lpstr>Слайд 5</vt:lpstr>
      <vt:lpstr>Слайд 6</vt:lpstr>
      <vt:lpstr>Общение и взаимодействие </vt:lpstr>
      <vt:lpstr>   Работа в  группе,  в парах</vt:lpstr>
      <vt:lpstr>Слайд 9</vt:lpstr>
      <vt:lpstr>Слайд 10</vt:lpstr>
      <vt:lpstr>Слайд 11</vt:lpstr>
      <vt:lpstr>Слайд 12</vt:lpstr>
      <vt:lpstr>Слайд 13</vt:lpstr>
      <vt:lpstr>Слайд 14</vt:lpstr>
      <vt:lpstr>           Социальные проекты </vt:lpstr>
      <vt:lpstr>Слайд 16</vt:lpstr>
      <vt:lpstr>      Участие во  внеклассных мероприятиях школы, области, края</vt:lpstr>
      <vt:lpstr>Слайд 18</vt:lpstr>
      <vt:lpstr>                               Проекты </vt:lpstr>
      <vt:lpstr>Слайд 20</vt:lpstr>
      <vt:lpstr>Произвольный показ 1</vt:lpstr>
      <vt:lpstr>Произвольный показ 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коммуникативных УУД через внеурочную деятельность</dc:title>
  <dc:creator>UserXP</dc:creator>
  <cp:lastModifiedBy>Ираида</cp:lastModifiedBy>
  <cp:revision>62</cp:revision>
  <dcterms:created xsi:type="dcterms:W3CDTF">2011-02-25T10:58:35Z</dcterms:created>
  <dcterms:modified xsi:type="dcterms:W3CDTF">2012-01-30T00:22:01Z</dcterms:modified>
</cp:coreProperties>
</file>