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notesMasterIdLst>
    <p:notesMasterId r:id="rId19"/>
  </p:notesMasterIdLst>
  <p:sldIdLst>
    <p:sldId id="257" r:id="rId4"/>
    <p:sldId id="259" r:id="rId5"/>
    <p:sldId id="260" r:id="rId6"/>
    <p:sldId id="267" r:id="rId7"/>
    <p:sldId id="268" r:id="rId8"/>
    <p:sldId id="266" r:id="rId9"/>
    <p:sldId id="261" r:id="rId10"/>
    <p:sldId id="262" r:id="rId11"/>
    <p:sldId id="269" r:id="rId12"/>
    <p:sldId id="270" r:id="rId13"/>
    <p:sldId id="275" r:id="rId14"/>
    <p:sldId id="271" r:id="rId15"/>
    <p:sldId id="272" r:id="rId16"/>
    <p:sldId id="273" r:id="rId17"/>
    <p:sldId id="263" r:id="rId18"/>
  </p:sldIdLst>
  <p:sldSz cx="9144000" cy="6858000" type="screen4x3"/>
  <p:notesSz cx="6858000" cy="9144000"/>
  <p:defaultTextStyle>
    <a:defPPr>
      <a:defRPr lang="ru-RU"/>
    </a:defPPr>
    <a:lvl1pPr marL="0" algn="l" defTabSz="9136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19" algn="l" defTabSz="9136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642" algn="l" defTabSz="9136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464" algn="l" defTabSz="9136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283" algn="l" defTabSz="9136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105" algn="l" defTabSz="9136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0926" algn="l" defTabSz="9136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744" algn="l" defTabSz="9136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567" algn="l" defTabSz="9136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88DBF-0CEE-44A1-A25D-BEBEC71B4139}" type="datetimeFigureOut">
              <a:rPr lang="ru-RU" smtClean="0"/>
              <a:t>26.01.2012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DCE0E-7835-4D33-B7F7-AF6F2B358C6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641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6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19" algn="l" defTabSz="9136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642" algn="l" defTabSz="9136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464" algn="l" defTabSz="9136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83" algn="l" defTabSz="9136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105" algn="l" defTabSz="9136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926" algn="l" defTabSz="9136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744" algn="l" defTabSz="9136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567" algn="l" defTabSz="9136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C690FD-576C-49C5-946F-2DD78F10AFC3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8CEB4A-A2F2-4587-BEEE-3172B8DB6297}" type="slidenum">
              <a:rPr lang="ru-RU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83A94C-67C4-4112-9AB5-E0937DBD3EC3}" type="slidenum">
              <a:rPr lang="ru-RU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68F2B9-31A4-4CC0-9F94-AB0905D19A6E}" type="slidenum">
              <a:rPr lang="ru-RU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425" indent="0" algn="ctr">
              <a:buNone/>
              <a:defRPr/>
            </a:lvl2pPr>
            <a:lvl3pPr marL="828850" indent="0" algn="ctr">
              <a:buNone/>
              <a:defRPr/>
            </a:lvl3pPr>
            <a:lvl4pPr marL="1243275" indent="0" algn="ctr">
              <a:buNone/>
              <a:defRPr/>
            </a:lvl4pPr>
            <a:lvl5pPr marL="1657700" indent="0" algn="ctr">
              <a:buNone/>
              <a:defRPr/>
            </a:lvl5pPr>
            <a:lvl6pPr marL="2072126" indent="0" algn="ctr">
              <a:buNone/>
              <a:defRPr/>
            </a:lvl6pPr>
            <a:lvl7pPr marL="2486552" indent="0" algn="ctr">
              <a:buNone/>
              <a:defRPr/>
            </a:lvl7pPr>
            <a:lvl8pPr marL="2900977" indent="0" algn="ctr">
              <a:buNone/>
              <a:defRPr/>
            </a:lvl8pPr>
            <a:lvl9pPr marL="331540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DFDFB9-4E85-4C0C-A8BF-6014E59048F6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36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CC2035-34B9-41D3-97F4-EF40D0BC54C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30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36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36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234163-287D-4BE8-9629-6445A5C90A4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413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97" indent="0" algn="ctr">
              <a:buNone/>
              <a:defRPr/>
            </a:lvl2pPr>
            <a:lvl3pPr marL="829194" indent="0" algn="ctr">
              <a:buNone/>
              <a:defRPr/>
            </a:lvl3pPr>
            <a:lvl4pPr marL="1243791" indent="0" algn="ctr">
              <a:buNone/>
              <a:defRPr/>
            </a:lvl4pPr>
            <a:lvl5pPr marL="1658388" indent="0" algn="ctr">
              <a:buNone/>
              <a:defRPr/>
            </a:lvl5pPr>
            <a:lvl6pPr marL="2072986" indent="0" algn="ctr">
              <a:buNone/>
              <a:defRPr/>
            </a:lvl6pPr>
            <a:lvl7pPr marL="2487583" indent="0" algn="ctr">
              <a:buNone/>
              <a:defRPr/>
            </a:lvl7pPr>
            <a:lvl8pPr marL="2902180" indent="0" algn="ctr">
              <a:buNone/>
              <a:defRPr/>
            </a:lvl8pPr>
            <a:lvl9pPr marL="3316777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DFDFB9-4E85-4C0C-A8BF-6014E59048F6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901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20957C-C67F-4039-80CB-F375040D5213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49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6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97" indent="0">
              <a:buNone/>
              <a:defRPr sz="1600"/>
            </a:lvl2pPr>
            <a:lvl3pPr marL="829194" indent="0">
              <a:buNone/>
              <a:defRPr sz="1500"/>
            </a:lvl3pPr>
            <a:lvl4pPr marL="1243791" indent="0">
              <a:buNone/>
              <a:defRPr sz="1300"/>
            </a:lvl4pPr>
            <a:lvl5pPr marL="1658388" indent="0">
              <a:buNone/>
              <a:defRPr sz="1300"/>
            </a:lvl5pPr>
            <a:lvl6pPr marL="2072986" indent="0">
              <a:buNone/>
              <a:defRPr sz="1300"/>
            </a:lvl6pPr>
            <a:lvl7pPr marL="2487583" indent="0">
              <a:buNone/>
              <a:defRPr sz="1300"/>
            </a:lvl7pPr>
            <a:lvl8pPr marL="2902180" indent="0">
              <a:buNone/>
              <a:defRPr sz="1300"/>
            </a:lvl8pPr>
            <a:lvl9pPr marL="3316777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193C87-6F89-413D-BFE6-488CC8062B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085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480" y="1604332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241" y="1604332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DB7657-5536-4BC1-8D04-490B8FD1DA7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540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073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2027861-CD91-405C-A981-87E9193560B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038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208EE3-23BB-45EB-8CCF-2BDFCAC0AB9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259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EBD695-1917-4F6A-AF04-1CD92425D55A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59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24" y="273632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4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CD163C-56FB-4783-B60D-381E5307BE0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17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20957C-C67F-4039-80CB-F375040D5213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659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4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4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97" indent="0">
              <a:buNone/>
              <a:defRPr sz="2500"/>
            </a:lvl2pPr>
            <a:lvl3pPr marL="829194" indent="0">
              <a:buNone/>
              <a:defRPr sz="2200"/>
            </a:lvl3pPr>
            <a:lvl4pPr marL="1243791" indent="0">
              <a:buNone/>
              <a:defRPr sz="1800"/>
            </a:lvl4pPr>
            <a:lvl5pPr marL="1658388" indent="0">
              <a:buNone/>
              <a:defRPr sz="1800"/>
            </a:lvl5pPr>
            <a:lvl6pPr marL="2072986" indent="0">
              <a:buNone/>
              <a:defRPr sz="1800"/>
            </a:lvl6pPr>
            <a:lvl7pPr marL="2487583" indent="0">
              <a:buNone/>
              <a:defRPr sz="1800"/>
            </a:lvl7pPr>
            <a:lvl8pPr marL="2902180" indent="0">
              <a:buNone/>
              <a:defRPr sz="1800"/>
            </a:lvl8pPr>
            <a:lvl9pPr marL="3316777" indent="0">
              <a:buNone/>
              <a:defRPr sz="18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4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8B1A38-9AB0-4AB9-AF94-E59D231DB50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632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CC2035-34B9-41D3-97F4-EF40D0BC54C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668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32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32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234163-287D-4BE8-9629-6445A5C90A4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815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DFDFB9-4E85-4C0C-A8BF-6014E59048F6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0605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20957C-C67F-4039-80CB-F375040D5213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5080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193C87-6F89-413D-BFE6-488CC8062B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242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DB7657-5536-4BC1-8D04-490B8FD1DA7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7657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2027861-CD91-405C-A981-87E9193560B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204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208EE3-23BB-45EB-8CCF-2BDFCAC0AB9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697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EBD695-1917-4F6A-AF04-1CD92425D55A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52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70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425" indent="0">
              <a:buNone/>
              <a:defRPr sz="1600"/>
            </a:lvl2pPr>
            <a:lvl3pPr marL="828850" indent="0">
              <a:buNone/>
              <a:defRPr sz="1500"/>
            </a:lvl3pPr>
            <a:lvl4pPr marL="1243275" indent="0">
              <a:buNone/>
              <a:defRPr sz="1300"/>
            </a:lvl4pPr>
            <a:lvl5pPr marL="1657700" indent="0">
              <a:buNone/>
              <a:defRPr sz="1300"/>
            </a:lvl5pPr>
            <a:lvl6pPr marL="2072126" indent="0">
              <a:buNone/>
              <a:defRPr sz="1300"/>
            </a:lvl6pPr>
            <a:lvl7pPr marL="2486552" indent="0">
              <a:buNone/>
              <a:defRPr sz="1300"/>
            </a:lvl7pPr>
            <a:lvl8pPr marL="2900977" indent="0">
              <a:buNone/>
              <a:defRPr sz="1300"/>
            </a:lvl8pPr>
            <a:lvl9pPr marL="3315402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193C87-6F89-413D-BFE6-488CC8062B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070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CD163C-56FB-4783-B60D-381E5307BE0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4123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8B1A38-9AB0-4AB9-AF94-E59D231DB50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2510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CC2035-34B9-41D3-97F4-EF40D0BC54C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9159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234163-287D-4BE8-9629-6445A5C90A4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57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480" y="1604336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241" y="1604336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DB7657-5536-4BC1-8D04-490B8FD1DA7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62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077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425" indent="0">
              <a:buNone/>
              <a:defRPr sz="1800" b="1"/>
            </a:lvl2pPr>
            <a:lvl3pPr marL="828850" indent="0">
              <a:buNone/>
              <a:defRPr sz="1600" b="1"/>
            </a:lvl3pPr>
            <a:lvl4pPr marL="1243275" indent="0">
              <a:buNone/>
              <a:defRPr sz="1500" b="1"/>
            </a:lvl4pPr>
            <a:lvl5pPr marL="1657700" indent="0">
              <a:buNone/>
              <a:defRPr sz="1500" b="1"/>
            </a:lvl5pPr>
            <a:lvl6pPr marL="2072126" indent="0">
              <a:buNone/>
              <a:defRPr sz="1500" b="1"/>
            </a:lvl6pPr>
            <a:lvl7pPr marL="2486552" indent="0">
              <a:buNone/>
              <a:defRPr sz="1500" b="1"/>
            </a:lvl7pPr>
            <a:lvl8pPr marL="2900977" indent="0">
              <a:buNone/>
              <a:defRPr sz="1500" b="1"/>
            </a:lvl8pPr>
            <a:lvl9pPr marL="3315402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425" indent="0">
              <a:buNone/>
              <a:defRPr sz="1800" b="1"/>
            </a:lvl2pPr>
            <a:lvl3pPr marL="828850" indent="0">
              <a:buNone/>
              <a:defRPr sz="1600" b="1"/>
            </a:lvl3pPr>
            <a:lvl4pPr marL="1243275" indent="0">
              <a:buNone/>
              <a:defRPr sz="1500" b="1"/>
            </a:lvl4pPr>
            <a:lvl5pPr marL="1657700" indent="0">
              <a:buNone/>
              <a:defRPr sz="1500" b="1"/>
            </a:lvl5pPr>
            <a:lvl6pPr marL="2072126" indent="0">
              <a:buNone/>
              <a:defRPr sz="1500" b="1"/>
            </a:lvl6pPr>
            <a:lvl7pPr marL="2486552" indent="0">
              <a:buNone/>
              <a:defRPr sz="1500" b="1"/>
            </a:lvl7pPr>
            <a:lvl8pPr marL="2900977" indent="0">
              <a:buNone/>
              <a:defRPr sz="1500" b="1"/>
            </a:lvl8pPr>
            <a:lvl9pPr marL="3315402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2027861-CD91-405C-A981-87E9193560B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37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208EE3-23BB-45EB-8CCF-2BDFCAC0AB9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97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EBD695-1917-4F6A-AF04-1CD92425D55A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97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8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425" indent="0">
              <a:buNone/>
              <a:defRPr sz="1100"/>
            </a:lvl2pPr>
            <a:lvl3pPr marL="828850" indent="0">
              <a:buNone/>
              <a:defRPr sz="900"/>
            </a:lvl3pPr>
            <a:lvl4pPr marL="1243275" indent="0">
              <a:buNone/>
              <a:defRPr sz="800"/>
            </a:lvl4pPr>
            <a:lvl5pPr marL="1657700" indent="0">
              <a:buNone/>
              <a:defRPr sz="800"/>
            </a:lvl5pPr>
            <a:lvl6pPr marL="2072126" indent="0">
              <a:buNone/>
              <a:defRPr sz="800"/>
            </a:lvl6pPr>
            <a:lvl7pPr marL="2486552" indent="0">
              <a:buNone/>
              <a:defRPr sz="800"/>
            </a:lvl7pPr>
            <a:lvl8pPr marL="2900977" indent="0">
              <a:buNone/>
              <a:defRPr sz="800"/>
            </a:lvl8pPr>
            <a:lvl9pPr marL="331540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CD163C-56FB-4783-B60D-381E5307BE0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31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425" indent="0">
              <a:buNone/>
              <a:defRPr sz="2500"/>
            </a:lvl2pPr>
            <a:lvl3pPr marL="828850" indent="0">
              <a:buNone/>
              <a:defRPr sz="2200"/>
            </a:lvl3pPr>
            <a:lvl4pPr marL="1243275" indent="0">
              <a:buNone/>
              <a:defRPr sz="1800"/>
            </a:lvl4pPr>
            <a:lvl5pPr marL="1657700" indent="0">
              <a:buNone/>
              <a:defRPr sz="1800"/>
            </a:lvl5pPr>
            <a:lvl6pPr marL="2072126" indent="0">
              <a:buNone/>
              <a:defRPr sz="1800"/>
            </a:lvl6pPr>
            <a:lvl7pPr marL="2486552" indent="0">
              <a:buNone/>
              <a:defRPr sz="1800"/>
            </a:lvl7pPr>
            <a:lvl8pPr marL="2900977" indent="0">
              <a:buNone/>
              <a:defRPr sz="1800"/>
            </a:lvl8pPr>
            <a:lvl9pPr marL="3315402" indent="0">
              <a:buNone/>
              <a:defRPr sz="18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425" indent="0">
              <a:buNone/>
              <a:defRPr sz="1100"/>
            </a:lvl2pPr>
            <a:lvl3pPr marL="828850" indent="0">
              <a:buNone/>
              <a:defRPr sz="900"/>
            </a:lvl3pPr>
            <a:lvl4pPr marL="1243275" indent="0">
              <a:buNone/>
              <a:defRPr sz="800"/>
            </a:lvl4pPr>
            <a:lvl5pPr marL="1657700" indent="0">
              <a:buNone/>
              <a:defRPr sz="800"/>
            </a:lvl5pPr>
            <a:lvl6pPr marL="2072126" indent="0">
              <a:buNone/>
              <a:defRPr sz="800"/>
            </a:lvl6pPr>
            <a:lvl7pPr marL="2486552" indent="0">
              <a:buNone/>
              <a:defRPr sz="800"/>
            </a:lvl7pPr>
            <a:lvl8pPr marL="2900977" indent="0">
              <a:buNone/>
              <a:defRPr sz="800"/>
            </a:lvl8pPr>
            <a:lvl9pPr marL="331540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8B1A38-9AB0-4AB9-AF94-E59D231DB50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16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36"/>
            <a:ext cx="8226720" cy="452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585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5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174" algn="l"/>
                <a:tab pos="1312343" algn="l"/>
                <a:tab pos="196851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23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174" algn="l"/>
                <a:tab pos="1312343" algn="l"/>
                <a:tab pos="1968519" algn="l"/>
                <a:tab pos="262469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23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5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174" algn="l"/>
                <a:tab pos="1312343" algn="l"/>
                <a:tab pos="196851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23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D4722906-16B3-4F5E-A217-727B4CE266CE}" type="slidenum">
              <a:rPr lang="ru-RU" smtClean="0"/>
              <a:pPr defTabSz="40723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51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441" indent="-259016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marL="1036061" indent="-207213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marL="1450488" indent="-207213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marL="1864913" indent="-207213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279340" indent="-207213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693764" indent="-207213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108192" indent="-207213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522615" indent="-207213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10819" indent="-310819" algn="l" defTabSz="407230" rtl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441" indent="-259016" algn="l" defTabSz="407230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061" indent="-207213" algn="l" defTabSz="407230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0488" indent="-207213" algn="l" defTabSz="407230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4913" indent="-207213" algn="l" defTabSz="40723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79340" indent="-207213" algn="l" defTabSz="40723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3764" indent="-207213" algn="l" defTabSz="40723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8192" indent="-207213" algn="l" defTabSz="40723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2615" indent="-207213" algn="l" defTabSz="40723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425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8850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275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700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126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6552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0977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5402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32"/>
            <a:ext cx="8226720" cy="452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595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4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446" algn="l"/>
                <a:tab pos="1312888" algn="l"/>
                <a:tab pos="1969337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399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446" algn="l"/>
                <a:tab pos="1312888" algn="l"/>
                <a:tab pos="1969337" algn="l"/>
                <a:tab pos="2625782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399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4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446" algn="l"/>
                <a:tab pos="1312888" algn="l"/>
                <a:tab pos="1969337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399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fld id="{D4722906-16B3-4F5E-A217-727B4CE266CE}" type="slidenum">
              <a:rPr lang="ru-RU" smtClean="0"/>
              <a:pPr defTabSz="407399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68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720" indent="-259124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marL="1036491" indent="-207299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marL="1451090" indent="-207299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marL="1865687" indent="-207299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280285" indent="-207299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694882" indent="-207299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109480" indent="-207299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524075" indent="-207299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10948" indent="-310948" algn="l" defTabSz="407399" rtl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720" indent="-259124" algn="l" defTabSz="407399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491" indent="-207299" algn="l" defTabSz="407399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090" indent="-207299" algn="l" defTabSz="407399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687" indent="-207299" algn="l" defTabSz="407399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285" indent="-207299" algn="l" defTabSz="407399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4882" indent="-207299" algn="l" defTabSz="407399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480" indent="-207299" algn="l" defTabSz="407399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075" indent="-207299" algn="l" defTabSz="407399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59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194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791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388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986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583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18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677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9"/>
            <a:ext cx="8226720" cy="452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D4722906-16B3-4F5E-A217-727B4CE266CE}" type="slidenum">
              <a:rPr lang="ru-RU"/>
              <a:pPr defTabSz="407526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17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marL="1036815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marL="1451541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marL="1866268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280994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695720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110446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525172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11045" indent="-311045" algn="l" defTabSz="407526" rtl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73.ltalk.ru/77/95/9577/48/479148/769abd37cc6b0994b223514c27c081da.gi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6103" y="260648"/>
            <a:ext cx="590465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6600" dirty="0">
                <a:solidFill>
                  <a:srgbClr val="FF0000"/>
                </a:solidFill>
                <a:latin typeface="Monotype Corsiva" pitchFamily="66" charset="0"/>
              </a:rPr>
              <a:t>Склонение </a:t>
            </a:r>
            <a:r>
              <a:rPr lang="ru-RU" sz="6600" dirty="0" smtClean="0">
                <a:solidFill>
                  <a:srgbClr val="FF0000"/>
                </a:solidFill>
                <a:latin typeface="Monotype Corsiva" pitchFamily="66" charset="0"/>
              </a:rPr>
              <a:t>существительных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4 класс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Программа «Гармония»</a:t>
            </a:r>
            <a:endParaRPr lang="ru-RU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4293096"/>
            <a:ext cx="3456384" cy="2363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14400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00B050"/>
                </a:solidFill>
                <a:effectLst>
                  <a:glow rad="101600">
                    <a:prstClr val="white">
                      <a:alpha val="40000"/>
                    </a:prstClr>
                  </a:glow>
                </a:effectLst>
                <a:latin typeface="Calibri"/>
              </a:rPr>
              <a:t>Лукаш Т.В.</a:t>
            </a:r>
            <a:endParaRPr lang="ru-RU" b="1" dirty="0">
              <a:solidFill>
                <a:srgbClr val="00B050"/>
              </a:solidFill>
              <a:effectLst>
                <a:glow rad="101600">
                  <a:prstClr val="white">
                    <a:alpha val="40000"/>
                  </a:prstClr>
                </a:glow>
              </a:effectLst>
              <a:latin typeface="Calibri"/>
            </a:endParaRPr>
          </a:p>
          <a:p>
            <a:pPr lvl="0" algn="r" defTabSz="914400">
              <a:spcBef>
                <a:spcPct val="20000"/>
              </a:spcBef>
              <a:defRPr/>
            </a:pPr>
            <a:r>
              <a:rPr lang="ru-RU" b="1" dirty="0">
                <a:solidFill>
                  <a:srgbClr val="00B050"/>
                </a:solidFill>
                <a:effectLst>
                  <a:glow rad="101600">
                    <a:prstClr val="white">
                      <a:alpha val="40000"/>
                    </a:prstClr>
                  </a:glow>
                </a:effectLst>
                <a:latin typeface="Calibri"/>
              </a:rPr>
              <a:t>учитель начальных классов</a:t>
            </a:r>
          </a:p>
          <a:p>
            <a:pPr lvl="0" algn="r" defTabSz="914400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00B050"/>
                </a:solidFill>
                <a:effectLst>
                  <a:glow rad="101600">
                    <a:prstClr val="white">
                      <a:alpha val="40000"/>
                    </a:prstClr>
                  </a:glow>
                </a:effectLst>
                <a:latin typeface="Calibri"/>
              </a:rPr>
              <a:t>МБОУ гимназия №5</a:t>
            </a:r>
          </a:p>
          <a:p>
            <a:pPr lvl="0" algn="r" defTabSz="914400">
              <a:spcBef>
                <a:spcPct val="20000"/>
              </a:spcBef>
              <a:defRPr/>
            </a:pPr>
            <a:r>
              <a:rPr lang="ru-RU" b="1" dirty="0">
                <a:solidFill>
                  <a:srgbClr val="00B050"/>
                </a:solidFill>
                <a:effectLst>
                  <a:glow rad="101600">
                    <a:prstClr val="white">
                      <a:alpha val="40000"/>
                    </a:prstClr>
                  </a:glow>
                </a:effectLst>
                <a:latin typeface="Calibri"/>
              </a:rPr>
              <a:t>г</a:t>
            </a:r>
            <a:r>
              <a:rPr lang="ru-RU" b="1" dirty="0" smtClean="0">
                <a:solidFill>
                  <a:srgbClr val="00B050"/>
                </a:solidFill>
                <a:effectLst>
                  <a:glow rad="101600">
                    <a:prstClr val="white">
                      <a:alpha val="40000"/>
                    </a:prstClr>
                  </a:glow>
                </a:effectLst>
                <a:latin typeface="Calibri"/>
              </a:rPr>
              <a:t>. Морозовск</a:t>
            </a:r>
            <a:endParaRPr lang="ru-RU" b="1" dirty="0">
              <a:solidFill>
                <a:srgbClr val="00B050"/>
              </a:solidFill>
              <a:effectLst>
                <a:glow rad="101600">
                  <a:prstClr val="white">
                    <a:alpha val="40000"/>
                  </a:prstClr>
                </a:glow>
              </a:effectLst>
              <a:latin typeface="Calibri"/>
            </a:endParaRPr>
          </a:p>
          <a:p>
            <a:pPr lvl="0" algn="r" defTabSz="914400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00B050"/>
                </a:solidFill>
                <a:effectLst>
                  <a:glow rad="101600">
                    <a:prstClr val="white">
                      <a:alpha val="40000"/>
                    </a:prstClr>
                  </a:glow>
                </a:effectLst>
                <a:latin typeface="Calibri"/>
              </a:rPr>
              <a:t>Ростовской </a:t>
            </a:r>
            <a:r>
              <a:rPr lang="ru-RU" b="1" dirty="0">
                <a:solidFill>
                  <a:srgbClr val="00B050"/>
                </a:solidFill>
                <a:effectLst>
                  <a:glow rad="101600">
                    <a:prstClr val="white">
                      <a:alpha val="40000"/>
                    </a:prstClr>
                  </a:glow>
                </a:effectLst>
                <a:latin typeface="Calibri"/>
              </a:rPr>
              <a:t>области</a:t>
            </a:r>
          </a:p>
          <a:p>
            <a:pPr lvl="0" algn="r" defTabSz="914400">
              <a:spcBef>
                <a:spcPct val="20000"/>
              </a:spcBef>
              <a:defRPr/>
            </a:pPr>
            <a:endParaRPr lang="ru-RU" b="1" dirty="0">
              <a:solidFill>
                <a:srgbClr val="00B050"/>
              </a:solidFill>
              <a:effectLst>
                <a:glow rad="101600">
                  <a:prstClr val="white">
                    <a:alpha val="40000"/>
                  </a:prstClr>
                </a:glow>
              </a:effectLst>
              <a:latin typeface="Calibri"/>
            </a:endParaRPr>
          </a:p>
          <a:p>
            <a:pPr lvl="0" algn="r" defTabSz="914400">
              <a:spcBef>
                <a:spcPct val="20000"/>
              </a:spcBef>
              <a:defRPr/>
            </a:pPr>
            <a:endParaRPr lang="ru-RU" b="1" dirty="0">
              <a:solidFill>
                <a:srgbClr val="C0504D">
                  <a:lumMod val="75000"/>
                </a:srgbClr>
              </a:solidFill>
              <a:effectLst>
                <a:glow rad="101600">
                  <a:prstClr val="white">
                    <a:alpha val="40000"/>
                  </a:prstClr>
                </a:glo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97981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8864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kern="0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j-ea"/>
                <a:cs typeface="+mj-cs"/>
              </a:rPr>
              <a:t>Запоминаем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WordArt 22"/>
          <p:cNvSpPr>
            <a:spLocks noChangeArrowheads="1" noChangeShapeType="1" noTextEdit="1"/>
          </p:cNvSpPr>
          <p:nvPr/>
        </p:nvSpPr>
        <p:spPr bwMode="auto">
          <a:xfrm>
            <a:off x="684213" y="1484313"/>
            <a:ext cx="1943100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1 склонение</a:t>
            </a:r>
          </a:p>
        </p:txBody>
      </p:sp>
      <p:sp>
        <p:nvSpPr>
          <p:cNvPr id="4" name="WordArt 22"/>
          <p:cNvSpPr>
            <a:spLocks noChangeArrowheads="1" noChangeShapeType="1" noTextEdit="1"/>
          </p:cNvSpPr>
          <p:nvPr/>
        </p:nvSpPr>
        <p:spPr bwMode="auto">
          <a:xfrm>
            <a:off x="3491880" y="1484313"/>
            <a:ext cx="1943100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2 склонение</a:t>
            </a:r>
            <a:endParaRPr lang="ru-RU" sz="36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WordArt 22"/>
          <p:cNvSpPr>
            <a:spLocks noChangeArrowheads="1" noChangeShapeType="1" noTextEdit="1"/>
          </p:cNvSpPr>
          <p:nvPr/>
        </p:nvSpPr>
        <p:spPr bwMode="auto">
          <a:xfrm>
            <a:off x="6379016" y="1503046"/>
            <a:ext cx="1943100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3 </a:t>
            </a:r>
            <a:r>
              <a:rPr lang="ru-RU" sz="3600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склонение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77918" y="2276872"/>
            <a:ext cx="11240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cs typeface="Arial"/>
              </a:rPr>
              <a:t>Ж.р.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00"/>
              </a:solidFill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2721" y="2288987"/>
            <a:ext cx="11240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cs typeface="Arial"/>
              </a:rPr>
              <a:t>Ж.р.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00"/>
              </a:solidFill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60789" y="3212976"/>
            <a:ext cx="10823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cs typeface="Arial"/>
              </a:rPr>
              <a:t>М.р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cs typeface="Arial"/>
              </a:rPr>
              <a:t>.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00"/>
              </a:solidFill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83363" y="2297763"/>
            <a:ext cx="10823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cs typeface="Arial"/>
              </a:rPr>
              <a:t>М.р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cs typeface="Arial"/>
              </a:rPr>
              <a:t>.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00"/>
              </a:solidFill>
              <a:cs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83606" y="2288986"/>
            <a:ext cx="1287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cs typeface="Arial"/>
              </a:rPr>
              <a:t>Ср.р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cs typeface="Arial"/>
              </a:rPr>
              <a:t>.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00"/>
              </a:solidFill>
              <a:cs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2038" y="4221088"/>
            <a:ext cx="1265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6699"/>
                </a:solidFill>
                <a:latin typeface="Arial" charset="0"/>
              </a:rPr>
              <a:t>- </a:t>
            </a:r>
            <a:r>
              <a:rPr lang="ru-RU" sz="3200" b="1" dirty="0" smtClean="0">
                <a:solidFill>
                  <a:srgbClr val="006699"/>
                </a:solidFill>
                <a:latin typeface="Arial" charset="0"/>
              </a:rPr>
              <a:t>а, -я</a:t>
            </a:r>
            <a:endParaRPr lang="ru-RU" sz="3200" b="1" dirty="0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3149026"/>
            <a:ext cx="12763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6699"/>
                </a:solidFill>
                <a:latin typeface="Arial" charset="0"/>
              </a:rPr>
              <a:t>- </a:t>
            </a:r>
            <a:r>
              <a:rPr lang="ru-RU" sz="3200" b="1" dirty="0" smtClean="0">
                <a:solidFill>
                  <a:srgbClr val="006699"/>
                </a:solidFill>
                <a:latin typeface="Arial" charset="0"/>
              </a:rPr>
              <a:t>о, -е</a:t>
            </a:r>
            <a:endParaRPr lang="ru-RU" sz="3200" b="1" dirty="0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33089" y="3136613"/>
            <a:ext cx="5725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6699"/>
                </a:solidFill>
                <a:latin typeface="Arial" charset="0"/>
              </a:rPr>
              <a:t>-ь</a:t>
            </a:r>
            <a:endParaRPr lang="ru-RU" sz="3200" b="1" dirty="0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15" name="Rectangle 53"/>
          <p:cNvSpPr>
            <a:spLocks noChangeArrowheads="1"/>
          </p:cNvSpPr>
          <p:nvPr/>
        </p:nvSpPr>
        <p:spPr bwMode="auto">
          <a:xfrm>
            <a:off x="3491880" y="3261648"/>
            <a:ext cx="430504" cy="431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3200" b="1">
              <a:latin typeface="Arial" charset="0"/>
            </a:endParaRPr>
          </a:p>
        </p:txBody>
      </p:sp>
      <p:sp>
        <p:nvSpPr>
          <p:cNvPr id="16" name="Rectangle 53"/>
          <p:cNvSpPr>
            <a:spLocks noChangeArrowheads="1"/>
          </p:cNvSpPr>
          <p:nvPr/>
        </p:nvSpPr>
        <p:spPr bwMode="auto">
          <a:xfrm>
            <a:off x="7308728" y="3225513"/>
            <a:ext cx="504056" cy="431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32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95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571480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Как определить склонение имён существительных:</a:t>
            </a:r>
            <a:endParaRPr lang="ru-RU" sz="2400" b="1" dirty="0">
              <a:solidFill>
                <a:srgbClr val="F79646">
                  <a:lumMod val="75000"/>
                </a:srgbClr>
              </a:solidFill>
              <a:latin typeface="Arial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3964777" y="1678769"/>
            <a:ext cx="642942" cy="1588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43174" y="200024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79646">
                    <a:lumMod val="50000"/>
                  </a:srgbClr>
                </a:solidFill>
                <a:latin typeface="Arial" charset="0"/>
              </a:rPr>
              <a:t>Именительный падеж</a:t>
            </a:r>
            <a:endParaRPr lang="ru-RU" sz="2400" b="1" dirty="0">
              <a:solidFill>
                <a:srgbClr val="F79646">
                  <a:lumMod val="50000"/>
                </a:srgbClr>
              </a:solidFill>
              <a:latin typeface="Arial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3965571" y="2749545"/>
            <a:ext cx="642942" cy="1588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5984" y="3143248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79646">
                    <a:lumMod val="50000"/>
                  </a:srgbClr>
                </a:solidFill>
                <a:latin typeface="Arial" charset="0"/>
              </a:rPr>
              <a:t>р</a:t>
            </a:r>
            <a:r>
              <a:rPr lang="ru-RU" sz="2400" b="1" dirty="0" smtClean="0">
                <a:solidFill>
                  <a:srgbClr val="F79646">
                    <a:lumMod val="50000"/>
                  </a:srgbClr>
                </a:solidFill>
                <a:latin typeface="Arial" charset="0"/>
              </a:rPr>
              <a:t>од </a:t>
            </a:r>
            <a:endParaRPr lang="ru-RU" sz="2400" b="1" dirty="0">
              <a:solidFill>
                <a:srgbClr val="F79646">
                  <a:lumMod val="50000"/>
                </a:srgbClr>
              </a:solidFill>
              <a:latin typeface="Arial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3965571" y="3892553"/>
            <a:ext cx="642942" cy="1588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5984" y="4286256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79646">
                    <a:lumMod val="50000"/>
                  </a:srgbClr>
                </a:solidFill>
                <a:latin typeface="Arial" charset="0"/>
              </a:rPr>
              <a:t>в</a:t>
            </a:r>
            <a:r>
              <a:rPr lang="ru-RU" sz="2400" b="1" dirty="0" smtClean="0">
                <a:solidFill>
                  <a:srgbClr val="F79646">
                    <a:lumMod val="50000"/>
                  </a:srgbClr>
                </a:solidFill>
                <a:latin typeface="Arial" charset="0"/>
              </a:rPr>
              <a:t>ыделить окончание</a:t>
            </a:r>
            <a:endParaRPr lang="ru-RU" sz="2400" b="1" dirty="0">
              <a:solidFill>
                <a:srgbClr val="F79646">
                  <a:lumMod val="50000"/>
                </a:srgbClr>
              </a:solidFill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76" y="5286388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п</a:t>
            </a:r>
            <a:r>
              <a:rPr lang="ru-RU" sz="2400" b="1" dirty="0" smtClean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о роду и окончанию определить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с</a:t>
            </a:r>
            <a:r>
              <a:rPr lang="ru-RU" sz="2400" b="1" dirty="0" smtClean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клонение.</a:t>
            </a:r>
            <a:endParaRPr lang="ru-RU" sz="2400" b="1" dirty="0">
              <a:solidFill>
                <a:srgbClr val="F79646">
                  <a:lumMod val="75000"/>
                </a:srgbClr>
              </a:solidFill>
              <a:latin typeface="Arial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3965571" y="4964123"/>
            <a:ext cx="642942" cy="1588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68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9036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j-ea"/>
                <a:cs typeface="+mj-cs"/>
              </a:rPr>
              <a:t>Распределите в 3 столбика: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4620" y="980728"/>
            <a:ext cx="14049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600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  <a:t>1 </a:t>
            </a:r>
            <a:r>
              <a:rPr lang="ru-RU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  <a:t>скл.</a:t>
            </a:r>
            <a:endParaRPr lang="ru-RU" sz="36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1363" y="980728"/>
            <a:ext cx="14049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  <a:t>2 скл.</a:t>
            </a:r>
            <a:endParaRPr lang="ru-RU" sz="36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63292" y="980727"/>
            <a:ext cx="14049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  <a:t>3 скл.</a:t>
            </a:r>
            <a:endParaRPr lang="ru-RU" sz="36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409998"/>
            <a:ext cx="87849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3600" kern="0" dirty="0" smtClean="0">
                <a:solidFill>
                  <a:srgbClr val="0000FF"/>
                </a:solidFill>
                <a:latin typeface="Verdana"/>
              </a:rPr>
              <a:t>Зимушка, облако, снеговик, солнце, </a:t>
            </a:r>
            <a:r>
              <a:rPr lang="ru-RU" sz="3600" kern="0" dirty="0">
                <a:solidFill>
                  <a:srgbClr val="0000FF"/>
                </a:solidFill>
                <a:latin typeface="Verdana"/>
              </a:rPr>
              <a:t>метель</a:t>
            </a:r>
            <a:r>
              <a:rPr lang="ru-RU" sz="3600" kern="0" dirty="0" smtClean="0">
                <a:solidFill>
                  <a:srgbClr val="0000FF"/>
                </a:solidFill>
                <a:latin typeface="Verdana"/>
              </a:rPr>
              <a:t>, снегопад, пурга, снежок, оттепель, пороша, снежинка, капель, лёд, вьюга, буран.</a:t>
            </a:r>
            <a:endParaRPr lang="ru-RU" sz="3600" kern="0" dirty="0">
              <a:solidFill>
                <a:srgbClr val="0000FF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3541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332656"/>
            <a:ext cx="28624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75000"/>
            </a:pP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Проверяем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0768"/>
            <a:ext cx="14049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600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  <a:t>1 скл.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78092" y="1340768"/>
            <a:ext cx="14049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  <a:t>2 </a:t>
            </a:r>
            <a:r>
              <a:rPr lang="ru-RU" sz="3600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  <a:t>скл.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16216" y="1340767"/>
            <a:ext cx="14049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  <a:t>3 </a:t>
            </a:r>
            <a:r>
              <a:rPr lang="ru-RU" sz="3600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  <a:t>скл.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2088" y="2021771"/>
            <a:ext cx="8496944" cy="4635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ru-RU" sz="3600" kern="0" dirty="0">
                <a:solidFill>
                  <a:srgbClr val="0000FF"/>
                </a:solidFill>
                <a:latin typeface="Verdana"/>
              </a:rPr>
              <a:t>з</a:t>
            </a:r>
            <a:r>
              <a:rPr lang="ru-RU" sz="3600" kern="0" dirty="0" smtClean="0">
                <a:solidFill>
                  <a:srgbClr val="0000FF"/>
                </a:solidFill>
                <a:latin typeface="Verdana"/>
              </a:rPr>
              <a:t>имушка      облако</a:t>
            </a:r>
            <a:r>
              <a:rPr lang="ru-RU" sz="3600" kern="0" dirty="0">
                <a:solidFill>
                  <a:srgbClr val="0000FF"/>
                </a:solidFill>
                <a:latin typeface="Verdana"/>
              </a:rPr>
              <a:t> </a:t>
            </a:r>
            <a:r>
              <a:rPr lang="ru-RU" sz="3600" kern="0" dirty="0" smtClean="0">
                <a:solidFill>
                  <a:srgbClr val="0000FF"/>
                </a:solidFill>
                <a:latin typeface="Verdana"/>
              </a:rPr>
              <a:t>         метель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ru-RU" sz="3600" kern="0" dirty="0">
                <a:solidFill>
                  <a:srgbClr val="0000FF"/>
                </a:solidFill>
                <a:latin typeface="Verdana"/>
              </a:rPr>
              <a:t> пурга</a:t>
            </a:r>
            <a:r>
              <a:rPr lang="ru-RU" sz="3600" kern="0" dirty="0" smtClean="0">
                <a:solidFill>
                  <a:srgbClr val="0000FF"/>
                </a:solidFill>
                <a:latin typeface="Verdana"/>
              </a:rPr>
              <a:t>          снеговик      оттепель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ru-RU" sz="3600" kern="0" dirty="0">
                <a:solidFill>
                  <a:srgbClr val="0000FF"/>
                </a:solidFill>
                <a:latin typeface="Verdana"/>
              </a:rPr>
              <a:t> пороша</a:t>
            </a:r>
            <a:r>
              <a:rPr lang="ru-RU" sz="3600" kern="0" dirty="0" smtClean="0">
                <a:solidFill>
                  <a:srgbClr val="0000FF"/>
                </a:solidFill>
                <a:latin typeface="Verdana"/>
              </a:rPr>
              <a:t>        солнце         капель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ru-RU" sz="3600" kern="0" dirty="0">
                <a:solidFill>
                  <a:srgbClr val="0000FF"/>
                </a:solidFill>
                <a:latin typeface="Verdana"/>
              </a:rPr>
              <a:t> снежинка</a:t>
            </a:r>
            <a:r>
              <a:rPr lang="ru-RU" sz="3600" kern="0" dirty="0" smtClean="0">
                <a:solidFill>
                  <a:srgbClr val="0000FF"/>
                </a:solidFill>
                <a:latin typeface="Verdana"/>
              </a:rPr>
              <a:t>    снегопад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ru-RU" sz="3600" kern="0" dirty="0" smtClean="0">
                <a:solidFill>
                  <a:srgbClr val="0000FF"/>
                </a:solidFill>
                <a:latin typeface="Verdana"/>
              </a:rPr>
              <a:t> </a:t>
            </a:r>
            <a:r>
              <a:rPr lang="ru-RU" sz="3600" kern="0" dirty="0">
                <a:solidFill>
                  <a:srgbClr val="0000FF"/>
                </a:solidFill>
                <a:latin typeface="Verdana"/>
              </a:rPr>
              <a:t>вьюга</a:t>
            </a:r>
            <a:r>
              <a:rPr lang="ru-RU" sz="3600" kern="0" dirty="0" smtClean="0">
                <a:solidFill>
                  <a:srgbClr val="0000FF"/>
                </a:solidFill>
                <a:latin typeface="Verdana"/>
              </a:rPr>
              <a:t>            снежок</a:t>
            </a:r>
            <a:endParaRPr lang="ru-RU" sz="3600" kern="0" dirty="0">
              <a:solidFill>
                <a:srgbClr val="0000FF"/>
              </a:solidFill>
              <a:latin typeface="Verdana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ru-RU" sz="3600" kern="0" dirty="0" smtClean="0">
                <a:solidFill>
                  <a:srgbClr val="0000FF"/>
                </a:solidFill>
                <a:latin typeface="Verdana"/>
              </a:rPr>
              <a:t>                      лёд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ru-RU" sz="3600" kern="0" dirty="0">
                <a:solidFill>
                  <a:srgbClr val="0000FF"/>
                </a:solidFill>
                <a:latin typeface="Verdana"/>
              </a:rPr>
              <a:t> </a:t>
            </a:r>
            <a:r>
              <a:rPr lang="ru-RU" sz="3600" kern="0" dirty="0" smtClean="0">
                <a:solidFill>
                  <a:srgbClr val="0000FF"/>
                </a:solidFill>
                <a:latin typeface="Verdana"/>
              </a:rPr>
              <a:t>                    буран</a:t>
            </a:r>
            <a:endParaRPr lang="ru-RU" sz="3600" kern="0" dirty="0">
              <a:solidFill>
                <a:srgbClr val="0000FF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9364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8640"/>
            <a:ext cx="7056784" cy="762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2400" b="1" i="1" kern="0" dirty="0" smtClean="0">
              <a:solidFill>
                <a:srgbClr val="000000"/>
              </a:solidFill>
            </a:endParaRPr>
          </a:p>
          <a:p>
            <a:pPr algn="ctr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b="1" i="1" kern="0" dirty="0" smtClean="0">
                <a:solidFill>
                  <a:srgbClr val="000000"/>
                </a:solidFill>
              </a:rPr>
              <a:t>- Как </a:t>
            </a:r>
            <a:r>
              <a:rPr lang="ru-RU" sz="2400" b="1" i="1" kern="0" dirty="0">
                <a:solidFill>
                  <a:srgbClr val="000000"/>
                </a:solidFill>
              </a:rPr>
              <a:t>определить склонение существительного</a:t>
            </a:r>
            <a:r>
              <a:rPr lang="ru-RU" sz="2400" b="1" i="1" kern="0" dirty="0" smtClean="0">
                <a:solidFill>
                  <a:srgbClr val="000000"/>
                </a:solidFill>
              </a:rPr>
              <a:t>?</a:t>
            </a:r>
          </a:p>
          <a:p>
            <a:pPr algn="ctr" defTabSz="914400" fontAlgn="base">
              <a:spcBef>
                <a:spcPct val="20000"/>
              </a:spcBef>
              <a:spcAft>
                <a:spcPct val="0"/>
              </a:spcAft>
              <a:defRPr/>
            </a:pPr>
            <a:endParaRPr lang="ru-RU" sz="2400" b="1" i="1" kern="0" dirty="0" smtClean="0">
              <a:solidFill>
                <a:srgbClr val="000000"/>
              </a:solidFill>
            </a:endParaRPr>
          </a:p>
          <a:p>
            <a:pPr algn="ctr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b="1" i="1" kern="0" dirty="0" smtClean="0">
                <a:solidFill>
                  <a:srgbClr val="000000"/>
                </a:solidFill>
              </a:rPr>
              <a:t>- А если существительное стоит не в именительном падеже?</a:t>
            </a:r>
            <a:endParaRPr lang="ru-RU" sz="2400" b="1" i="1" kern="0" dirty="0">
              <a:solidFill>
                <a:srgbClr val="000000"/>
              </a:solidFill>
            </a:endParaRPr>
          </a:p>
          <a:p>
            <a:pPr marR="0" lvl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R="0" lvl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- Какие существительные относятся к 1 склонению?</a:t>
            </a:r>
          </a:p>
          <a:p>
            <a:pPr marR="0" lvl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R="0" lvl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- Какие существительные относятся ко 2 склонению?</a:t>
            </a:r>
          </a:p>
          <a:p>
            <a:pPr marR="0" lvl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R="0" lvl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- Какие существительные относятся к 3 склонению?</a:t>
            </a:r>
          </a:p>
          <a:p>
            <a:pPr marL="342900" marR="0" lvl="0" indent="-34290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342900" marR="0" lvl="0" indent="-34290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342900" marR="0" lvl="0" indent="-34290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7655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260648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Домашнее задание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268760"/>
            <a:ext cx="65344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kern="0" noProof="0" dirty="0" smtClean="0"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noProof="0" dirty="0" smtClean="0">
                <a:ea typeface="+mj-ea"/>
                <a:cs typeface="+mj-cs"/>
              </a:rPr>
              <a:t>По выбору: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noProof="0" dirty="0" smtClean="0">
                <a:ea typeface="+mj-ea"/>
                <a:cs typeface="+mj-cs"/>
              </a:rPr>
              <a:t>1 – просклонять имена существительные: дорога, дом, степь;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kern="0" dirty="0" smtClean="0"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a typeface="+mj-ea"/>
                <a:cs typeface="+mj-cs"/>
              </a:rPr>
              <a:t>2 – найти в орфографическом словаре (стр.138-139) по 1-му слову каждого склонения и просклонять их;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kern="0" noProof="0" dirty="0" smtClean="0"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noProof="0" dirty="0" smtClean="0">
                <a:ea typeface="+mj-ea"/>
                <a:cs typeface="+mj-cs"/>
              </a:rPr>
              <a:t>3 – придумать по 1-му слову каждого склонения и просклонять их. 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76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6632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Monotype Corsiva"/>
              </a:rPr>
              <a:t>Минутка чистописания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930128"/>
            <a:ext cx="7920880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ru-RU" sz="5900" dirty="0">
                <a:solidFill>
                  <a:prstClr val="black"/>
                </a:solidFill>
                <a:latin typeface="Monotype Corsiva" pitchFamily="66" charset="0"/>
              </a:rPr>
              <a:t>и</a:t>
            </a:r>
            <a:r>
              <a:rPr lang="ru-RU" sz="5900" dirty="0" smtClean="0">
                <a:solidFill>
                  <a:prstClr val="black"/>
                </a:solidFill>
                <a:latin typeface="Monotype Corsiva" pitchFamily="66" charset="0"/>
              </a:rPr>
              <a:t>ми  мим </a:t>
            </a:r>
            <a:r>
              <a:rPr lang="ru-RU" sz="5900" dirty="0" err="1" smtClean="0">
                <a:solidFill>
                  <a:prstClr val="black"/>
                </a:solidFill>
                <a:latin typeface="Monotype Corsiva" pitchFamily="66" charset="0"/>
              </a:rPr>
              <a:t>иии</a:t>
            </a:r>
            <a:r>
              <a:rPr lang="ru-RU" sz="5900" dirty="0" smtClean="0">
                <a:solidFill>
                  <a:prstClr val="black"/>
                </a:solidFill>
                <a:latin typeface="Monotype Corsiva" pitchFamily="66" charset="0"/>
              </a:rPr>
              <a:t> </a:t>
            </a:r>
            <a:r>
              <a:rPr lang="ru-RU" sz="5900" dirty="0" err="1" smtClean="0">
                <a:solidFill>
                  <a:prstClr val="black"/>
                </a:solidFill>
                <a:latin typeface="Monotype Corsiva" pitchFamily="66" charset="0"/>
              </a:rPr>
              <a:t>ммм</a:t>
            </a:r>
            <a:r>
              <a:rPr lang="ru-RU" sz="5900" dirty="0" smtClean="0">
                <a:solidFill>
                  <a:prstClr val="black"/>
                </a:solidFill>
                <a:latin typeface="Monotype Corsiva" pitchFamily="66" charset="0"/>
              </a:rPr>
              <a:t> </a:t>
            </a:r>
            <a:r>
              <a:rPr lang="ru-RU" sz="5900" dirty="0" err="1" smtClean="0">
                <a:solidFill>
                  <a:prstClr val="black"/>
                </a:solidFill>
                <a:latin typeface="Monotype Corsiva" pitchFamily="66" charset="0"/>
              </a:rPr>
              <a:t>иМи</a:t>
            </a:r>
            <a:endParaRPr lang="ru-RU" sz="5900" dirty="0">
              <a:solidFill>
                <a:prstClr val="black"/>
              </a:solidFill>
              <a:latin typeface="Monotype Corsiva" pitchFamily="66" charset="0"/>
            </a:endParaRP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ru-RU" sz="5900" dirty="0" smtClean="0">
                <a:solidFill>
                  <a:prstClr val="black"/>
                </a:solidFill>
                <a:latin typeface="Monotype Corsiva" pitchFamily="66" charset="0"/>
              </a:rPr>
              <a:t>Зима, перезимовать, зимний, зимовье.</a:t>
            </a:r>
            <a:endParaRPr lang="ru-RU" sz="3600" dirty="0">
              <a:solidFill>
                <a:prstClr val="black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86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188640"/>
            <a:ext cx="25738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Части речи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890722"/>
            <a:ext cx="62281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Самостоятельные части речи: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5840" y="170080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Имя существительное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Имя прилагательное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Имя числительное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Местоимение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Глагол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84172" y="4420671"/>
            <a:ext cx="6243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Служебные части речи: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18763" y="520945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Предлог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Союз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Частица </a:t>
            </a:r>
          </a:p>
        </p:txBody>
      </p:sp>
    </p:spTree>
    <p:extLst>
      <p:ext uri="{BB962C8B-B14F-4D97-AF65-F5344CB8AC3E}">
        <p14:creationId xmlns:p14="http://schemas.microsoft.com/office/powerpoint/2010/main" val="8509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110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j-ea"/>
                <a:cs typeface="+mj-cs"/>
              </a:rPr>
              <a:t>Имя существительное – это: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03040"/>
            <a:ext cx="1857375" cy="914400"/>
          </a:xfrm>
          <a:prstGeom prst="rect">
            <a:avLst/>
          </a:prstGeom>
          <a:solidFill>
            <a:srgbClr val="FFFFFF">
              <a:lumMod val="40000"/>
              <a:lumOff val="60000"/>
            </a:srgbClr>
          </a:solidFill>
          <a:ln w="25400" cap="flat" cmpd="sng" algn="ctr">
            <a:solidFill>
              <a:srgbClr val="EDFAD2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6699">
                    <a:lumMod val="95000"/>
                    <a:lumOff val="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Часть речи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94879" y="848044"/>
            <a:ext cx="2524572" cy="1064716"/>
          </a:xfrm>
          <a:prstGeom prst="rect">
            <a:avLst/>
          </a:prstGeom>
          <a:solidFill>
            <a:srgbClr val="D5E0E7">
              <a:lumMod val="40000"/>
              <a:lumOff val="60000"/>
            </a:srgbClr>
          </a:solidFill>
          <a:ln w="25400" cap="flat" cmpd="sng" algn="ctr">
            <a:solidFill>
              <a:srgbClr val="EDFAD2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6699">
                    <a:lumMod val="95000"/>
                    <a:lumOff val="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обозначает предмет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62427" y="3016602"/>
            <a:ext cx="2878038" cy="1079549"/>
          </a:xfrm>
          <a:prstGeom prst="rect">
            <a:avLst/>
          </a:prstGeom>
          <a:solidFill>
            <a:srgbClr val="7DCF77"/>
          </a:solidFill>
          <a:ln w="25400" cap="flat" cmpd="sng" algn="ctr">
            <a:solidFill>
              <a:srgbClr val="EDFAD2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6699">
                    <a:lumMod val="95000"/>
                    <a:lumOff val="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отвечает на вопросы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72695" y="5282534"/>
            <a:ext cx="3023195" cy="1310977"/>
          </a:xfrm>
          <a:prstGeom prst="rect">
            <a:avLst/>
          </a:prstGeom>
          <a:solidFill>
            <a:srgbClr val="005682">
              <a:lumMod val="60000"/>
              <a:lumOff val="40000"/>
            </a:srgbClr>
          </a:solidFill>
          <a:ln w="25400" cap="flat" cmpd="sng" algn="ctr">
            <a:solidFill>
              <a:srgbClr val="EDFAD2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6699">
                    <a:lumMod val="95000"/>
                    <a:lumOff val="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Кто?   Что?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3059832" y="1138308"/>
            <a:ext cx="977900" cy="484188"/>
          </a:xfrm>
          <a:prstGeom prst="rightArrow">
            <a:avLst/>
          </a:prstGeom>
          <a:solidFill>
            <a:srgbClr val="EDFAD2"/>
          </a:solidFill>
          <a:ln w="25400" cap="flat" cmpd="sng" algn="ctr">
            <a:solidFill>
              <a:srgbClr val="EDFAD2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5518743" y="1961664"/>
            <a:ext cx="484187" cy="977900"/>
          </a:xfrm>
          <a:prstGeom prst="downArrow">
            <a:avLst/>
          </a:prstGeom>
          <a:solidFill>
            <a:srgbClr val="EDFAD2"/>
          </a:solidFill>
          <a:ln w="25400" cap="flat" cmpd="sng" algn="ctr">
            <a:solidFill>
              <a:srgbClr val="EDFAD2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248828" y="4193518"/>
            <a:ext cx="484187" cy="977900"/>
          </a:xfrm>
          <a:prstGeom prst="downArrow">
            <a:avLst/>
          </a:prstGeom>
          <a:solidFill>
            <a:srgbClr val="EDFAD2"/>
          </a:solidFill>
          <a:ln w="25400" cap="flat" cmpd="sng" algn="ctr">
            <a:solidFill>
              <a:srgbClr val="EDFAD2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614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43677"/>
            <a:ext cx="86409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ru-RU" sz="6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Narrow" pitchFamily="34" charset="0"/>
              </a:rPr>
              <a:t>Как изменяется имя существительное?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487073"/>
            <a:ext cx="87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j-ea"/>
                <a:cs typeface="+mj-cs"/>
              </a:rPr>
              <a:t>Существительное изменяется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j-ea"/>
                <a:cs typeface="+mj-cs"/>
              </a:rPr>
              <a:t>по числам и по падежам.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6020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7" name="Picture 5" descr="Картинка 214 из 231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"/>
            <a:ext cx="4953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18" name="Picture 6" descr="Картинка 214 из 231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4953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19" name="Picture 7" descr="Картинка 214 из 231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76600"/>
            <a:ext cx="4953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20" name="Picture 8" descr="Картинка 214 из 231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4953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21" name="Picture 9" descr="Картинка 214 из 231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733800"/>
            <a:ext cx="4953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22" name="Picture 10" descr="Картинка 214 из 231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715000"/>
            <a:ext cx="4953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23" name="Picture 11" descr="Картинка 214 из 231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800600"/>
            <a:ext cx="4953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24" name="WordArt 12"/>
          <p:cNvSpPr>
            <a:spLocks noChangeArrowheads="1" noChangeShapeType="1" noTextEdit="1"/>
          </p:cNvSpPr>
          <p:nvPr/>
        </p:nvSpPr>
        <p:spPr bwMode="auto">
          <a:xfrm>
            <a:off x="762000" y="304800"/>
            <a:ext cx="73453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Изменение по </a:t>
            </a:r>
            <a:r>
              <a:rPr lang="ru-RU" sz="3600" i="1" kern="10" dirty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падежам – </a:t>
            </a:r>
            <a:r>
              <a:rPr lang="ru-RU" sz="3600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это</a:t>
            </a:r>
            <a:r>
              <a:rPr lang="ru-RU" sz="3600" i="1" kern="10" dirty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 склонение</a:t>
            </a:r>
            <a:r>
              <a:rPr lang="ru-RU" sz="3600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.</a:t>
            </a:r>
          </a:p>
        </p:txBody>
      </p:sp>
      <p:sp>
        <p:nvSpPr>
          <p:cNvPr id="64525" name="WordArt 13"/>
          <p:cNvSpPr>
            <a:spLocks noChangeArrowheads="1" noChangeShapeType="1" noTextEdit="1"/>
          </p:cNvSpPr>
          <p:nvPr/>
        </p:nvSpPr>
        <p:spPr bwMode="auto">
          <a:xfrm>
            <a:off x="381000" y="1219200"/>
            <a:ext cx="8064500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Назови падежи и падежные вопросы?</a:t>
            </a:r>
          </a:p>
        </p:txBody>
      </p:sp>
      <p:sp>
        <p:nvSpPr>
          <p:cNvPr id="64526" name="WordArt 14"/>
          <p:cNvSpPr>
            <a:spLocks noChangeArrowheads="1" noChangeShapeType="1" noTextEdit="1"/>
          </p:cNvSpPr>
          <p:nvPr/>
        </p:nvSpPr>
        <p:spPr bwMode="auto">
          <a:xfrm>
            <a:off x="457200" y="2286000"/>
            <a:ext cx="1271588" cy="426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dirty="0" err="1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И.п</a:t>
            </a:r>
            <a:r>
              <a:rPr lang="ru-RU" sz="3600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.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dirty="0" err="1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Р.п</a:t>
            </a:r>
            <a:r>
              <a:rPr lang="ru-RU" sz="3600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.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dirty="0" err="1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Д.п</a:t>
            </a:r>
            <a:r>
              <a:rPr lang="ru-RU" sz="3600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.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dirty="0" err="1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В.п</a:t>
            </a:r>
            <a:r>
              <a:rPr lang="ru-RU" sz="3600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.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Т.п.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dirty="0" err="1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П.п</a:t>
            </a:r>
            <a:r>
              <a:rPr lang="ru-RU" sz="3600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.</a:t>
            </a:r>
          </a:p>
        </p:txBody>
      </p:sp>
      <p:sp>
        <p:nvSpPr>
          <p:cNvPr id="64527" name="WordArt 15"/>
          <p:cNvSpPr>
            <a:spLocks noChangeArrowheads="1" noChangeShapeType="1" noTextEdit="1"/>
          </p:cNvSpPr>
          <p:nvPr/>
        </p:nvSpPr>
        <p:spPr bwMode="auto">
          <a:xfrm>
            <a:off x="4724400" y="2362200"/>
            <a:ext cx="2352675" cy="452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кто? что?</a:t>
            </a:r>
          </a:p>
        </p:txBody>
      </p:sp>
      <p:sp>
        <p:nvSpPr>
          <p:cNvPr id="64528" name="WordArt 16"/>
          <p:cNvSpPr>
            <a:spLocks noChangeArrowheads="1" noChangeShapeType="1" noTextEdit="1"/>
          </p:cNvSpPr>
          <p:nvPr/>
        </p:nvSpPr>
        <p:spPr bwMode="auto">
          <a:xfrm>
            <a:off x="2743200" y="3048000"/>
            <a:ext cx="4133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(нет)        кого? чего?</a:t>
            </a:r>
          </a:p>
        </p:txBody>
      </p:sp>
      <p:sp>
        <p:nvSpPr>
          <p:cNvPr id="64529" name="WordArt 17"/>
          <p:cNvSpPr>
            <a:spLocks noChangeArrowheads="1" noChangeShapeType="1" noTextEdit="1"/>
          </p:cNvSpPr>
          <p:nvPr/>
        </p:nvSpPr>
        <p:spPr bwMode="auto">
          <a:xfrm>
            <a:off x="2743200" y="37338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(дал)        кому? чему?</a:t>
            </a:r>
          </a:p>
        </p:txBody>
      </p:sp>
      <p:sp>
        <p:nvSpPr>
          <p:cNvPr id="64530" name="WordArt 18"/>
          <p:cNvSpPr>
            <a:spLocks noChangeArrowheads="1" noChangeShapeType="1" noTextEdit="1"/>
          </p:cNvSpPr>
          <p:nvPr/>
        </p:nvSpPr>
        <p:spPr bwMode="auto">
          <a:xfrm>
            <a:off x="2771775" y="4508500"/>
            <a:ext cx="4057650" cy="67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(вижу)      кого? что?</a:t>
            </a:r>
          </a:p>
        </p:txBody>
      </p:sp>
      <p:sp>
        <p:nvSpPr>
          <p:cNvPr id="64531" name="WordArt 19"/>
          <p:cNvSpPr>
            <a:spLocks noChangeArrowheads="1" noChangeShapeType="1" noTextEdit="1"/>
          </p:cNvSpPr>
          <p:nvPr/>
        </p:nvSpPr>
        <p:spPr bwMode="auto">
          <a:xfrm>
            <a:off x="2362200" y="5334000"/>
            <a:ext cx="4438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(восхищаюсь)    кем? чем?</a:t>
            </a:r>
          </a:p>
        </p:txBody>
      </p:sp>
      <p:sp>
        <p:nvSpPr>
          <p:cNvPr id="64532" name="WordArt 20"/>
          <p:cNvSpPr>
            <a:spLocks noChangeArrowheads="1" noChangeShapeType="1" noTextEdit="1"/>
          </p:cNvSpPr>
          <p:nvPr/>
        </p:nvSpPr>
        <p:spPr bwMode="auto">
          <a:xfrm>
            <a:off x="2286000" y="6019800"/>
            <a:ext cx="47053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(думаю)     о ком? о чём?</a:t>
            </a:r>
          </a:p>
        </p:txBody>
      </p:sp>
    </p:spTree>
    <p:extLst>
      <p:ext uri="{BB962C8B-B14F-4D97-AF65-F5344CB8AC3E}">
        <p14:creationId xmlns:p14="http://schemas.microsoft.com/office/powerpoint/2010/main" val="357293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5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nimBg="1"/>
      <p:bldP spid="64525" grpId="0" animBg="1"/>
      <p:bldP spid="64526" grpId="0" animBg="1"/>
      <p:bldP spid="64527" grpId="0" animBg="1"/>
      <p:bldP spid="64528" grpId="0" animBg="1"/>
      <p:bldP spid="64529" grpId="0" animBg="1"/>
      <p:bldP spid="64530" grpId="0" animBg="1"/>
      <p:bldP spid="64531" grpId="0" animBg="1"/>
      <p:bldP spid="645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32656"/>
            <a:ext cx="6390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8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j-ea"/>
                <a:cs typeface="+mj-cs"/>
              </a:rPr>
              <a:t>1</a:t>
            </a:r>
            <a:r>
              <a:rPr lang="ru-RU" sz="6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j-ea"/>
                <a:cs typeface="+mj-cs"/>
              </a:rPr>
              <a:t> </a:t>
            </a:r>
            <a:r>
              <a:rPr lang="ru-RU" sz="6000" b="1" i="1" kern="0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j-ea"/>
                <a:cs typeface="+mj-cs"/>
              </a:rPr>
              <a:t>склонение</a:t>
            </a:r>
            <a:endParaRPr lang="ru-RU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204864"/>
            <a:ext cx="20079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kern="10" spc="72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М.</a:t>
            </a:r>
            <a:r>
              <a:rPr kumimoji="0" lang="ru-RU" sz="6000" b="0" i="0" u="none" strike="noStrike" kern="10" cap="none" spc="720" normalizeH="0" baseline="0" noProof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/>
                <a:cs typeface="Times New Roman"/>
              </a:rPr>
              <a:t>р.</a:t>
            </a:r>
            <a:endParaRPr kumimoji="0" lang="ru-RU" sz="6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410635"/>
            <a:ext cx="20127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0" cap="none" spc="720" normalizeH="0" baseline="0" noProof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/>
                <a:cs typeface="Times New Roman"/>
              </a:rPr>
              <a:t>Ж.р.</a:t>
            </a:r>
            <a:endParaRPr kumimoji="0" lang="ru-RU" sz="6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64518" y="2918395"/>
            <a:ext cx="23887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60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/>
              </a:rPr>
              <a:t>- а, - 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2196" y="4383346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j-ea"/>
                <a:cs typeface="+mj-cs"/>
              </a:rPr>
              <a:t>Просклоняй существительное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5301208"/>
            <a:ext cx="253627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Arial"/>
              </a:rPr>
              <a:t>вьюга</a:t>
            </a:r>
            <a:endParaRPr lang="ru-RU" sz="6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8120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332656"/>
            <a:ext cx="60304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j-ea"/>
                <a:cs typeface="+mj-cs"/>
              </a:rPr>
              <a:t>2</a:t>
            </a:r>
            <a:r>
              <a:rPr kumimoji="0" lang="ru-RU" sz="6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j-ea"/>
                <a:cs typeface="+mj-cs"/>
              </a:rPr>
              <a:t> </a:t>
            </a:r>
            <a:r>
              <a:rPr kumimoji="0" lang="ru-RU" sz="60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j-ea"/>
                <a:cs typeface="+mj-cs"/>
              </a:rPr>
              <a:t>склонение</a:t>
            </a: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0632" y="1839743"/>
            <a:ext cx="20079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0" cap="none" spc="720" normalizeH="0" baseline="0" noProof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/>
                <a:cs typeface="Times New Roman"/>
              </a:rPr>
              <a:t>М.р</a:t>
            </a:r>
            <a:r>
              <a:rPr kumimoji="0" lang="ru-RU" sz="6000" b="0" i="0" u="none" strike="noStrike" kern="10" cap="none" spc="720" normalizeH="0" baseline="0" noProof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/>
                <a:cs typeface="Times New Roman"/>
              </a:rPr>
              <a:t>.</a:t>
            </a:r>
            <a:endParaRPr kumimoji="0" lang="ru-RU" sz="6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0345" y="3275691"/>
            <a:ext cx="231345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0" cap="none" spc="720" normalizeH="0" baseline="0" noProof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/>
                <a:cs typeface="Times New Roman"/>
              </a:rPr>
              <a:t>Ср.р</a:t>
            </a:r>
            <a:r>
              <a:rPr kumimoji="0" lang="ru-RU" sz="6000" b="0" i="0" u="none" strike="noStrike" kern="10" cap="none" spc="720" normalizeH="0" baseline="0" noProof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/>
                <a:cs typeface="Times New Roman"/>
              </a:rPr>
              <a:t>.</a:t>
            </a:r>
            <a:endParaRPr kumimoji="0" lang="ru-RU" sz="6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932685" y="2058239"/>
            <a:ext cx="711324" cy="578673"/>
          </a:xfrm>
          <a:prstGeom prst="rect">
            <a:avLst/>
          </a:prstGeom>
          <a:solidFill>
            <a:srgbClr val="FFFFCC"/>
          </a:solidFill>
          <a:ln w="38100">
            <a:solidFill>
              <a:srgbClr val="00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8841" y="3275690"/>
            <a:ext cx="19800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6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-о, -е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291353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j-ea"/>
                <a:cs typeface="+mj-cs"/>
              </a:rPr>
              <a:t>Просклоняй существительное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75276" y="5589240"/>
            <a:ext cx="18261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Arial"/>
              </a:rPr>
              <a:t>снег</a:t>
            </a:r>
            <a:endParaRPr lang="ru-RU" sz="6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31286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332656"/>
            <a:ext cx="59584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80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j-ea"/>
                <a:cs typeface="+mj-cs"/>
              </a:rPr>
              <a:t>3</a:t>
            </a:r>
            <a:r>
              <a:rPr lang="ru-RU" sz="60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j-ea"/>
                <a:cs typeface="+mj-cs"/>
              </a:rPr>
              <a:t> </a:t>
            </a:r>
            <a:r>
              <a:rPr lang="ru-RU" sz="6000" b="1" i="1" kern="0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ea typeface="+mj-ea"/>
                <a:cs typeface="+mj-cs"/>
              </a:rPr>
              <a:t>склонение</a:t>
            </a:r>
            <a:endParaRPr lang="ru-RU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883717"/>
            <a:ext cx="20127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0" cap="none" spc="720" normalizeH="0" baseline="0" noProof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/>
                <a:cs typeface="Times New Roman"/>
              </a:rPr>
              <a:t>Ж.р.</a:t>
            </a:r>
            <a:endParaRPr kumimoji="0" lang="ru-RU" sz="6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WordArt 7"/>
          <p:cNvSpPr>
            <a:spLocks noChangeArrowheads="1" noChangeShapeType="1" noTextEdit="1"/>
          </p:cNvSpPr>
          <p:nvPr/>
        </p:nvSpPr>
        <p:spPr bwMode="auto">
          <a:xfrm>
            <a:off x="4166827" y="2204865"/>
            <a:ext cx="576065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ь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220072" y="2204864"/>
            <a:ext cx="623704" cy="504057"/>
          </a:xfrm>
          <a:prstGeom prst="rect">
            <a:avLst/>
          </a:prstGeom>
          <a:solidFill>
            <a:srgbClr val="FFFFCC"/>
          </a:solidFill>
          <a:ln w="38100">
            <a:solidFill>
              <a:srgbClr val="00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624" y="3645024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j-ea"/>
                <a:cs typeface="+mj-cs"/>
              </a:rPr>
              <a:t>Просклоняй существительное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42652" y="4869160"/>
            <a:ext cx="293811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Arial"/>
              </a:rPr>
              <a:t>метель</a:t>
            </a:r>
            <a:endParaRPr lang="ru-RU" sz="6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729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404</Words>
  <Application>Microsoft Office PowerPoint</Application>
  <PresentationFormat>Экран (4:3)</PresentationFormat>
  <Paragraphs>118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1_Тема Office</vt:lpstr>
      <vt:lpstr>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Учитель</cp:lastModifiedBy>
  <cp:revision>21</cp:revision>
  <dcterms:created xsi:type="dcterms:W3CDTF">2012-01-19T15:49:08Z</dcterms:created>
  <dcterms:modified xsi:type="dcterms:W3CDTF">2012-01-26T07:23:17Z</dcterms:modified>
</cp:coreProperties>
</file>