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EFD097"/>
    <a:srgbClr val="5DD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43" autoAdjust="0"/>
    <p:restoredTop sz="94660"/>
  </p:normalViewPr>
  <p:slideViewPr>
    <p:cSldViewPr>
      <p:cViewPr>
        <p:scale>
          <a:sx n="62" d="100"/>
          <a:sy n="62" d="100"/>
        </p:scale>
        <p:origin x="-76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6B9C9-A6F3-4B42-9279-4A9DD3B002F4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CD472-C5D4-4CF8-B977-2BA049DEC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D472-C5D4-4CF8-B977-2BA049DEC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D8E2A-D1B9-4CA9-97CF-A539D8420061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A02F1-2CE5-4617-88DB-B3EBAB4A7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43835-B252-44B4-BF56-CB89E205D1C7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DDA87-02AE-4357-8899-69718EE7C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EA31-B50D-415C-989A-356AB711EBD3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316E7-36ED-4188-87BC-C58CD8218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43E4D-D083-4D92-96DB-8493D09FBDEF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290EE-D7DB-456B-987C-55B80DBC7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D95AD-3D85-487C-8DD6-C9994FA60D9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B489E-4DE3-426C-938B-CF7122A76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C6F4-C8B2-43C9-BF7B-7E122EB6ADDD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2CA14-9A02-460D-816F-246967B82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9BA43-3946-475B-B5FC-8D928D65DB59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01599-749A-4C9A-8B44-A66435167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5A8C4-6700-4B30-841A-D27B00AF9F8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5A186-0073-41A0-83E9-B8EA639E1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F6DC2-FD70-440D-AA0B-F678C60E0DD7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925D5-3689-4531-8DE2-ACDBB675E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A708-6D33-4AB4-96EE-7C6BF2590669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3872-9EEC-4A02-A0D4-AEF25193A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8012B-3461-4057-8B84-AD5D786C8F31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5079-A6F7-4749-8257-EFAB52C60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082C25-2F15-4D8A-AA33-033D08562ACD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364919-E402-419D-881E-6A531918B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file:///C:\Users\admin\Desktop\&#1092;&#1086;&#1090;&#1086;%20&#1087;&#1090;&#1080;&#1094;&#1099;\Zavyvanie_vjugi.mp3" TargetMode="External"/><Relationship Id="rId1" Type="http://schemas.openxmlformats.org/officeDocument/2006/relationships/audio" Target="file:///C:\Documents%20and%20Settings\&#1044;&#1086;&#1084;%20&#1088;&#1077;&#1073;&#1077;&#1085;&#1082;&#1072;\&#1056;&#1072;&#1073;&#1086;&#1095;&#1080;&#1081;%20&#1089;&#1090;&#1086;&#1083;\&#1092;&#1086;&#1090;&#1086;\Zavyvanie_vjugi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file:///C:\Users\admin\Downloads\vivaldi_-_vremena_goda_zima.mp3" TargetMode="External"/><Relationship Id="rId1" Type="http://schemas.openxmlformats.org/officeDocument/2006/relationships/audio" Target="file:///C:\Users\admin\Downloads\vivaldi_-_zima_chast1_allegro_non_molto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488" y="3521646"/>
            <a:ext cx="8458200" cy="257477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Белозёрова  Ирина   Анатольевна.</a:t>
            </a:r>
            <a:br>
              <a:rPr lang="ru-RU" i="1" dirty="0" smtClean="0"/>
            </a:br>
            <a:r>
              <a:rPr lang="ru-RU" sz="2400" i="1" dirty="0" smtClean="0"/>
              <a:t>воспитатель группы № 6</a:t>
            </a:r>
            <a:br>
              <a:rPr lang="ru-RU" sz="2400" i="1" dirty="0" smtClean="0"/>
            </a:br>
            <a:r>
              <a:rPr lang="ru-RU" sz="2400" i="1" dirty="0" smtClean="0"/>
              <a:t>первая младшая группа.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981075"/>
            <a:ext cx="8458200" cy="1295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Бюджетное учреждение Ханты-Мансийского автономного округа- Югры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«Урайский специализированный Дом ребенка»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8575" y="0"/>
          <a:ext cx="9115425" cy="4389138"/>
        </p:xfrm>
        <a:graphic>
          <a:graphicData uri="http://schemas.openxmlformats.org/drawingml/2006/table">
            <a:tbl>
              <a:tblPr/>
              <a:tblGrid>
                <a:gridCol w="1651875"/>
                <a:gridCol w="2905024"/>
                <a:gridCol w="1495639"/>
                <a:gridCol w="3062887"/>
              </a:tblGrid>
              <a:tr h="938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Структура деятельности</a:t>
                      </a: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Содержание деятельности</a:t>
                      </a: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Методы и приемы</a:t>
                      </a: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Интеграция  задач по образовательным областям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852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Основная часть</a:t>
                      </a: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Беседа по  сюжетной картинке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Педагог предлагает следующие вопросы. Какая ворона? Почему ворона сердится?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Создание педагогом проблемной ситуации: «На улице очень холодно, ворона хочет крошек. </a:t>
                      </a: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Если бы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ворона умела говорить, что бы она у нас попросила?» Использование ИКТ.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Когнитивный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метод смыслового видения.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Криативный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метод «Если бы…»</a:t>
                      </a: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Посредством чувственно-образных и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мыслительных представлений, применение метода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смыслового видения позволяет детям понять (увидеть) внутреннюю сущность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объекта,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азвивает интуицию,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инсайд (внезапная догадка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). 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Креативный метод развивает 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воображение, устройство 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реального мира.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51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«Познание», «Социализация»</a:t>
                      </a: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pic>
        <p:nvPicPr>
          <p:cNvPr id="22551" name="Picture 3" descr="F:\DCIM\100CASIO\CIMG087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3857628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2" name="Picture 4" descr="F:\DCIM\100CASIO\CIMG087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628" y="4500546"/>
            <a:ext cx="39243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79" name="Group 27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15425" cy="3916375"/>
        </p:xfrm>
        <a:graphic>
          <a:graphicData uri="http://schemas.openxmlformats.org/drawingml/2006/table">
            <a:tbl>
              <a:tblPr/>
              <a:tblGrid>
                <a:gridCol w="1652588"/>
                <a:gridCol w="2903537"/>
                <a:gridCol w="1497013"/>
                <a:gridCol w="3062287"/>
              </a:tblGrid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Структура деятельности</a:t>
                      </a: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Содержание деятельности</a:t>
                      </a: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Методы и приемы</a:t>
                      </a: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Интеграция  задач по образовательным областям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111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Основная часть</a:t>
                      </a: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Беседа по   сюжетной картинке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Объяснение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педагога  детям  о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том,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что птицам зимой очень холодно, дует зимняя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вьюга,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воробьи на ветках сильно замерзают. Детям предлагается послушать звуки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природы: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« Завывание зимней вьюги» Звуковая культура речи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гласные звуки:«У», «А».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Метод повышения познавательной  активности, звукоподражание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Прием – демонстрация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Развивать звуковую культуру речи, тембр голоса: высоту и силу .Как дует зимняя вьюга? «У-У-У..»; Как замерзает воробушек на ветке? «А-А-А..».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«Познание», «Коммуникация»</a:t>
                      </a: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pic>
        <p:nvPicPr>
          <p:cNvPr id="23575" name="Picture 4" descr="F:\DCIM\100CASIO\CIMG082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00562" y="3571876"/>
            <a:ext cx="274743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Picture 5" descr="F:\DCIM\100CASIO\CIMG082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3929066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Picture 2" descr="F:\DCIM\100CASIO\CIMG088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214546" y="4572008"/>
            <a:ext cx="2500330" cy="204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F:\DCIM\100CASIO\CIMG0864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786578" y="4929198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Zavyvanie_vjug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Zavyvanie_vjug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6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02" name="Group 2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15425" cy="3703015"/>
        </p:xfrm>
        <a:graphic>
          <a:graphicData uri="http://schemas.openxmlformats.org/drawingml/2006/table">
            <a:tbl>
              <a:tblPr/>
              <a:tblGrid>
                <a:gridCol w="1652588"/>
                <a:gridCol w="2903537"/>
                <a:gridCol w="1497013"/>
                <a:gridCol w="3062287"/>
              </a:tblGrid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Структура деятельности</a:t>
                      </a: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Содержание деятельности</a:t>
                      </a: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Методы и приемы</a:t>
                      </a: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Интеграция  задач по образовательным областям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111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Основная часть</a:t>
                      </a: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Формирование умений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Образно -пластическое творчество детей. Педагог предлагает детям  почувствовать и понять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состояние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воробушка зимой.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-эмпатия.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Прием -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ластический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этюд.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Посредством чувственно-образных и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мыслительных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представлений дети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пытаются "переселиться" в образ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воробушка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почувствовать и познать его изнутри.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Прививать любовь и заботу к птицам.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Развитие общих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движений.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ru-RU" sz="1400" b="1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«Физическая культура» 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«Познание»</a:t>
                      </a: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pic>
        <p:nvPicPr>
          <p:cNvPr id="24599" name="Picture 2" descr="F:\DCIM\100CASIO\CIMG087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429000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:\DCIM\100CASIO\CIMG086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71802" y="4286256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F:\DCIM\100CASIO\CIMG087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57884" y="4357694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28" name="Group 28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36063" cy="3260725"/>
        </p:xfrm>
        <a:graphic>
          <a:graphicData uri="http://schemas.openxmlformats.org/drawingml/2006/table">
            <a:tbl>
              <a:tblPr/>
              <a:tblGrid>
                <a:gridCol w="1784350"/>
                <a:gridCol w="2782888"/>
                <a:gridCol w="1500187"/>
                <a:gridCol w="3068638"/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Структура деятельности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Содержание деятельности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Методы и приемы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Реализация задач по интеграции образовательных областей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968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Основная часть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Формирование умений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Педагог предлагает  развернуть «снежные комочки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»: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«Вы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комочки разверните, что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внутри – посмотрите?».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Репродуктивный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 метод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Прием – словесное указание практического действия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Развитие мелкой моторики.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pic>
        <p:nvPicPr>
          <p:cNvPr id="25623" name="Picture 2" descr="F:\DCIM\100CASIO\CIMG077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3286124"/>
            <a:ext cx="250033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4" name="Picture 3" descr="F:\DCIM\100CASIO\CIMG078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15074" y="3286124"/>
            <a:ext cx="271464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DCIM\100CASIO\CIMG087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57488" y="3643314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F:\DCIM\100CASIO\CIMG089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5008" y="3643314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36063" cy="4511691"/>
        </p:xfrm>
        <a:graphic>
          <a:graphicData uri="http://schemas.openxmlformats.org/drawingml/2006/table">
            <a:tbl>
              <a:tblPr/>
              <a:tblGrid>
                <a:gridCol w="1784350"/>
                <a:gridCol w="2782888"/>
                <a:gridCol w="1500187"/>
                <a:gridCol w="3068638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Структура деятельности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Содержание деятельности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Методы и приемы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Реализация задач по интеграции образовательных областей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968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Основная часть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Формирование умений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Сюрпризный момент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( появление птички). Активизация словаря.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Построение предложения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местоимением«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моя».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Упражнение: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«Согреем птичку».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Звуковая культура речи: произношение согласного звука «Х».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Метод -повышение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эмоциональной активности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Расширение и активизация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словаря; согласование местоимения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существительным: построение распространенного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предложения: «У меня снегирь. У меня синица. и т.д.».  Закрепление выше пройденного материала. Развитие плавного ротового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выдоха при произношении согласного звука»Х».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«Социализация» «Коммуникация»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51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pic>
        <p:nvPicPr>
          <p:cNvPr id="26648" name="Picture 3" descr="F:\DCIM\100CASIO\CIMG089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44" y="3643314"/>
            <a:ext cx="3132136" cy="234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9" name="Picture 4" descr="F:\DCIM\100CASIO\CIMG089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00430" y="4000504"/>
            <a:ext cx="2064546" cy="263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75" name="Group 27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36063" cy="3688731"/>
        </p:xfrm>
        <a:graphic>
          <a:graphicData uri="http://schemas.openxmlformats.org/drawingml/2006/table">
            <a:tbl>
              <a:tblPr/>
              <a:tblGrid>
                <a:gridCol w="1784350"/>
                <a:gridCol w="2782888"/>
                <a:gridCol w="1500187"/>
                <a:gridCol w="3068638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Структура деятельности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Содержание деятельности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Методы и приемы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Реализация задач по интеграции образовательных областей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968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Основная часть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Работа по схеме: « Части тела птицы».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Беседа и рассматривание с детьми  схемы  строения птицы. Педагог задает вопросы: «Что вы видите на схеме?»; « Чьи части тела вы видите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схеме?». Игра на внимание –сравнение: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«Что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у человека, что у птицы». Активизация словаря.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Дедуктивный метод.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Когнитивный метод-</a:t>
                      </a:r>
                      <a:r>
                        <a:rPr kumimoji="0" lang="ru-RU" sz="1400" b="1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сравнение.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Развивать умения осуществлять дедуктивные умозаключения (от общего к частному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). 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Расширять кругозор, пополнять словарь названием частей тела птиц. Формировать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навыки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сравнивания, развивать внимание,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память.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 «Познание»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«Коммуникация»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51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pic>
        <p:nvPicPr>
          <p:cNvPr id="27671" name="Picture 2" descr="F:\DCIM\100CASIO\CIMG076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43240" y="4000504"/>
            <a:ext cx="282097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2" name="Picture 4" descr="F:\DCIM\100CASIO\CIMG080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58" y="3571876"/>
            <a:ext cx="2592388" cy="194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3" name="Picture 5" descr="C:\Users\Admin\Documents\педагогическая работа\Аттестация\Новая папка\CIMG076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43636" y="3571876"/>
            <a:ext cx="278341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357190"/>
          <a:ext cx="9176699" cy="4298331"/>
        </p:xfrm>
        <a:graphic>
          <a:graphicData uri="http://schemas.openxmlformats.org/drawingml/2006/table">
            <a:tbl>
              <a:tblPr/>
              <a:tblGrid>
                <a:gridCol w="1784350"/>
                <a:gridCol w="2782888"/>
                <a:gridCol w="1500187"/>
                <a:gridCol w="3109274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Структура деятельности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Содержание деятельности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Методы и приемы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Реализация задач по интеграции образовательных областей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968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Основная часть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Художественное творчество. Продуктивный вид деятельности.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Педагог предлагает создать сказочную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птицу.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подносе у каждого ребенка  детали птицы из пластилина, но чего-то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не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хватает(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крыла , хвоста и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т. Д.), 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 втором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подносе -  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детали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-заменители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Дети подбирают  для создания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сказочной птицы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детали- заменители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Результат: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сказочных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птицы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ru-RU" sz="1400" b="1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Креативный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етод- агглютинация.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Развивать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фантазию,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воображение,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творческий подход к заданию.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1D18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 «Познание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».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«Художественное творчество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». «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Коммуникация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».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«Труд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».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51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pic>
        <p:nvPicPr>
          <p:cNvPr id="28695" name="Picture 4" descr="F:\DCIM\100CASIO\CIMG080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72264" y="3286124"/>
            <a:ext cx="2357454" cy="187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5" descr="F:\DCIM\100CASIO\CIMG076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71802" y="4714884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Picture 6" descr="C:\Users\Admin\Documents\педагогическая работа\Аттестация\Новая папка\CIMG076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29322" y="4929198"/>
            <a:ext cx="24003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8" name="Picture 2" descr="F:\DCIM\100CASIO\CIMG080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4714884"/>
            <a:ext cx="284321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36063" cy="3231531"/>
        </p:xfrm>
        <a:graphic>
          <a:graphicData uri="http://schemas.openxmlformats.org/drawingml/2006/table">
            <a:tbl>
              <a:tblPr/>
              <a:tblGrid>
                <a:gridCol w="1784350"/>
                <a:gridCol w="2782888"/>
                <a:gridCol w="1500187"/>
                <a:gridCol w="3068638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Структура деятельности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Содержание деятельности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Методы и приемы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Реализация задач по интеграции образовательных областей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968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Основная часть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Формирование умений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Физминутка.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«Вот на ветки прилетели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Сказочные птицы.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Распустили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перышки,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Греются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солнышке,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Головой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вертят,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Улететь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хотят.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Улетели, улетели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За метелью, за метелью»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Репродуктивный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метод.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Прием – показ практического действия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Развивать двигательную активность, пластику, воспроизводить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движения по данному образцу.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«Физическая культура»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pic>
        <p:nvPicPr>
          <p:cNvPr id="29719" name="Picture 2" descr="F:\DCIM\100CASIO\CIMG076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2" y="3714752"/>
            <a:ext cx="2146696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0" name="Picture 4" descr="F:\DCIM\100CASIO\CIMG086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86512" y="4071942"/>
            <a:ext cx="25717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1" name="Picture 3" descr="F:\DCIM\100CASIO\CIMG082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71868" y="3714752"/>
            <a:ext cx="22145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36063" cy="3444891"/>
        </p:xfrm>
        <a:graphic>
          <a:graphicData uri="http://schemas.openxmlformats.org/drawingml/2006/table">
            <a:tbl>
              <a:tblPr/>
              <a:tblGrid>
                <a:gridCol w="1784350"/>
                <a:gridCol w="2782888"/>
                <a:gridCol w="1500187"/>
                <a:gridCol w="3068638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Структура деятельности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Содержание деятельности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Методы и приемы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Реализация задач по интеграции образовательных областей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968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cs typeface="Arial" charset="0"/>
                        </a:rPr>
                        <a:t>2 Основная часть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Формирование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умений.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Педагог обращает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внимание детей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на то, что птички спрятались. Задает вопрос: « Может птички под столом?»,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«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Может-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на стуле?», «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Может-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за елкой?»,  Работа с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картинками: построение предложений с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предлогами «на», « под».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Метод повышения эмоциональной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активности.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Прием-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инструкция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Формировать познавательный интерес. Совершенствовать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грамматический строй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речи. Закрепить значение предлогов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.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(Дети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строят предложения: Снегирь сидит под елкой. Воробей сидит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1D18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кормушке).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1D18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« Познание» «Коммуникация»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51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pic>
        <p:nvPicPr>
          <p:cNvPr id="30743" name="Picture 2" descr="F:\DCIM\100CASIO\CIMG079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3571876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4" name="Picture 3" descr="F:\DCIM\100CASIO\CIMG079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43636" y="3500438"/>
            <a:ext cx="26273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5" name="Picture 4" descr="F:\DCIM\100CASIO\CIMG079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14744" y="3571876"/>
            <a:ext cx="2220382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6" name="Picture 5" descr="F:\DCIM\100CASIO\CIMG079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85852" y="5202238"/>
            <a:ext cx="220768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7" name="Picture 6" descr="F:\DCIM\100CASIO\CIMG0797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214942" y="4857760"/>
            <a:ext cx="200026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36063" cy="3658251"/>
        </p:xfrm>
        <a:graphic>
          <a:graphicData uri="http://schemas.openxmlformats.org/drawingml/2006/table">
            <a:tbl>
              <a:tblPr/>
              <a:tblGrid>
                <a:gridCol w="1784350"/>
                <a:gridCol w="2782888"/>
                <a:gridCol w="1500187"/>
                <a:gridCol w="3068638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Структура деятельности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Содержание деятельности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Методы и приемы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Реализация задач по интеграции образовательных областей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968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Заключительная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часть.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Формирование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умений.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Педагог предлагает составить рассказ по  алгоритму (картинки: зима, прилетели снегири, семечки, дети кормят птиц.) Вопрос: «Что вы видите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картинках? Составьте рассказ».  Дети описывают картины, затем  соединяют в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один небольшой рассказ.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Наглядный метод.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Словесный метод.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Прием-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инструкция.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и развитие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связной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речи. Закрепление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теоретических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практических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знаний .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Развитие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наблюдательности,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внимания к изучаемым вопросам.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Активизация словаря по теме «Птицы зимой» посредством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51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составления рассказа детьми.</a:t>
                      </a: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« Познание», «Коммуникация».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51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pic>
        <p:nvPicPr>
          <p:cNvPr id="31767" name="Picture 3" descr="F:\DCIM\100CASIO\CIMG086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68458" y="4365625"/>
            <a:ext cx="3071284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8" name="Picture 4" descr="F:\DCIM\100CASIO\CIMG086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388" y="4312246"/>
            <a:ext cx="2925762" cy="219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9" name="Picture 5" descr="F:\DCIM\100CASIO\CIMG086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00364" y="3500438"/>
            <a:ext cx="2855382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15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Тема:  «</a:t>
            </a:r>
            <a:r>
              <a:rPr lang="ru-RU" sz="3200" b="1" dirty="0" smtClean="0"/>
              <a:t>ПТИЦЫ ЗИМОЙ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04800" y="1412875"/>
            <a:ext cx="8686800" cy="4667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Вид интеграции:  </a:t>
            </a:r>
            <a:r>
              <a:rPr lang="ru-RU" sz="2400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использование средств одной образовательной области «</a:t>
            </a:r>
            <a:r>
              <a:rPr lang="ru-RU" sz="2400" dirty="0" smtClean="0">
                <a:solidFill>
                  <a:srgbClr val="2A2003"/>
                </a:solidFill>
                <a:latin typeface="Arial" charset="0"/>
                <a:cs typeface="Arial" charset="0"/>
              </a:rPr>
              <a:t>Познание</a:t>
            </a:r>
            <a:r>
              <a:rPr lang="ru-RU" sz="2400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»  </a:t>
            </a:r>
            <a:r>
              <a:rPr lang="ru-RU" sz="2400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для решения задач других областей: «Чтение художественной литературы»,</a:t>
            </a:r>
            <a:r>
              <a:rPr lang="ru-RU" sz="2400" dirty="0" smtClean="0">
                <a:solidFill>
                  <a:srgbClr val="2A2003"/>
                </a:solidFill>
                <a:latin typeface="Arial" charset="0"/>
                <a:cs typeface="Arial" charset="0"/>
              </a:rPr>
              <a:t> </a:t>
            </a:r>
            <a:r>
              <a:rPr lang="ru-RU" sz="2400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«Социализация», «</a:t>
            </a:r>
            <a:r>
              <a:rPr lang="ru-RU" sz="2400" dirty="0" smtClean="0">
                <a:solidFill>
                  <a:srgbClr val="2A2003"/>
                </a:solidFill>
                <a:latin typeface="Arial" charset="0"/>
                <a:cs typeface="Arial" charset="0"/>
              </a:rPr>
              <a:t>Коммуникация</a:t>
            </a:r>
            <a:r>
              <a:rPr lang="ru-RU" sz="2400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», «Физическая культура», «Труд</a:t>
            </a:r>
            <a:r>
              <a:rPr lang="ru-RU" sz="2400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», </a:t>
            </a:r>
            <a:r>
              <a:rPr lang="ru-RU" sz="2400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«Музыка» </a:t>
            </a:r>
            <a:r>
              <a:rPr lang="ru-RU" sz="2400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,«</a:t>
            </a:r>
            <a:r>
              <a:rPr lang="ru-RU" sz="2400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Художественное творчество».</a:t>
            </a:r>
          </a:p>
          <a:p>
            <a:pPr eaLnBrk="1" hangingPunct="1"/>
            <a:endParaRPr lang="ru-RU" sz="2400" dirty="0" smtClean="0">
              <a:solidFill>
                <a:srgbClr val="2A2003"/>
              </a:solidFill>
              <a:latin typeface="Franklin Gothic Medium" pitchFamily="34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Форма проведения:</a:t>
            </a:r>
            <a:r>
              <a:rPr lang="ru-RU" sz="2400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 групповая.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 Длительность</a:t>
            </a:r>
            <a:r>
              <a:rPr lang="ru-RU" sz="2400" dirty="0" smtClean="0">
                <a:solidFill>
                  <a:srgbClr val="2A2003"/>
                </a:solidFill>
                <a:latin typeface="Franklin Gothic Medium" pitchFamily="34" charset="0"/>
                <a:cs typeface="Arial" charset="0"/>
              </a:rPr>
              <a:t>: 15 мин. </a:t>
            </a:r>
          </a:p>
          <a:p>
            <a:pPr eaLnBrk="1" hangingPunct="1"/>
            <a:endParaRPr lang="ru-RU" sz="2400" dirty="0" smtClean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36063" cy="3530616"/>
        </p:xfrm>
        <a:graphic>
          <a:graphicData uri="http://schemas.openxmlformats.org/drawingml/2006/table">
            <a:tbl>
              <a:tblPr/>
              <a:tblGrid>
                <a:gridCol w="1784158"/>
                <a:gridCol w="2783873"/>
                <a:gridCol w="1498758"/>
                <a:gridCol w="3069274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Структура деятельности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Содержание деятельности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Методы и приемы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Реализация задач по интеграции образовательных областей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968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Игровая деятельность детей.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Заключительная часть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Игровая мотивация.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Подведение итогов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Педагог предлагает детям покормить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птиц.( Раздает  мешочки с кормом для птиц. Дети кормят птиц)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Метод повышения эмоциональной активности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Воспитывать у детей положительные эмоции (радость, веселье)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,  любовь и бережное отношение к птицам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заботу о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них.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желание помогать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«Социализация» «Труд».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pic>
        <p:nvPicPr>
          <p:cNvPr id="33815" name="Picture 2" descr="F:\DCIM\100CASIO\CIMG080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3429000"/>
            <a:ext cx="3666068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6" name="Picture 3" descr="F:\DCIM\100CASIO\CIMG080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3429000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34819" name="Текст 5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pPr eaLnBrk="1" hangingPunct="1"/>
            <a:r>
              <a:rPr lang="ru-RU" smtClean="0"/>
              <a:t>До встречи.</a:t>
            </a:r>
          </a:p>
        </p:txBody>
      </p:sp>
      <p:pic>
        <p:nvPicPr>
          <p:cNvPr id="6" name="Picture 3" descr="F:\DCIM\100CASIO\CIMG08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 bwMode="auto">
          <a:xfrm>
            <a:off x="4357686" y="1214422"/>
            <a:ext cx="428628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86409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Цель: Формировать элементарные представления о диких   птицах 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304800" y="908050"/>
            <a:ext cx="8686800" cy="58340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dirty="0" smtClean="0">
                <a:solidFill>
                  <a:srgbClr val="85540A"/>
                </a:solidFill>
              </a:rPr>
              <a:t> </a:t>
            </a:r>
            <a:r>
              <a:rPr lang="ru-RU" sz="1600" b="1" dirty="0" smtClean="0">
                <a:solidFill>
                  <a:srgbClr val="523227"/>
                </a:solidFill>
              </a:rPr>
              <a:t>Задачи: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charset="0"/>
              </a:rPr>
              <a:t>Формирующие</a:t>
            </a:r>
            <a:r>
              <a:rPr lang="ru-RU" sz="1600" b="1" dirty="0" smtClean="0"/>
              <a:t>:</a:t>
            </a:r>
            <a:endParaRPr lang="ru-RU" sz="16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ru-RU" sz="1600" dirty="0" smtClean="0"/>
              <a:t>Закрепить представление детей о  </a:t>
            </a:r>
            <a:r>
              <a:rPr lang="ru-RU" sz="1600" dirty="0" smtClean="0"/>
              <a:t>птицах, </a:t>
            </a:r>
            <a:r>
              <a:rPr lang="ru-RU" sz="1600" dirty="0" smtClean="0"/>
              <a:t>о сезонных явлениях природы.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600" dirty="0" smtClean="0"/>
              <a:t>Воспринимать несложный рассказ о  птицах в зимнем </a:t>
            </a:r>
            <a:r>
              <a:rPr lang="ru-RU" sz="1600" dirty="0" smtClean="0"/>
              <a:t>лесу.</a:t>
            </a:r>
            <a:endParaRPr lang="ru-RU" sz="16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ru-RU" sz="1600" dirty="0" smtClean="0"/>
              <a:t>Формировать грамматический строй </a:t>
            </a:r>
            <a:r>
              <a:rPr lang="ru-RU" sz="1600" dirty="0" smtClean="0"/>
              <a:t>речи </a:t>
            </a:r>
            <a:r>
              <a:rPr lang="ru-RU" sz="1600" dirty="0" smtClean="0"/>
              <a:t>:согласовывать </a:t>
            </a:r>
            <a:r>
              <a:rPr lang="ru-RU" sz="1600" dirty="0" smtClean="0"/>
              <a:t>местоимения с существительными, употреблять в речи предлоги «на», «под», «за</a:t>
            </a:r>
            <a:r>
              <a:rPr lang="ru-RU" sz="1600" dirty="0" smtClean="0"/>
              <a:t>».</a:t>
            </a:r>
            <a:endParaRPr lang="ru-RU" sz="16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ru-RU" sz="1600" dirty="0" smtClean="0"/>
              <a:t>Упражнять в отчетливом произнесении изолированных гласных и согласных звуков «У»  «А» «Х»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600" dirty="0" smtClean="0"/>
              <a:t>Формировать  активный и пассивный словарь </a:t>
            </a:r>
            <a:r>
              <a:rPr lang="ru-RU" sz="1600" dirty="0" smtClean="0"/>
              <a:t>детей.</a:t>
            </a:r>
            <a:endParaRPr lang="ru-RU" sz="16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1C1511"/>
                </a:solidFill>
                <a:ea typeface="Times New Roman" pitchFamily="18" charset="0"/>
                <a:cs typeface="Arial" charset="0"/>
              </a:rPr>
              <a:t>Создавать условия для  развития  компонентов устной речи в различной деятельности.</a:t>
            </a:r>
            <a:endParaRPr lang="ru-RU" sz="16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1500" b="1" dirty="0" smtClean="0"/>
              <a:t>Развивающие: </a:t>
            </a:r>
            <a:endParaRPr lang="ru-RU" sz="15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ru-RU" sz="1500" dirty="0" smtClean="0"/>
              <a:t>Развивать память, внимание, воображение, эмоции, </a:t>
            </a:r>
            <a:r>
              <a:rPr lang="ru-RU" sz="1500" dirty="0" smtClean="0"/>
              <a:t>логическое мышление.</a:t>
            </a:r>
            <a:endParaRPr lang="ru-RU" sz="15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ru-RU" sz="1500" dirty="0" smtClean="0"/>
              <a:t>Развивать эстетическое </a:t>
            </a:r>
            <a:r>
              <a:rPr lang="ru-RU" sz="1500" dirty="0" smtClean="0"/>
              <a:t>восприятие</a:t>
            </a:r>
            <a:r>
              <a:rPr lang="ru-RU" sz="1500" dirty="0" smtClean="0"/>
              <a:t>,</a:t>
            </a:r>
            <a:r>
              <a:rPr lang="ru-RU" sz="1500" dirty="0" smtClean="0"/>
              <a:t> </a:t>
            </a:r>
            <a:r>
              <a:rPr lang="ru-RU" sz="1500" dirty="0" smtClean="0"/>
              <a:t>творческие способности.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500" b="1" dirty="0" smtClean="0"/>
              <a:t>Воспитательные:</a:t>
            </a:r>
            <a:endParaRPr lang="ru-RU" sz="15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ru-RU" sz="1500" dirty="0" smtClean="0"/>
              <a:t>Воспитывать желание </a:t>
            </a:r>
            <a:r>
              <a:rPr lang="ru-RU" sz="1500" dirty="0" smtClean="0"/>
              <a:t>трудиться</a:t>
            </a:r>
            <a:r>
              <a:rPr lang="ru-RU" sz="1500" dirty="0" smtClean="0">
                <a:latin typeface="Arial" charset="0"/>
              </a:rPr>
              <a:t>.</a:t>
            </a:r>
            <a:endParaRPr lang="ru-RU" sz="1500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500" dirty="0" smtClean="0"/>
              <a:t>Прививать любовь и заботу к птицам</a:t>
            </a:r>
            <a:r>
              <a:rPr lang="ru-RU" sz="1500" dirty="0" smtClean="0"/>
              <a:t>.</a:t>
            </a:r>
            <a:endParaRPr lang="ru-RU" sz="15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1500" b="1" dirty="0" smtClean="0"/>
              <a:t>Практические задачи: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500" dirty="0" smtClean="0"/>
              <a:t>Установление причинно-следственных </a:t>
            </a:r>
            <a:r>
              <a:rPr lang="ru-RU" sz="1500" dirty="0" smtClean="0"/>
              <a:t>связей.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500" dirty="0" smtClean="0"/>
              <a:t>Экспериментирование.</a:t>
            </a:r>
            <a:endParaRPr lang="ru-RU" sz="1500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sz="1500" dirty="0" smtClean="0">
                <a:latin typeface="Arial" charset="0"/>
              </a:rPr>
              <a:t>И</a:t>
            </a:r>
            <a:r>
              <a:rPr lang="ru-RU" sz="1500" dirty="0" smtClean="0"/>
              <a:t>спользование ИКТ</a:t>
            </a:r>
            <a:r>
              <a:rPr lang="ru-RU" sz="1500" dirty="0" smtClean="0">
                <a:latin typeface="Arial" charset="0"/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z="1500" dirty="0" smtClean="0"/>
          </a:p>
          <a:p>
            <a:pPr eaLnBrk="1" hangingPunct="1">
              <a:buFont typeface="Wingdings 2" pitchFamily="18" charset="2"/>
              <a:buNone/>
            </a:pPr>
            <a:endParaRPr lang="ru-RU" sz="1500" b="1" dirty="0" smtClean="0"/>
          </a:p>
          <a:p>
            <a:pPr eaLnBrk="1" hangingPunct="1">
              <a:buFont typeface="Wingdings 2" pitchFamily="18" charset="2"/>
              <a:buNone/>
            </a:pPr>
            <a:endParaRPr lang="ru-RU" sz="1500" b="1" dirty="0" smtClean="0"/>
          </a:p>
          <a:p>
            <a:pPr eaLnBrk="1" hangingPunct="1">
              <a:buFont typeface="Wingdings 2" pitchFamily="18" charset="2"/>
              <a:buNone/>
            </a:pPr>
            <a:endParaRPr lang="ru-RU" sz="1500" b="1" dirty="0" smtClean="0"/>
          </a:p>
          <a:p>
            <a:pPr eaLnBrk="1" hangingPunct="1">
              <a:buFont typeface="Wingdings" pitchFamily="2" charset="2"/>
              <a:buChar char="v"/>
            </a:pPr>
            <a:endParaRPr lang="ru-RU" dirty="0" smtClean="0">
              <a:solidFill>
                <a:srgbClr val="523227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Предварительная работа</a:t>
            </a: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400" b="1" dirty="0" smtClean="0"/>
              <a:t>Создание предметно – развивающей среды.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dirty="0" smtClean="0"/>
              <a:t>Просмотр мультипликационного фильма  « Воробушек хвастунишка</a:t>
            </a:r>
            <a:r>
              <a:rPr lang="ru-RU" sz="2400" b="1" dirty="0" smtClean="0"/>
              <a:t>».</a:t>
            </a:r>
            <a:endParaRPr lang="ru-RU" sz="2400" b="1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dirty="0" smtClean="0"/>
              <a:t>Чтение художественной литературы: «Страшная птица» А. Барто, «Птичка» В. Жуковский.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dirty="0" smtClean="0"/>
              <a:t> Рассматривание иллюстрации «Птицы</a:t>
            </a:r>
            <a:r>
              <a:rPr lang="ru-RU" sz="2400" b="1" dirty="0" smtClean="0"/>
              <a:t>».</a:t>
            </a:r>
            <a:endParaRPr lang="ru-RU" sz="2400" b="1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dirty="0" smtClean="0"/>
              <a:t>Целевая прогулка в парк: </a:t>
            </a:r>
            <a:r>
              <a:rPr lang="ru-RU" sz="2400" b="1" dirty="0" smtClean="0"/>
              <a:t>«Наблюдения </a:t>
            </a:r>
            <a:r>
              <a:rPr lang="ru-RU" sz="2400" b="1" dirty="0" smtClean="0"/>
              <a:t>за птицами».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dirty="0" smtClean="0"/>
              <a:t> Работа над  развитием артикуляционного  аппарата.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dirty="0" smtClean="0"/>
              <a:t>Подвижная игра:</a:t>
            </a:r>
            <a:r>
              <a:rPr lang="ru-RU" sz="2400" b="1" dirty="0" smtClean="0">
                <a:latin typeface="Arial" charset="0"/>
              </a:rPr>
              <a:t> </a:t>
            </a:r>
            <a:r>
              <a:rPr lang="ru-RU" sz="2400" b="1" dirty="0" smtClean="0"/>
              <a:t>«Воробушки и автомобиль», « Веселый воробей».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dirty="0" smtClean="0"/>
              <a:t>Дидактическая </a:t>
            </a:r>
            <a:r>
              <a:rPr lang="ru-RU" sz="2400" b="1" dirty="0" smtClean="0"/>
              <a:t>игра: «Помогаем </a:t>
            </a:r>
            <a:r>
              <a:rPr lang="ru-RU" sz="2400" b="1" dirty="0" smtClean="0"/>
              <a:t>птицам зимой».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Словарная работа:</a:t>
            </a: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b="1" dirty="0" smtClean="0"/>
              <a:t>Существительные(предметы)</a:t>
            </a:r>
            <a:r>
              <a:rPr lang="ru-RU" dirty="0" smtClean="0"/>
              <a:t>: </a:t>
            </a:r>
            <a:r>
              <a:rPr lang="ru-RU" dirty="0" smtClean="0"/>
              <a:t>ворона, воробей, снегирь, синица, голова, крылья, хвост, лапки, перья, снежинки, вьюга.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 dirty="0" smtClean="0"/>
              <a:t>Глаголы(д</a:t>
            </a:r>
            <a:r>
              <a:rPr lang="ru-RU" b="1" dirty="0" smtClean="0"/>
              <a:t>ействия):</a:t>
            </a:r>
            <a:r>
              <a:rPr lang="ru-RU" dirty="0" smtClean="0"/>
              <a:t>кор</a:t>
            </a:r>
            <a:r>
              <a:rPr lang="ru-RU" dirty="0" smtClean="0"/>
              <a:t>мить</a:t>
            </a:r>
            <a:r>
              <a:rPr lang="ru-RU" dirty="0" smtClean="0"/>
              <a:t>,  любить, ухаживать, согревать, </a:t>
            </a:r>
            <a:r>
              <a:rPr lang="ru-RU" dirty="0" smtClean="0"/>
              <a:t>летать, дуть.</a:t>
            </a:r>
            <a:endParaRPr lang="ru-RU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ru-RU" b="1" dirty="0" smtClean="0"/>
              <a:t>Прилагательные(признаки)</a:t>
            </a:r>
            <a:r>
              <a:rPr lang="ru-RU" dirty="0" smtClean="0"/>
              <a:t>: </a:t>
            </a:r>
            <a:r>
              <a:rPr lang="ru-RU" dirty="0" smtClean="0"/>
              <a:t>красивые, легкие, пушистые, белоснежные, </a:t>
            </a:r>
            <a:r>
              <a:rPr lang="ru-RU" dirty="0" smtClean="0"/>
              <a:t>красные, желтые.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Материалы и оборудование: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8000" dirty="0" smtClean="0"/>
              <a:t>Сюжетные картинки: «Зима», «Снегири на ветках», </a:t>
            </a:r>
            <a:r>
              <a:rPr lang="ru-RU" sz="8000" dirty="0" smtClean="0"/>
              <a:t>«Семечки</a:t>
            </a:r>
            <a:r>
              <a:rPr lang="ru-RU" sz="8000" dirty="0" smtClean="0"/>
              <a:t>», «Дети кормят птиц», «Синица на ветке», «Снегирь под елкой», «Воробей на кормушке», «Ворона на кормушке».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8000" dirty="0" smtClean="0"/>
              <a:t>Предметные картинки:«Снегирь»,«Воробей»,«Синица», «Ворона».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8000" dirty="0" smtClean="0"/>
              <a:t>ИКТ сюжетные картины: </a:t>
            </a:r>
            <a:r>
              <a:rPr lang="ru-RU" sz="8000" dirty="0" smtClean="0"/>
              <a:t>«</a:t>
            </a:r>
            <a:r>
              <a:rPr lang="ru-RU" sz="8000" dirty="0" smtClean="0"/>
              <a:t>Снегирь»,«Воробей»,«Синица», «Ворона».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8000" dirty="0" smtClean="0"/>
              <a:t>Схема </a:t>
            </a:r>
            <a:r>
              <a:rPr lang="ru-RU" sz="8000" dirty="0" smtClean="0"/>
              <a:t>алгоритма: </a:t>
            </a:r>
            <a:r>
              <a:rPr lang="ru-RU" sz="8000" dirty="0" smtClean="0"/>
              <a:t>« голова птицы», «крыло птицы», «хвост птицы», «лапки птицы», «перо птицы».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8000" dirty="0" smtClean="0"/>
              <a:t>Аудио </a:t>
            </a:r>
            <a:r>
              <a:rPr lang="ru-RU" sz="8000" dirty="0" smtClean="0"/>
              <a:t>запись: </a:t>
            </a:r>
            <a:r>
              <a:rPr lang="ru-RU" sz="8000" dirty="0" smtClean="0"/>
              <a:t>Вивальди  « Зима»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8000" dirty="0" smtClean="0"/>
              <a:t>Аудио </a:t>
            </a:r>
            <a:r>
              <a:rPr lang="ru-RU" sz="8000" dirty="0" smtClean="0"/>
              <a:t>запись: звуки </a:t>
            </a:r>
            <a:r>
              <a:rPr lang="ru-RU" sz="8000" dirty="0" smtClean="0"/>
              <a:t>природы « Вьюга»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80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8000" dirty="0" smtClean="0"/>
              <a:t>Пластилин,  картон для работы с пластилином на каждого ребенка, подносы с игрушками </a:t>
            </a:r>
            <a:r>
              <a:rPr lang="ru-RU" sz="8000" dirty="0" smtClean="0"/>
              <a:t>(заменителями).</a:t>
            </a:r>
            <a:endParaRPr lang="ru-RU" sz="80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80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8000" dirty="0" smtClean="0"/>
              <a:t>Искусственная елка, кормушка.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8000" dirty="0" smtClean="0"/>
              <a:t>Мешочки с кормом для птиц на всех детей.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31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6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33338"/>
          <a:ext cx="9143999" cy="4303471"/>
        </p:xfrm>
        <a:graphic>
          <a:graphicData uri="http://schemas.openxmlformats.org/drawingml/2006/table">
            <a:tbl>
              <a:tblPr/>
              <a:tblGrid>
                <a:gridCol w="1777547"/>
                <a:gridCol w="130157"/>
                <a:gridCol w="2830788"/>
                <a:gridCol w="1480472"/>
                <a:gridCol w="2925035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Структура деятельности</a:t>
                      </a:r>
                    </a:p>
                  </a:txBody>
                  <a:tcPr marL="91447" marR="91447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Содержание деятельности</a:t>
                      </a:r>
                    </a:p>
                  </a:txBody>
                  <a:tcPr marL="91447" marR="91447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Методы и приемы</a:t>
                      </a:r>
                    </a:p>
                  </a:txBody>
                  <a:tcPr marL="91447" marR="91447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Интеграция  задач по образовательным областям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14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Вводная часть</a:t>
                      </a:r>
                    </a:p>
                  </a:txBody>
                  <a:tcPr marL="91447" marR="91447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60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Организационный момент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Педагог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задает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вопрос детям: «Какое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время года наступило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?».Звучит музыка. Просит детей представить, как музыка отображает  наступление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холода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, как с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неба падают красивые, пушистые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снежинки, как завывает  вьюга.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Использование аудио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записи: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классическое произведение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Вивальди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«Зима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».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Словесный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метод.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Прием – постановка вопроса.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Установка на игру.</a:t>
                      </a:r>
                    </a:p>
                  </a:txBody>
                  <a:tcPr marL="91447" marR="91447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Формировать представления о зимних природных явлениях (стало холодно, идет снег, дует холодный ветер, падают красивые снежинки).Учить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слушать  музыкальное произведение и эмоционально реагировать на содержание.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D5B6B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pic>
        <p:nvPicPr>
          <p:cNvPr id="19481" name="Picture 4" descr="C:\Users\Admin\Documents\педагогическая работа\Аттестация\Новая папка\CIMG078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57818" y="4286256"/>
            <a:ext cx="347068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2" name="Picture 2" descr="F:\DCIM\100CASIO\CIMG088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34" y="4286256"/>
            <a:ext cx="3429024" cy="235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8" name="Group 28"/>
          <p:cNvGraphicFramePr>
            <a:graphicFrameLocks noGrp="1"/>
          </p:cNvGraphicFramePr>
          <p:nvPr>
            <p:ph idx="1"/>
          </p:nvPr>
        </p:nvGraphicFramePr>
        <p:xfrm>
          <a:off x="0" y="285728"/>
          <a:ext cx="9144032" cy="4759936"/>
        </p:xfrm>
        <a:graphic>
          <a:graphicData uri="http://schemas.openxmlformats.org/drawingml/2006/table">
            <a:tbl>
              <a:tblPr/>
              <a:tblGrid>
                <a:gridCol w="1652588"/>
                <a:gridCol w="2909887"/>
                <a:gridCol w="1495425"/>
                <a:gridCol w="182563"/>
                <a:gridCol w="2903569"/>
              </a:tblGrid>
              <a:tr h="785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Структура деятельности</a:t>
                      </a:r>
                    </a:p>
                  </a:txBody>
                  <a:tcPr marL="91431" marR="91431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Содержание деятельности</a:t>
                      </a:r>
                    </a:p>
                  </a:txBody>
                  <a:tcPr marL="91431" marR="91431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Методы и приемы</a:t>
                      </a:r>
                    </a:p>
                  </a:txBody>
                  <a:tcPr marL="91431" marR="91431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Интеграция  задач по образовательным областям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31" marR="91431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Вводная часть</a:t>
                      </a:r>
                    </a:p>
                  </a:txBody>
                  <a:tcPr marL="91431" marR="91431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Создание игровой мотивации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Воспитатель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предлагает детям представить себя в образе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красивой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снежинки.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Зимняя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вьюга кружит снежинки. И красивые снежинки падают на дорожку.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sng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Активизация словаря.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В момент наилучшего вживания в образ ребенку задается вопрос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.:«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Какая у тебя снежинка?»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Ответ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детей: красивая, пушистая, снежная.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Когнитивный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метод.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Прием эмпатии.</a:t>
                      </a:r>
                    </a:p>
                  </a:txBody>
                  <a:tcPr marL="91431" marR="91431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Посредством чувственно-образных и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мыслительных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представлений  учить детей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вживаться»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образ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снежинки, 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слушая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музыку.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Развивать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воображение,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интерес к музыке.  Воспитывать эмоциональную отзывчивость. Активизировать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словарь.</a:t>
                      </a:r>
                    </a:p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Посредством музыки развивать общие движения детей.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«Музыка»,</a:t>
                      </a:r>
                      <a:r>
                        <a:rPr lang="ru-RU" sz="1400" b="1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«Физическая культура»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pic>
        <p:nvPicPr>
          <p:cNvPr id="20503" name="Picture 3" descr="F:\DCIM\100CASIO\CIMG087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2844" y="4357670"/>
            <a:ext cx="257176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5" descr="F:\DCIM\100CASIO\CIMG087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072198" y="4786298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2" descr="F:\DCIM\100CASIO\CIMG0868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143240" y="4357694"/>
            <a:ext cx="2643206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vivaldi_-_zima_chast1_allegro_non_mol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vivaldi_-_vremena_goda_zim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31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15425" cy="4129735"/>
        </p:xfrm>
        <a:graphic>
          <a:graphicData uri="http://schemas.openxmlformats.org/drawingml/2006/table">
            <a:tbl>
              <a:tblPr/>
              <a:tblGrid>
                <a:gridCol w="1651875"/>
                <a:gridCol w="2905024"/>
                <a:gridCol w="1495639"/>
                <a:gridCol w="3062887"/>
              </a:tblGrid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Структура деятельности</a:t>
                      </a: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Содержание деятельности</a:t>
                      </a: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Методы и приемы</a:t>
                      </a: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Интеграция  задач по образовательным областям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111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Основная часть</a:t>
                      </a: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Знакомство с новым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материалом.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Объяснение педагога детям о том, какие птицы живут в зимнем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лесу, с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их окраской. У снегиря грудка красная, а у синицы грудка желтая, воробей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маленький, а ворона большая, черная.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Использование художественного слова.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Использование ИКТ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Метод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-повышение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познавательной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активности.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Прием - объяснение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взрослого</a:t>
                      </a: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Дать элементарные представления о диких птицах.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Закрепить цвет (красный, желтый), величину предмета  (воробей – маленький, ворона-- большая).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«Познание»</a:t>
                      </a: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pic>
        <p:nvPicPr>
          <p:cNvPr id="21527" name="Picture 2" descr="C:\Users\Admin\Documents\педагогическая работа\Аттестация\Новая папка\CIMG081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929066"/>
            <a:ext cx="2783416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2" descr="F:\DCIM\100CASIO\CIMG088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43240" y="4143380"/>
            <a:ext cx="28432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0" name="Picture 3" descr="F:\DCIM\100CASIO\CIMG088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15074" y="4500570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1946</TotalTime>
  <Words>1846</Words>
  <Application>Microsoft Office PowerPoint</Application>
  <PresentationFormat>Экран (4:3)</PresentationFormat>
  <Paragraphs>253</Paragraphs>
  <Slides>21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Белозёрова  Ирина   Анатольевна. воспитатель группы № 6 первая младшая группа.  </vt:lpstr>
      <vt:lpstr>Тема:  «ПТИЦЫ ЗИМОЙ»</vt:lpstr>
      <vt:lpstr>Цель: Формировать элементарные представления о диких   птицах .   </vt:lpstr>
      <vt:lpstr>Предварительная работа</vt:lpstr>
      <vt:lpstr>Словарная работа:</vt:lpstr>
      <vt:lpstr>Материалы и оборудование: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за внимание.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Агафонова Ирина    Леонидовна воспитатель  Вторая квалификационная категория  с 2001 года.</dc:title>
  <dc:creator>Admin</dc:creator>
  <cp:lastModifiedBy>admin</cp:lastModifiedBy>
  <cp:revision>190</cp:revision>
  <dcterms:created xsi:type="dcterms:W3CDTF">2011-11-15T12:52:09Z</dcterms:created>
  <dcterms:modified xsi:type="dcterms:W3CDTF">2012-01-17T10:14:53Z</dcterms:modified>
</cp:coreProperties>
</file>