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5"/>
  </p:notesMasterIdLst>
  <p:sldIdLst>
    <p:sldId id="298" r:id="rId2"/>
    <p:sldId id="260" r:id="rId3"/>
    <p:sldId id="258" r:id="rId4"/>
    <p:sldId id="293" r:id="rId5"/>
    <p:sldId id="280" r:id="rId6"/>
    <p:sldId id="265" r:id="rId7"/>
    <p:sldId id="261" r:id="rId8"/>
    <p:sldId id="294" r:id="rId9"/>
    <p:sldId id="281" r:id="rId10"/>
    <p:sldId id="282" r:id="rId11"/>
    <p:sldId id="296" r:id="rId12"/>
    <p:sldId id="297" r:id="rId13"/>
    <p:sldId id="283" r:id="rId14"/>
    <p:sldId id="267" r:id="rId15"/>
    <p:sldId id="288" r:id="rId16"/>
    <p:sldId id="289" r:id="rId17"/>
    <p:sldId id="290" r:id="rId18"/>
    <p:sldId id="291" r:id="rId19"/>
    <p:sldId id="292" r:id="rId20"/>
    <p:sldId id="279" r:id="rId21"/>
    <p:sldId id="299" r:id="rId22"/>
    <p:sldId id="300" r:id="rId23"/>
    <p:sldId id="30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5236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7D914-D087-4279-BC1D-8843965C2273}" type="datetimeFigureOut">
              <a:rPr lang="ru-RU" smtClean="0"/>
              <a:pPr/>
              <a:t>30.01.2000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4A08-C985-414C-A06E-0BEA39E65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4A08-C985-414C-A06E-0BEA39E650F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F371C-8E06-4A30-9D08-1BA7FD94949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C8C0D-3F18-4E75-AA15-BB6EB26BA21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C8C0D-3F18-4E75-AA15-BB6EB26BA21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F371C-8E06-4A30-9D08-1BA7FD94949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56A41-B285-41CB-BE4C-E9B16288FEB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F371C-8E06-4A30-9D08-1BA7FD94949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F371C-8E06-4A30-9D08-1BA7FD94949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F371C-8E06-4A30-9D08-1BA7FD94949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F371C-8E06-4A30-9D08-1BA7FD94949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F371C-8E06-4A30-9D08-1BA7FD94949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56A41-B285-41CB-BE4C-E9B16288FEB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56A41-B285-41CB-BE4C-E9B16288FEB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224D-790C-4898-A97F-5E2CB6AB0AA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4A08-C985-414C-A06E-0BEA39E650F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4A08-C985-414C-A06E-0BEA39E650F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6E04F-1BE4-4B82-8834-DF51ABE00D9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C8C0D-3F18-4E75-AA15-BB6EB26BA21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F371C-8E06-4A30-9D08-1BA7FD94949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56A41-B285-41CB-BE4C-E9B16288FEB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56A41-B285-41CB-BE4C-E9B16288FEB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C8C0D-3F18-4E75-AA15-BB6EB26BA21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F371C-8E06-4A30-9D08-1BA7FD94949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D749-9FDD-4CF6-8456-917200E46B23}" type="datetimeFigureOut">
              <a:rPr lang="ru-RU" smtClean="0"/>
              <a:pPr/>
              <a:t>30.01.2000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BB15BF-D3D6-4CA7-A213-FE0EA7396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D749-9FDD-4CF6-8456-917200E46B23}" type="datetimeFigureOut">
              <a:rPr lang="ru-RU" smtClean="0"/>
              <a:pPr/>
              <a:t>30.01.2000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15BF-D3D6-4CA7-A213-FE0EA7396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D749-9FDD-4CF6-8456-917200E46B23}" type="datetimeFigureOut">
              <a:rPr lang="ru-RU" smtClean="0"/>
              <a:pPr/>
              <a:t>30.01.2000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15BF-D3D6-4CA7-A213-FE0EA7396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14DC82B-92FB-4FCA-B39D-7F1C1F35B5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D749-9FDD-4CF6-8456-917200E46B23}" type="datetimeFigureOut">
              <a:rPr lang="ru-RU" smtClean="0"/>
              <a:pPr/>
              <a:t>30.01.2000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BB15BF-D3D6-4CA7-A213-FE0EA7396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D749-9FDD-4CF6-8456-917200E46B23}" type="datetimeFigureOut">
              <a:rPr lang="ru-RU" smtClean="0"/>
              <a:pPr/>
              <a:t>30.01.2000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15BF-D3D6-4CA7-A213-FE0EA7396E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D749-9FDD-4CF6-8456-917200E46B23}" type="datetimeFigureOut">
              <a:rPr lang="ru-RU" smtClean="0"/>
              <a:pPr/>
              <a:t>30.01.2000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15BF-D3D6-4CA7-A213-FE0EA7396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D749-9FDD-4CF6-8456-917200E46B23}" type="datetimeFigureOut">
              <a:rPr lang="ru-RU" smtClean="0"/>
              <a:pPr/>
              <a:t>30.01.2000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EBB15BF-D3D6-4CA7-A213-FE0EA7396E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D749-9FDD-4CF6-8456-917200E46B23}" type="datetimeFigureOut">
              <a:rPr lang="ru-RU" smtClean="0"/>
              <a:pPr/>
              <a:t>30.01.2000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15BF-D3D6-4CA7-A213-FE0EA7396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D749-9FDD-4CF6-8456-917200E46B23}" type="datetimeFigureOut">
              <a:rPr lang="ru-RU" smtClean="0"/>
              <a:pPr/>
              <a:t>30.01.2000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15BF-D3D6-4CA7-A213-FE0EA7396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D749-9FDD-4CF6-8456-917200E46B23}" type="datetimeFigureOut">
              <a:rPr lang="ru-RU" smtClean="0"/>
              <a:pPr/>
              <a:t>30.01.2000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15BF-D3D6-4CA7-A213-FE0EA7396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D749-9FDD-4CF6-8456-917200E46B23}" type="datetimeFigureOut">
              <a:rPr lang="ru-RU" smtClean="0"/>
              <a:pPr/>
              <a:t>30.01.2000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15BF-D3D6-4CA7-A213-FE0EA7396E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5DD749-9FDD-4CF6-8456-917200E46B23}" type="datetimeFigureOut">
              <a:rPr lang="ru-RU" smtClean="0"/>
              <a:pPr/>
              <a:t>30.01.2000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BB15BF-D3D6-4CA7-A213-FE0EA7396E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0%B7%D0%BE%D0%B1%D1%80%D0%B0%D0%B6%D0%B5%D0%BD%D0%B8%D0%B5:Lomonosov-house_marburg1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/>
          <a:srcRect b="11438"/>
          <a:stretch>
            <a:fillRect/>
          </a:stretch>
        </p:blipFill>
        <p:spPr bwMode="auto">
          <a:xfrm>
            <a:off x="6572264" y="3286124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/>
          <p:nvPr/>
        </p:nvPicPr>
        <p:blipFill>
          <a:blip r:embed="rId4"/>
          <a:srcRect l="6175" t="4454" r="3217" b="15096"/>
          <a:stretch>
            <a:fillRect/>
          </a:stretch>
        </p:blipFill>
        <p:spPr bwMode="auto">
          <a:xfrm>
            <a:off x="3571868" y="2071678"/>
            <a:ext cx="2647963" cy="182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ОБЪЯСНИТЕ ОПЫТЫ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214422"/>
            <a:ext cx="2786082" cy="18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idx="1"/>
          </p:nvPr>
        </p:nvSpPr>
        <p:spPr>
          <a:xfrm>
            <a:off x="5076825" y="1557338"/>
            <a:ext cx="3598863" cy="1295400"/>
          </a:xfrm>
        </p:spPr>
        <p:txBody>
          <a:bodyPr/>
          <a:lstStyle/>
          <a:p>
            <a:pPr marL="0" indent="0" eaLnBrk="1" hangingPunct="1">
              <a:lnSpc>
                <a:spcPct val="140000"/>
              </a:lnSpc>
              <a:buFontTx/>
              <a:buNone/>
            </a:pPr>
            <a:r>
              <a:rPr lang="ru-RU" sz="1800" b="1" smtClean="0"/>
              <a:t>1731г.  15 января</a:t>
            </a:r>
            <a:r>
              <a:rPr lang="ru-RU" sz="1800" smtClean="0"/>
              <a:t> зачислен Славяно-греко-латинскую академию в Москве. </a:t>
            </a: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5003800" y="3213100"/>
            <a:ext cx="36718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ru-RU" sz="1800" b="1">
                <a:latin typeface="SchoolBookC" pitchFamily="34" charset="0"/>
              </a:rPr>
              <a:t>1736г., январь</a:t>
            </a:r>
            <a:r>
              <a:rPr lang="ru-RU" sz="1800">
                <a:latin typeface="SchoolBookC" pitchFamily="34" charset="0"/>
              </a:rPr>
              <a:t> — студент Петербургской академии наук</a:t>
            </a:r>
            <a:endParaRPr lang="ru-RU" sz="1800" b="1">
              <a:latin typeface="SchoolBookC" pitchFamily="34" charset="0"/>
            </a:endParaRPr>
          </a:p>
        </p:txBody>
      </p:sp>
      <p:pic>
        <p:nvPicPr>
          <p:cNvPr id="14340" name="Picture 7" descr="стр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052513"/>
            <a:ext cx="4110038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500042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996633"/>
                </a:solidFill>
                <a:latin typeface="+mj-lt"/>
              </a:rPr>
              <a:t>М.В. ЛОМОНОСОВ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914400" y="1371600"/>
            <a:ext cx="3810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rgbClr val="996633"/>
                </a:solidFill>
              </a:rPr>
              <a:t>Обнаруживая блестящие способности, невероятную настойчивость и трудолюбие, он за один год проходит сразу три класса. </a:t>
            </a:r>
            <a:endParaRPr lang="ru-RU" sz="2400"/>
          </a:p>
        </p:txBody>
      </p:sp>
      <p:pic>
        <p:nvPicPr>
          <p:cNvPr id="8195" name="Picture 6" descr="mos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7263" y="0"/>
            <a:ext cx="4376737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29200" y="228600"/>
            <a:ext cx="3733800" cy="60960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200" b="1" kern="0" dirty="0">
                <a:latin typeface="Bookman Old Style" pitchFamily="18" charset="0"/>
              </a:rPr>
              <a:t> 	</a:t>
            </a:r>
            <a:r>
              <a:rPr lang="ru-RU" sz="2600" b="1" i="1" kern="0" dirty="0">
                <a:solidFill>
                  <a:srgbClr val="996633"/>
                </a:solidFill>
                <a:latin typeface="+mn-lt"/>
              </a:rPr>
              <a:t>В 1736 году Ломоносов был направлен в Германию для обучения математике, физике, философии, химии и металлургии.</a:t>
            </a:r>
            <a:r>
              <a:rPr lang="ru-RU" sz="2600" i="1" kern="0" dirty="0">
                <a:solidFill>
                  <a:srgbClr val="996633"/>
                </a:solidFill>
                <a:latin typeface="+mn-lt"/>
              </a:rPr>
              <a:t> </a:t>
            </a:r>
          </a:p>
        </p:txBody>
      </p:sp>
      <p:pic>
        <p:nvPicPr>
          <p:cNvPr id="10243" name="Picture 6" descr="180px-Lomonosov-house_marburg1">
            <a:hlinkClick r:id="rId3" tooltip="Дом, в котором Ломоносов жил в Марбурге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1000"/>
            <a:ext cx="4343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196975"/>
            <a:ext cx="3600450" cy="2160588"/>
          </a:xfrm>
        </p:spPr>
        <p:txBody>
          <a:bodyPr/>
          <a:lstStyle/>
          <a:p>
            <a:pPr marL="0" indent="266700" algn="just" eaLnBrk="1" hangingPunct="1">
              <a:buFontTx/>
              <a:buNone/>
            </a:pPr>
            <a:r>
              <a:rPr lang="ru-RU" sz="1800" smtClean="0"/>
              <a:t>Учился горному делу во Фрейберге, здесь же он начал работу над преобразованием русского литературного языка.</a:t>
            </a:r>
          </a:p>
          <a:p>
            <a:pPr marL="0" indent="266700" eaLnBrk="1" hangingPunct="1"/>
            <a:endParaRPr lang="ru-RU" sz="1800" smtClean="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1331913" y="3716338"/>
            <a:ext cx="61928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ru-RU" sz="1800" b="1">
                <a:latin typeface="SchoolBookC" pitchFamily="34" charset="0"/>
              </a:rPr>
              <a:t>1739г. </a:t>
            </a:r>
            <a:r>
              <a:rPr lang="ru-RU" sz="1800">
                <a:latin typeface="SchoolBookC" pitchFamily="34" charset="0"/>
              </a:rPr>
              <a:t>женитьба на Елизавете-Христине Цильх</a:t>
            </a:r>
            <a:endParaRPr lang="ru-RU" sz="1800" b="1">
              <a:latin typeface="SchoolBookC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endParaRPr lang="ru-RU" sz="1800">
              <a:latin typeface="SchoolBookC" pitchFamily="34" charset="0"/>
            </a:endParaRP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5292725" y="4724400"/>
            <a:ext cx="34559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ru-RU" sz="1800" b="1">
                <a:latin typeface="SchoolBookC" pitchFamily="34" charset="0"/>
              </a:rPr>
              <a:t>1741г., 8 июня</a:t>
            </a:r>
            <a:r>
              <a:rPr lang="ru-RU" sz="1800">
                <a:latin typeface="SchoolBookC" pitchFamily="34" charset="0"/>
              </a:rPr>
              <a:t> - возвратился в Петербург.</a:t>
            </a:r>
            <a:endParaRPr lang="ru-RU" sz="1800" b="1">
              <a:latin typeface="SchoolBookC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endParaRPr lang="ru-RU" sz="1800" b="1">
              <a:latin typeface="SchoolBookC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endParaRPr lang="ru-RU" sz="1800">
              <a:latin typeface="SchoolBookC" pitchFamily="34" charset="0"/>
            </a:endParaRPr>
          </a:p>
        </p:txBody>
      </p:sp>
      <p:pic>
        <p:nvPicPr>
          <p:cNvPr id="16389" name="Picture 6" descr="стр 32 Фрейбер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196975"/>
            <a:ext cx="4679950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 descr="стр 35 Петербург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292600"/>
            <a:ext cx="4321175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500042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996633"/>
                </a:solidFill>
                <a:latin typeface="+mj-lt"/>
              </a:rPr>
              <a:t>М.В. ЛОМОНОСОВ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8 июня 1741года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ru-RU" dirty="0"/>
              <a:t>Вернувшись на родину с прекрасными отзывами он был оставлен в Академии в должности профессора. </a:t>
            </a:r>
          </a:p>
          <a:p>
            <a:endParaRPr lang="ru-RU" dirty="0"/>
          </a:p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ru-RU" dirty="0"/>
              <a:t>Крестьянский сын Михайло Ломоносов стал ученым и посвятил свою жизнь распространению науки в своем отечестве и борьбе за его возвышение.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 descr="работы ломоносова в обл физи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9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71867" y="142853"/>
            <a:ext cx="2571769" cy="100013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152369"/>
                </a:solidFill>
              </a:rPr>
              <a:t>Физика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ФИЗИКА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idx="1"/>
          </p:nvPr>
        </p:nvSpPr>
        <p:spPr>
          <a:xfrm>
            <a:off x="179388" y="981075"/>
            <a:ext cx="4895850" cy="576263"/>
          </a:xfrm>
        </p:spPr>
        <p:txBody>
          <a:bodyPr/>
          <a:lstStyle/>
          <a:p>
            <a:pPr eaLnBrk="1" hangingPunct="1">
              <a:buFontTx/>
              <a:buAutoNum type="arabicPeriod"/>
            </a:pPr>
            <a:r>
              <a:rPr lang="ru-RU" sz="1600" dirty="0" smtClean="0"/>
              <a:t>Объяснил твердость тела.</a:t>
            </a:r>
          </a:p>
        </p:txBody>
      </p:sp>
      <p:pic>
        <p:nvPicPr>
          <p:cNvPr id="41988" name="Picture 6" descr="работы ломоносова в обл физи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628775"/>
            <a:ext cx="3635375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4143372" y="1357298"/>
            <a:ext cx="47863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FontTx/>
              <a:buAutoNum type="arabicPeriod" startAt="2"/>
            </a:pPr>
            <a:r>
              <a:rPr lang="ru-RU" sz="1600" dirty="0">
                <a:latin typeface="SchoolBookC" pitchFamily="34" charset="0"/>
              </a:rPr>
              <a:t>Изучал  молекулярно - кинетическую теорию  теплоты,  высказал мысль   о   существовании абсолютного нуля, объяснил механизм перехода твердого тела при нагревании в жидкое или газообразное, объяснил процесс передачи тепла от нагретого тела к менее нагретому. Изучал молекулярно - кинетическую теорию газов, что было новым в науке.</a:t>
            </a:r>
          </a:p>
        </p:txBody>
      </p:sp>
      <p:sp>
        <p:nvSpPr>
          <p:cNvPr id="41990" name="Rectangle 8"/>
          <p:cNvSpPr>
            <a:spLocks noChangeArrowheads="1"/>
          </p:cNvSpPr>
          <p:nvPr/>
        </p:nvSpPr>
        <p:spPr bwMode="auto">
          <a:xfrm>
            <a:off x="214282" y="4429132"/>
            <a:ext cx="514353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FontTx/>
              <a:buAutoNum type="arabicPeriod" startAt="3"/>
            </a:pPr>
            <a:r>
              <a:rPr lang="ru-RU" sz="1600" dirty="0">
                <a:latin typeface="SchoolBookC" pitchFamily="34" charset="0"/>
              </a:rPr>
              <a:t>Исследовал атмосферное и статическое электричество. Он возлагал на электричество «великую надежду к благополучию человеческому показывающее». Объяснил северное сияние, молнию, «хвосты великолепных комет» и т.д.</a:t>
            </a:r>
          </a:p>
        </p:txBody>
      </p:sp>
      <p:pic>
        <p:nvPicPr>
          <p:cNvPr id="7" name="Picture 4" descr="Электрофорная машина ЛОмоносова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4000504"/>
            <a:ext cx="2672758" cy="2716984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ФИЗИКА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786050" y="1285860"/>
            <a:ext cx="5857916" cy="2500330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buFontTx/>
              <a:buAutoNum type="arabicPeriod" startAt="4"/>
            </a:pPr>
            <a:r>
              <a:rPr lang="ru-RU" sz="1800" dirty="0" smtClean="0"/>
              <a:t>Изучил механические свойства ртути: плотность, изменение объема при затвердевании (достиг температуру -65°С). Наличие электрической проводимости.</a:t>
            </a:r>
          </a:p>
          <a:p>
            <a:pPr eaLnBrk="1" hangingPunct="1">
              <a:lnSpc>
                <a:spcPct val="120000"/>
              </a:lnSpc>
              <a:buFontTx/>
              <a:buAutoNum type="arabicPeriod" startAt="4"/>
            </a:pPr>
            <a:r>
              <a:rPr lang="ru-RU" sz="1800" dirty="0" smtClean="0"/>
              <a:t>Первый, кто стал проводить опыты в вакууме, первый начал проводить физико-химические исследования с помощью микроскопа.</a:t>
            </a:r>
          </a:p>
        </p:txBody>
      </p:sp>
      <p:pic>
        <p:nvPicPr>
          <p:cNvPr id="43012" name="Picture 5" descr="в 38 к стр 6 отзывы by журналов о работах Л"/>
          <p:cNvPicPr>
            <a:picLocks noChangeAspect="1" noChangeArrowheads="1"/>
          </p:cNvPicPr>
          <p:nvPr/>
        </p:nvPicPr>
        <p:blipFill>
          <a:blip r:embed="rId3">
            <a:lum bright="12000" contrast="6000"/>
          </a:blip>
          <a:srcRect/>
          <a:stretch>
            <a:fillRect/>
          </a:stretch>
        </p:blipFill>
        <p:spPr bwMode="auto">
          <a:xfrm>
            <a:off x="5364163" y="3710726"/>
            <a:ext cx="2779737" cy="206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5148263" y="5876925"/>
            <a:ext cx="399573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latin typeface="SchoolBookC" pitchFamily="34" charset="0"/>
              </a:rPr>
              <a:t>Иностранные журналы, в которых были опукликованы отзывы о работах Ломоносова по физике</a:t>
            </a:r>
          </a:p>
        </p:txBody>
      </p:sp>
      <p:sp>
        <p:nvSpPr>
          <p:cNvPr id="43014" name="Rectangle 7"/>
          <p:cNvSpPr>
            <a:spLocks noChangeArrowheads="1"/>
          </p:cNvSpPr>
          <p:nvPr/>
        </p:nvSpPr>
        <p:spPr bwMode="auto">
          <a:xfrm>
            <a:off x="323850" y="4143380"/>
            <a:ext cx="4859338" cy="180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AutoNum type="arabicPeriod" startAt="6"/>
            </a:pPr>
            <a:r>
              <a:rPr lang="ru-RU" sz="1800" dirty="0">
                <a:latin typeface="SchoolBookC" pitchFamily="34" charset="0"/>
              </a:rPr>
              <a:t>Изучал прочность тел, вязкость и капиллярные явления,  процесс растворения, кипение и кристаллизацию и т.д. </a:t>
            </a:r>
            <a:r>
              <a:rPr lang="ru-RU" sz="1800" b="1" i="1" dirty="0">
                <a:latin typeface="SchoolBookC" pitchFamily="34" charset="0"/>
              </a:rPr>
              <a:t>(физическая химия)</a:t>
            </a:r>
          </a:p>
        </p:txBody>
      </p:sp>
      <p:pic>
        <p:nvPicPr>
          <p:cNvPr id="7" name="Picture 4" descr="Кабинет Ломоносо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42911" y="1321433"/>
            <a:ext cx="2000264" cy="2575864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ФИЗИКА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143250" y="1643063"/>
            <a:ext cx="5688013" cy="4752975"/>
          </a:xfrm>
        </p:spPr>
        <p:txBody>
          <a:bodyPr/>
          <a:lstStyle/>
          <a:p>
            <a:pPr eaLnBrk="1" hangingPunct="1">
              <a:buFontTx/>
              <a:buAutoNum type="arabicPeriod" startAt="7"/>
            </a:pPr>
            <a:r>
              <a:rPr lang="ru-RU" sz="2000" dirty="0" smtClean="0"/>
              <a:t>Разработал теорию </a:t>
            </a:r>
            <a:r>
              <a:rPr lang="ru-RU" sz="2000" dirty="0" err="1" smtClean="0"/>
              <a:t>цветообразования</a:t>
            </a:r>
            <a:r>
              <a:rPr lang="ru-RU" sz="2000" dirty="0" smtClean="0"/>
              <a:t>, что привело к изготовлению мозаик; интересовался природой света, указал на единую природу световых и тепловых лучей, на единство света и электричества.</a:t>
            </a:r>
          </a:p>
          <a:p>
            <a:pPr eaLnBrk="1" hangingPunct="1">
              <a:buFontTx/>
              <a:buAutoNum type="arabicPeriod" startAt="7"/>
            </a:pPr>
            <a:r>
              <a:rPr lang="ru-RU" sz="2000" dirty="0" smtClean="0"/>
              <a:t>Исследовал земное тяготение, пришел к выводу, что «тягость тел не постоянная и всечасно переменяется».</a:t>
            </a:r>
          </a:p>
        </p:txBody>
      </p:sp>
      <p:pic>
        <p:nvPicPr>
          <p:cNvPr id="44036" name="Picture 5" descr="в стр 35 пано к стр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714500"/>
            <a:ext cx="2838450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5143500" y="1196975"/>
            <a:ext cx="3473450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5"/>
          <p:cNvSpPr>
            <a:spLocks noGrp="1" noChangeArrowheads="1"/>
          </p:cNvSpPr>
          <p:nvPr>
            <p:ph idx="1"/>
          </p:nvPr>
        </p:nvSpPr>
        <p:spPr>
          <a:xfrm>
            <a:off x="684213" y="2133600"/>
            <a:ext cx="4391025" cy="2881313"/>
          </a:xfrm>
        </p:spPr>
        <p:txBody>
          <a:bodyPr/>
          <a:lstStyle/>
          <a:p>
            <a:pPr eaLnBrk="1" hangingPunct="1">
              <a:buFontTx/>
              <a:buAutoNum type="arabicPeriod" startAt="9"/>
            </a:pPr>
            <a:r>
              <a:rPr lang="ru-RU" sz="1800" smtClean="0"/>
              <a:t>Открыл атмосферу на Венере </a:t>
            </a:r>
            <a:r>
              <a:rPr lang="ru-RU" sz="1800" b="1" i="1" smtClean="0"/>
              <a:t>(астрофизика). </a:t>
            </a:r>
            <a:r>
              <a:rPr lang="ru-RU" sz="1800" smtClean="0"/>
              <a:t>Ломоносов считается первым крупным русским астрономом.</a:t>
            </a:r>
          </a:p>
          <a:p>
            <a:pPr eaLnBrk="1" hangingPunct="1">
              <a:buFontTx/>
              <a:buAutoNum type="arabicPeriod" startAt="9"/>
            </a:pPr>
            <a:r>
              <a:rPr lang="ru-RU" sz="1800" smtClean="0"/>
              <a:t> Развивал прикладную оптику.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i="1" dirty="0"/>
              <a:t>М.В.Ломоносов- великий сын России.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800" dirty="0"/>
          </a:p>
          <a:p>
            <a:endParaRPr lang="ru-RU" sz="2800" dirty="0"/>
          </a:p>
          <a:p>
            <a:pPr>
              <a:buFont typeface="Wingdings" pitchFamily="2" charset="2"/>
              <a:buNone/>
            </a:pPr>
            <a:r>
              <a:rPr lang="ru-RU" sz="2800" dirty="0"/>
              <a:t>	… может собственных Платонов </a:t>
            </a:r>
          </a:p>
          <a:p>
            <a:pPr lvl="1">
              <a:buFontTx/>
              <a:buNone/>
            </a:pPr>
            <a:r>
              <a:rPr lang="ru-RU" dirty="0"/>
              <a:t>И быстрых разумом Невтонов</a:t>
            </a:r>
          </a:p>
          <a:p>
            <a:pPr lvl="1">
              <a:buFontTx/>
              <a:buNone/>
            </a:pPr>
            <a:r>
              <a:rPr lang="ru-RU" dirty="0"/>
              <a:t>Российская земля рождать</a:t>
            </a:r>
          </a:p>
        </p:txBody>
      </p:sp>
      <p:pic>
        <p:nvPicPr>
          <p:cNvPr id="3076" name="Picture 4" descr="Портрет Ломоносов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2420938"/>
            <a:ext cx="3170237" cy="31797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Rectangle 6"/>
          <p:cNvSpPr>
            <a:spLocks noGrp="1" noChangeArrowheads="1"/>
          </p:cNvSpPr>
          <p:nvPr>
            <p:ph type="title"/>
          </p:nvPr>
        </p:nvSpPr>
        <p:spPr>
          <a:xfrm>
            <a:off x="4787900" y="333375"/>
            <a:ext cx="3910013" cy="6119813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Михаил Васильевич Ломоносов, прожив яркую, полную творческих дерзаний жизнь, оставил глубокий след в науке и художественной литературе, в искусстве и просвещении.</a:t>
            </a:r>
          </a:p>
        </p:txBody>
      </p:sp>
      <p:pic>
        <p:nvPicPr>
          <p:cNvPr id="82948" name="Picture 4" descr="Памятник Ломоносову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34" y="1071546"/>
            <a:ext cx="4019472" cy="547329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8211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07154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Агрегатные состояния </a:t>
                      </a:r>
                    </a:p>
                    <a:p>
                      <a:pPr algn="ctr"/>
                      <a:r>
                        <a:rPr lang="ru-RU" sz="2400" dirty="0" smtClean="0"/>
                        <a:t>вещества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газы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smtClean="0"/>
                    </a:p>
                    <a:p>
                      <a:pPr algn="ctr"/>
                      <a:r>
                        <a:rPr lang="ru-RU" sz="2400" smtClean="0"/>
                        <a:t>жидкости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твёрдые тела</a:t>
                      </a:r>
                      <a:endParaRPr lang="ru-RU" sz="2400" dirty="0"/>
                    </a:p>
                  </a:txBody>
                  <a:tcPr/>
                </a:tc>
              </a:tr>
              <a:tr h="95439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1. Расстояния между молекулами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030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57322"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5141">
                <a:tc>
                  <a:txBody>
                    <a:bodyPr/>
                    <a:lstStyle/>
                    <a:p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25141">
                <a:tc>
                  <a:txBody>
                    <a:bodyPr/>
                    <a:lstStyle/>
                    <a:p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28875" y="1643063"/>
            <a:ext cx="200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alibri" pitchFamily="34" charset="0"/>
              </a:rPr>
              <a:t>большие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86313" y="1643063"/>
            <a:ext cx="171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alibri" pitchFamily="34" charset="0"/>
              </a:rPr>
              <a:t>средние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00875" y="1643063"/>
            <a:ext cx="171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alibri" pitchFamily="34" charset="0"/>
              </a:rPr>
              <a:t>маленькие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2571750"/>
            <a:ext cx="2071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2. Движение молекул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57438" y="2571750"/>
            <a:ext cx="1857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хаотическое в любом направлении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929438" y="2500313"/>
            <a:ext cx="19288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колебательное около положения равновесия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43438" y="2143116"/>
            <a:ext cx="21431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медленное перемещение между молекулами  и колебательное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3929063"/>
            <a:ext cx="2286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3. Силы взаимодействия между молекулами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357438" y="4429125"/>
            <a:ext cx="200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очень слабые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57750" y="4429125"/>
            <a:ext cx="1643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Calibri" pitchFamily="34" charset="0"/>
              </a:rPr>
              <a:t>слабые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143750" y="4357688"/>
            <a:ext cx="171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alibri" pitchFamily="34" charset="0"/>
              </a:rPr>
              <a:t>сильные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0" y="5357813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4. Как протекает диффузия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00313" y="5357813"/>
            <a:ext cx="1643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Calibri" pitchFamily="34" charset="0"/>
              </a:rPr>
              <a:t>быстро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786313" y="5357813"/>
            <a:ext cx="171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Calibri" pitchFamily="34" charset="0"/>
              </a:rPr>
              <a:t>медленно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858000" y="5357813"/>
            <a:ext cx="2071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Calibri" pitchFamily="34" charset="0"/>
              </a:rPr>
              <a:t>очень медленно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0" y="6145213"/>
            <a:ext cx="2357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5. Сохраняется ли </a:t>
            </a:r>
            <a:r>
              <a:rPr lang="ru-RU" sz="2000" dirty="0" smtClean="0">
                <a:latin typeface="Calibri" pitchFamily="34" charset="0"/>
              </a:rPr>
              <a:t>форма, объем?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357438" y="6215063"/>
            <a:ext cx="1928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Calibri" pitchFamily="34" charset="0"/>
              </a:rPr>
              <a:t>не сохраняется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572000" y="6215063"/>
            <a:ext cx="27146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>
                <a:latin typeface="Calibri" pitchFamily="34" charset="0"/>
              </a:rPr>
              <a:t>Форма – нет,</a:t>
            </a:r>
          </a:p>
          <a:p>
            <a:r>
              <a:rPr lang="ru-RU" sz="2000" dirty="0" smtClean="0">
                <a:latin typeface="Calibri" pitchFamily="34" charset="0"/>
              </a:rPr>
              <a:t>Объем - да</a:t>
            </a:r>
          </a:p>
          <a:p>
            <a:endParaRPr lang="ru-RU" sz="2000" dirty="0">
              <a:latin typeface="Calibri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072313" y="6215063"/>
            <a:ext cx="2071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Calibri" pitchFamily="34" charset="0"/>
              </a:rPr>
              <a:t>сохраняется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7" grpId="0"/>
      <p:bldP spid="21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Решить кроссворд</a:t>
            </a:r>
          </a:p>
          <a:p>
            <a:r>
              <a:rPr lang="ru-RU" dirty="0" smtClean="0"/>
              <a:t>Для желающих: составить кроссворд, чтобы получилось слово ЛОМОНОСОВ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54163"/>
            <a:ext cx="8848756" cy="2232028"/>
          </a:xfrm>
        </p:spPr>
        <p:txBody>
          <a:bodyPr/>
          <a:lstStyle/>
          <a:p>
            <a:r>
              <a:rPr lang="ru-RU" dirty="0" smtClean="0"/>
              <a:t>СПАСИБО ЗА УРОК</a:t>
            </a:r>
          </a:p>
          <a:p>
            <a:r>
              <a:rPr lang="ru-RU" dirty="0" smtClean="0"/>
              <a:t>ЖЕЛАЮ УДАЧИ И УСПЕХОВ.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357298"/>
            <a:ext cx="4933981" cy="4448190"/>
          </a:xfrm>
        </p:spPr>
        <p:txBody>
          <a:bodyPr/>
          <a:lstStyle/>
          <a:p>
            <a:r>
              <a:rPr lang="ru-RU" sz="2800" dirty="0"/>
              <a:t>Михаил Васильевич Ломоносов родился 8 ноября 1711 года в деревне Денисовка недалеко от Холмогор. 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996633"/>
                </a:solidFill>
              </a:rPr>
              <a:t>М.В. Ломоносов</a:t>
            </a:r>
          </a:p>
        </p:txBody>
      </p:sp>
      <p:pic>
        <p:nvPicPr>
          <p:cNvPr id="5" name="Picture 5" descr="PVOF050218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00694" y="1214422"/>
            <a:ext cx="3447305" cy="3042355"/>
          </a:xfrm>
          <a:prstGeom prst="rect">
            <a:avLst/>
          </a:prstGeom>
          <a:noFill/>
          <a:ln/>
        </p:spPr>
      </p:pic>
      <p:pic>
        <p:nvPicPr>
          <p:cNvPr id="6" name="Picture 13" descr="стр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513" y="3660354"/>
            <a:ext cx="4087049" cy="311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996633"/>
                </a:solidFill>
              </a:rPr>
              <a:t>М.В. Ломоносов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        </a:t>
            </a:r>
            <a:endParaRPr lang="ru-RU" sz="2400" i="1" dirty="0" smtClean="0">
              <a:solidFill>
                <a:srgbClr val="996633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sz="2400" i="1" dirty="0" smtClean="0">
              <a:solidFill>
                <a:srgbClr val="996633"/>
              </a:solidFill>
            </a:endParaRPr>
          </a:p>
        </p:txBody>
      </p:sp>
      <p:pic>
        <p:nvPicPr>
          <p:cNvPr id="4100" name="Picture 6" descr="43509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071813"/>
            <a:ext cx="5067300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1428736"/>
            <a:ext cx="80724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Его отец, Василий </a:t>
            </a:r>
            <a:r>
              <a:rPr lang="ru-RU" sz="2800" dirty="0" err="1" smtClean="0"/>
              <a:t>Дорофеевич</a:t>
            </a:r>
            <a:r>
              <a:rPr lang="ru-RU" sz="2800" dirty="0" smtClean="0"/>
              <a:t>, был известным в Поморье человеком, владельцем рыбной артели и преуспевающим купцом.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250825" y="1928802"/>
            <a:ext cx="770572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622300">
              <a:lnSpc>
                <a:spcPct val="150000"/>
              </a:lnSpc>
              <a:spcBef>
                <a:spcPct val="20000"/>
              </a:spcBef>
            </a:pPr>
            <a:r>
              <a:rPr lang="ru-RU" sz="1800" dirty="0">
                <a:latin typeface="SchoolBookC" pitchFamily="34" charset="0"/>
              </a:rPr>
              <a:t>Его пытливый, острый ум проявился с раннего детства, всё ему было интересно, всё вокруг казалось чудным и дивным. </a:t>
            </a: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323850" y="3933825"/>
            <a:ext cx="55435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444500">
              <a:lnSpc>
                <a:spcPct val="150000"/>
              </a:lnSpc>
              <a:spcBef>
                <a:spcPct val="20000"/>
              </a:spcBef>
            </a:pPr>
            <a:r>
              <a:rPr lang="ru-RU" sz="1800">
                <a:latin typeface="SchoolBookC" pitchFamily="34" charset="0"/>
              </a:rPr>
              <a:t>«Вратами учености» своей  он считает</a:t>
            </a:r>
            <a:endParaRPr lang="ru-RU" sz="1800" b="1">
              <a:latin typeface="SchoolBookC" pitchFamily="34" charset="0"/>
            </a:endParaRPr>
          </a:p>
        </p:txBody>
      </p:sp>
      <p:pic>
        <p:nvPicPr>
          <p:cNvPr id="12293" name="Picture 8" descr="стр 7"/>
          <p:cNvPicPr>
            <a:picLocks noChangeAspect="1" noChangeArrowheads="1"/>
          </p:cNvPicPr>
          <p:nvPr/>
        </p:nvPicPr>
        <p:blipFill>
          <a:blip r:embed="rId3">
            <a:lum bright="12000" contrast="18000"/>
          </a:blip>
          <a:srcRect/>
          <a:stretch>
            <a:fillRect/>
          </a:stretch>
        </p:blipFill>
        <p:spPr bwMode="auto">
          <a:xfrm>
            <a:off x="179388" y="4581525"/>
            <a:ext cx="2736850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9" descr="стр 7 (1)"/>
          <p:cNvPicPr>
            <a:picLocks noChangeAspect="1" noChangeArrowheads="1"/>
          </p:cNvPicPr>
          <p:nvPr/>
        </p:nvPicPr>
        <p:blipFill>
          <a:blip r:embed="rId4">
            <a:lum contrast="12000"/>
          </a:blip>
          <a:srcRect/>
          <a:stretch>
            <a:fillRect/>
          </a:stretch>
        </p:blipFill>
        <p:spPr bwMode="auto">
          <a:xfrm>
            <a:off x="6372225" y="3911600"/>
            <a:ext cx="2592388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Rectangle 11"/>
          <p:cNvSpPr>
            <a:spLocks noChangeArrowheads="1"/>
          </p:cNvSpPr>
          <p:nvPr/>
        </p:nvSpPr>
        <p:spPr bwMode="auto">
          <a:xfrm>
            <a:off x="2916238" y="4797425"/>
            <a:ext cx="34194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ru-RU" sz="1800">
                <a:latin typeface="SchoolBookC" pitchFamily="34" charset="0"/>
              </a:rPr>
              <a:t>«Арифметику» Магницкого</a:t>
            </a:r>
            <a:endParaRPr lang="ru-RU" sz="1800" b="1">
              <a:latin typeface="SchoolBookC" pitchFamily="34" charset="0"/>
            </a:endParaRPr>
          </a:p>
        </p:txBody>
      </p:sp>
      <p:sp>
        <p:nvSpPr>
          <p:cNvPr id="12296" name="Rectangle 12"/>
          <p:cNvSpPr>
            <a:spLocks noChangeArrowheads="1"/>
          </p:cNvSpPr>
          <p:nvPr/>
        </p:nvSpPr>
        <p:spPr bwMode="auto">
          <a:xfrm>
            <a:off x="3059113" y="5734050"/>
            <a:ext cx="5832475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ru-RU" sz="1800">
                <a:latin typeface="SchoolBookC" pitchFamily="34" charset="0"/>
              </a:rPr>
              <a:t>и «Грамматику» Смотрицкого, 1645г. выпуска.  </a:t>
            </a:r>
            <a:endParaRPr lang="ru-RU" sz="1800" b="1">
              <a:latin typeface="SchoolBook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00042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996633"/>
                </a:solidFill>
                <a:latin typeface="+mj-lt"/>
              </a:rPr>
              <a:t>М.В. ЛОМОНОСОВ</a:t>
            </a:r>
            <a:endParaRPr lang="ru-RU" sz="3600" b="1" i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5860"/>
            <a:ext cx="4043362" cy="464347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b="1" i="1" dirty="0">
                <a:latin typeface="Berlin Sans FB Demi" pitchFamily="34" charset="0"/>
              </a:rPr>
              <a:t>	</a:t>
            </a:r>
            <a:r>
              <a:rPr lang="ru-RU" sz="2800" b="1" i="1" dirty="0" err="1">
                <a:latin typeface="Berlin Sans FB Demi" pitchFamily="34" charset="0"/>
              </a:rPr>
              <a:t>Имеючи</a:t>
            </a:r>
            <a:r>
              <a:rPr lang="ru-RU" sz="2800" b="1" i="1" dirty="0">
                <a:latin typeface="Berlin Sans FB Demi" pitchFamily="34" charset="0"/>
              </a:rPr>
              <a:t> отца, хотя по натуре доброго человека, но в крайнем невежестве воспитанного и злую мачеху, которая всячески старалась произвести гнев в отце моем, представляя, что я всегда сижу </a:t>
            </a:r>
            <a:r>
              <a:rPr lang="ru-RU" sz="2800" b="1" i="1" dirty="0" err="1">
                <a:latin typeface="Berlin Sans FB Demi" pitchFamily="34" charset="0"/>
              </a:rPr>
              <a:t>попустому</a:t>
            </a:r>
            <a:r>
              <a:rPr lang="ru-RU" sz="2800" b="1" i="1" dirty="0">
                <a:latin typeface="Berlin Sans FB Demi" pitchFamily="34" charset="0"/>
              </a:rPr>
              <a:t> за книгами, я принужден был читать и учиться, чему возможно было, в уединенных и пустых местах и терпеть стужу и голод – вспоминал Ломоносов. </a:t>
            </a:r>
          </a:p>
        </p:txBody>
      </p:sp>
      <p:pic>
        <p:nvPicPr>
          <p:cNvPr id="3" name="Picture 4" descr="Портрет Ломоносова в юн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43503" y="1357298"/>
            <a:ext cx="3749137" cy="4357718"/>
          </a:xfrm>
          <a:prstGeom prst="rect">
            <a:avLst/>
          </a:prstGeom>
          <a:noFill/>
          <a:ln/>
        </p:spPr>
      </p:pic>
      <p:sp>
        <p:nvSpPr>
          <p:cNvPr id="4" name="Прямоугольник 3"/>
          <p:cNvSpPr/>
          <p:nvPr/>
        </p:nvSpPr>
        <p:spPr>
          <a:xfrm>
            <a:off x="714348" y="428604"/>
            <a:ext cx="4736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996633"/>
                </a:solidFill>
                <a:latin typeface="+mj-lt"/>
              </a:rPr>
              <a:t>М.В. ЛОМОНОСОВ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ru-RU" dirty="0"/>
              <a:t>…крестьянский сын Михайло Ломоносов научившийся читать и писать у местного дьячка и прочитавший лишь две светские книги –Арифметику Магницкого и Грамматику </a:t>
            </a:r>
            <a:r>
              <a:rPr lang="ru-RU" dirty="0" err="1"/>
              <a:t>Смотрицкого</a:t>
            </a:r>
            <a:r>
              <a:rPr lang="ru-RU" dirty="0"/>
              <a:t> решил стать ученым.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00042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996633"/>
                </a:solidFill>
                <a:latin typeface="+mj-lt"/>
              </a:rPr>
              <a:t>М.В. ЛОМОНОСОВ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213124512484ecfa02c09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0"/>
            <a:ext cx="92964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4"/>
          <p:cNvSpPr>
            <a:spLocks noGrp="1" noChangeArrowheads="1"/>
          </p:cNvSpPr>
          <p:nvPr>
            <p:ph idx="1"/>
          </p:nvPr>
        </p:nvSpPr>
        <p:spPr>
          <a:xfrm>
            <a:off x="4800600" y="152400"/>
            <a:ext cx="4114800" cy="6705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>
                <a:latin typeface="Bookman Old Style" pitchFamily="18" charset="0"/>
              </a:rPr>
              <a:t>	</a:t>
            </a:r>
            <a:r>
              <a:rPr lang="ru-RU" sz="2000" b="1" dirty="0" smtClean="0">
                <a:latin typeface="Bookman Old Style" pitchFamily="18" charset="0"/>
              </a:rPr>
              <a:t>В Москву Ломоносов ушёл в декабре 1730 года. Он </a:t>
            </a:r>
            <a:r>
              <a:rPr lang="ru-RU" sz="2000" b="1" dirty="0" smtClean="0">
                <a:solidFill>
                  <a:schemeClr val="tx2"/>
                </a:solidFill>
                <a:latin typeface="Bookman Old Style" pitchFamily="18" charset="0"/>
              </a:rPr>
              <a:t>ушёл из дома вопреки воле отца, и поэтому ему пришлось искать поддержку у односельчан. Сосед Фома Шубный одолжил ему три рубля денег и дал       «</a:t>
            </a:r>
            <a:r>
              <a:rPr lang="ru-RU" sz="2000" b="1" dirty="0" err="1" smtClean="0">
                <a:solidFill>
                  <a:schemeClr val="tx2"/>
                </a:solidFill>
                <a:latin typeface="Bookman Old Style" pitchFamily="18" charset="0"/>
              </a:rPr>
              <a:t>китаечное</a:t>
            </a:r>
            <a:r>
              <a:rPr lang="ru-RU" sz="2000" b="1" dirty="0" smtClean="0">
                <a:solidFill>
                  <a:schemeClr val="tx2"/>
                </a:solidFill>
                <a:latin typeface="Bookman Old Style" pitchFamily="18" charset="0"/>
              </a:rPr>
              <a:t> полукафтанье».</a:t>
            </a:r>
          </a:p>
          <a:p>
            <a:pPr eaLnBrk="1" hangingPunct="1">
              <a:buFontTx/>
              <a:buNone/>
            </a:pPr>
            <a:r>
              <a:rPr lang="ru-RU" sz="2000" b="1" dirty="0" smtClean="0">
                <a:latin typeface="Bookman Old Style" pitchFamily="18" charset="0"/>
              </a:rPr>
              <a:t> </a:t>
            </a:r>
          </a:p>
        </p:txBody>
      </p:sp>
      <p:pic>
        <p:nvPicPr>
          <p:cNvPr id="6148" name="Picture 6" descr="zal3_im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8600"/>
            <a:ext cx="423545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idx="1"/>
          </p:nvPr>
        </p:nvSpPr>
        <p:spPr>
          <a:xfrm>
            <a:off x="250825" y="1125538"/>
            <a:ext cx="4392613" cy="1223962"/>
          </a:xfrm>
        </p:spPr>
        <p:txBody>
          <a:bodyPr/>
          <a:lstStyle/>
          <a:p>
            <a:pPr marL="723900" indent="-723900" eaLnBrk="1" hangingPunct="1">
              <a:buFontTx/>
              <a:buNone/>
            </a:pPr>
            <a:r>
              <a:rPr lang="ru-RU" sz="1800" b="1" dirty="0" smtClean="0"/>
              <a:t>1730г</a:t>
            </a:r>
            <a:r>
              <a:rPr lang="ru-RU" sz="1800" dirty="0" smtClean="0"/>
              <a:t>., </a:t>
            </a:r>
            <a:r>
              <a:rPr lang="ru-RU" sz="1800" b="1" dirty="0" smtClean="0"/>
              <a:t>декабрь</a:t>
            </a:r>
            <a:r>
              <a:rPr lang="ru-RU" sz="1800" dirty="0" smtClean="0"/>
              <a:t> - получил паспорт и с рыбным обозом отправился в Москву.   </a:t>
            </a:r>
            <a:endParaRPr lang="ru-RU" sz="1800" b="1" dirty="0" smtClean="0"/>
          </a:p>
        </p:txBody>
      </p:sp>
      <p:pic>
        <p:nvPicPr>
          <p:cNvPr id="13315" name="Picture 8" descr="встр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636838"/>
            <a:ext cx="287655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2" descr="в стр 10(1)"/>
          <p:cNvPicPr>
            <a:picLocks noChangeAspect="1" noChangeArrowheads="1"/>
          </p:cNvPicPr>
          <p:nvPr/>
        </p:nvPicPr>
        <p:blipFill>
          <a:blip r:embed="rId4">
            <a:lum bright="12000" contrast="60000"/>
          </a:blip>
          <a:srcRect/>
          <a:stretch>
            <a:fillRect/>
          </a:stretch>
        </p:blipFill>
        <p:spPr bwMode="auto">
          <a:xfrm>
            <a:off x="4787900" y="1196975"/>
            <a:ext cx="393858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7" name="Picture 13"/>
          <p:cNvPicPr>
            <a:picLocks noChangeAspect="1" noChangeArrowheads="1"/>
          </p:cNvPicPr>
          <p:nvPr/>
        </p:nvPicPr>
        <p:blipFill>
          <a:blip r:embed="rId5">
            <a:lum bright="30000" contrast="12000"/>
          </a:blip>
          <a:srcRect l="18929"/>
          <a:stretch>
            <a:fillRect/>
          </a:stretch>
        </p:blipFill>
        <p:spPr bwMode="auto">
          <a:xfrm>
            <a:off x="468313" y="2492375"/>
            <a:ext cx="39624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8" name="Picture 14" descr="Л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1484313"/>
            <a:ext cx="3619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500042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996633"/>
                </a:solidFill>
                <a:latin typeface="+mj-lt"/>
              </a:rPr>
              <a:t>М.В. ЛОМОНОСОВ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69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8542 C -0.00105 0.0956 -0.00191 0.10046 -0.00764 0.10764 C -0.01337 0.13171 -0.01216 0.15556 -0.00157 0.17639 C -0.00035 0.17894 0.00086 0.18843 0.00156 0.19051 C 0.00312 0.19537 0.00573 0.19977 0.00746 0.20463 C 0.00868 0.22269 0.01041 0.23102 0.00746 0.24907 C 0.00659 0.25486 -0.00417 0.26898 -0.00764 0.27338 C -0.00938 0.28009 -0.0099 0.28449 -0.01372 0.28958 C -0.01754 0.30602 -0.01216 0.28634 -0.01823 0.29954 C -0.0191 0.30139 -0.01893 0.30394 -0.0198 0.30579 C -0.02153 0.30995 -0.02587 0.31782 -0.02587 0.31782 C -0.02969 0.33449 -0.02431 0.31412 -0.03039 0.32801 C -0.03594 0.34051 -0.02726 0.32824 -0.0349 0.33796 C -0.03785 0.34954 -0.04341 0.35903 -0.04705 0.37037 C -0.04896 0.37616 -0.05157 0.38843 -0.05157 0.38843 C -0.03889 0.40532 -0.03768 0.45069 -0.05608 0.45926 C -0.06198 0.47083 -0.07153 0.47917 -0.07882 0.48958 C -0.08334 0.50694 -0.09792 0.52708 -0.10764 0.54005 C -0.10903 0.5456 -0.11059 0.55046 -0.11059 0.55625 " pathEditMode="relative" ptsTypes="ffffffffffffffffffA">
                                      <p:cBhvr>
                                        <p:cTn id="16" dur="3000" fill="hold"/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144</TotalTime>
  <Words>567</Words>
  <Application>Microsoft Office PowerPoint</Application>
  <PresentationFormat>Экран (4:3)</PresentationFormat>
  <Paragraphs>113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ОБЪЯСНИТЕ ОПЫТЫ</vt:lpstr>
      <vt:lpstr>М.В.Ломоносов- великий сын России.</vt:lpstr>
      <vt:lpstr>М.В. Ломоносов</vt:lpstr>
      <vt:lpstr>М.В. Ломоносов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8 июня 1741года</vt:lpstr>
      <vt:lpstr>Физика</vt:lpstr>
      <vt:lpstr>ФИЗИКА</vt:lpstr>
      <vt:lpstr>ФИЗИКА</vt:lpstr>
      <vt:lpstr>ФИЗИКА</vt:lpstr>
      <vt:lpstr>Слайд 19</vt:lpstr>
      <vt:lpstr>Михаил Васильевич Ломоносов, прожив яркую, полную творческих дерзаний жизнь, оставил глубокий след в науке и художественной литературе, в искусстве и просвещении.</vt:lpstr>
      <vt:lpstr>Слайд 21</vt:lpstr>
      <vt:lpstr>Домашнее задание</vt:lpstr>
      <vt:lpstr>Слайд 23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М.В.Ломоносов- великий сын России.</dc:title>
  <dc:creator>Алекс</dc:creator>
  <cp:lastModifiedBy>кабинет 23</cp:lastModifiedBy>
  <cp:revision>18</cp:revision>
  <dcterms:created xsi:type="dcterms:W3CDTF">2011-10-24T04:07:03Z</dcterms:created>
  <dcterms:modified xsi:type="dcterms:W3CDTF">2000-01-30T20:50:46Z</dcterms:modified>
</cp:coreProperties>
</file>