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58" r:id="rId4"/>
    <p:sldId id="269" r:id="rId5"/>
    <p:sldId id="268" r:id="rId6"/>
    <p:sldId id="271" r:id="rId7"/>
    <p:sldId id="259" r:id="rId8"/>
    <p:sldId id="264" r:id="rId9"/>
    <p:sldId id="265" r:id="rId10"/>
    <p:sldId id="261" r:id="rId11"/>
    <p:sldId id="262" r:id="rId12"/>
    <p:sldId id="263" r:id="rId13"/>
    <p:sldId id="266" r:id="rId14"/>
  </p:sldIdLst>
  <p:sldSz cx="9144000" cy="6858000" type="screen4x3"/>
  <p:notesSz cx="6858000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F050"/>
    <a:srgbClr val="72F4C9"/>
    <a:srgbClr val="66FF33"/>
    <a:srgbClr val="0FED2F"/>
    <a:srgbClr val="FFFFFF"/>
    <a:srgbClr val="ED0F54"/>
    <a:srgbClr val="6EB0F8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96" y="-84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202"/>
            <a:ext cx="50292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FA269D2-D91A-4D30-A0D7-7CF10118B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F9DD6B-0572-4D58-AF7D-B3F19F402639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94F9-3278-4839-AD1C-6481027EA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8F7E2-8A97-4255-8E87-E22CB8AA0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04673-3796-44B7-B8C1-280ABC826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77E3F-1B53-47EA-ADB7-E3B93F066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2BA9-C5C1-4E64-A3FE-EFA5EF0B0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84C2C-CDDC-4525-8DA6-7076FEAFB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FB1C-7AB9-43DF-90B3-B7E286E5E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34FB1-15A5-4B4A-BF5F-A226D8DFC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0EDA-6184-4C80-9D98-C9EBA9E0B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F437-51A8-4F12-9B8F-1BDF0EC6F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A6166-B663-408A-90CF-8E5D219EF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</a:defRPr>
            </a:lvl1pPr>
          </a:lstStyle>
          <a:p>
            <a:pPr>
              <a:defRPr/>
            </a:pPr>
            <a:fld id="{014E2D06-464C-4B9C-985D-7A848BA97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EB0F8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762000" y="228600"/>
            <a:ext cx="75438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АРЕНЫ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81200" y="1524000"/>
            <a:ext cx="2432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0"/>
              <a:t>Бензол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447800"/>
            <a:ext cx="2286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0"/>
              <a:t>С</a:t>
            </a:r>
            <a:r>
              <a:rPr lang="ru-RU" sz="3200" b="0"/>
              <a:t>6</a:t>
            </a:r>
            <a:r>
              <a:rPr lang="ru-RU" sz="6600" b="0"/>
              <a:t>Н</a:t>
            </a:r>
            <a:r>
              <a:rPr lang="ru-RU" sz="3200" b="0"/>
              <a:t>6</a:t>
            </a:r>
            <a:endParaRPr lang="ru-RU" sz="6600" b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219700" y="1989138"/>
            <a:ext cx="3467100" cy="4708525"/>
            <a:chOff x="2352" y="2112"/>
            <a:chExt cx="2184" cy="1944"/>
          </a:xfrm>
        </p:grpSpPr>
        <p:sp>
          <p:nvSpPr>
            <p:cNvPr id="307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264" y="2112"/>
              <a:ext cx="456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СН</a:t>
              </a:r>
            </a:p>
          </p:txBody>
        </p:sp>
        <p:sp>
          <p:nvSpPr>
            <p:cNvPr id="308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352" y="2544"/>
              <a:ext cx="456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СН</a:t>
              </a:r>
            </a:p>
          </p:txBody>
        </p:sp>
        <p:sp>
          <p:nvSpPr>
            <p:cNvPr id="308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352" y="3264"/>
              <a:ext cx="456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СН</a:t>
              </a:r>
            </a:p>
          </p:txBody>
        </p:sp>
        <p:sp>
          <p:nvSpPr>
            <p:cNvPr id="308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032" y="2592"/>
              <a:ext cx="456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СН</a:t>
              </a:r>
            </a:p>
          </p:txBody>
        </p:sp>
        <p:sp>
          <p:nvSpPr>
            <p:cNvPr id="308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080" y="3264"/>
              <a:ext cx="456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СН</a:t>
              </a:r>
            </a:p>
          </p:txBody>
        </p:sp>
        <p:sp>
          <p:nvSpPr>
            <p:cNvPr id="308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264" y="3696"/>
              <a:ext cx="456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"/>
                  <a:cs typeface="Arial"/>
                </a:rPr>
                <a:t>СН</a:t>
              </a:r>
            </a:p>
          </p:txBody>
        </p:sp>
        <p:sp>
          <p:nvSpPr>
            <p:cNvPr id="3" name="Line 12"/>
            <p:cNvSpPr>
              <a:spLocks noChangeShapeType="1"/>
            </p:cNvSpPr>
            <p:nvPr/>
          </p:nvSpPr>
          <p:spPr bwMode="auto">
            <a:xfrm>
              <a:off x="2640" y="2976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2880" y="3696"/>
              <a:ext cx="336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2736" y="3744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V="1">
              <a:off x="3888" y="3744"/>
              <a:ext cx="336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4224" y="3024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4368" y="3024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3888" y="2256"/>
              <a:ext cx="24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H="1">
              <a:off x="2736" y="2208"/>
              <a:ext cx="432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2880" y="2352"/>
              <a:ext cx="28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96" name="Picture 24" descr="Никит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4800600" cy="439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utoUpdateAnimBg="0"/>
      <p:bldP spid="30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E6E6"/>
            </a:gs>
            <a:gs pos="14999">
              <a:srgbClr val="7D8496"/>
            </a:gs>
            <a:gs pos="53000">
              <a:srgbClr val="E6E6E6"/>
            </a:gs>
            <a:gs pos="67999">
              <a:srgbClr val="7D8496"/>
            </a:gs>
            <a:gs pos="92999">
              <a:srgbClr val="E6E6E6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5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ХИМИЧЕСКИЕ СВОЙСТВА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7253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РЕАКЦИИ ЗАМЕЩЕНИЯ</a:t>
            </a:r>
            <a:endParaRPr lang="ru-RU" sz="54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46125" y="2635250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0">
                <a:effectLst>
                  <a:outerShdw blurRad="38100" dist="38100" dir="2700000" algn="tl">
                    <a:srgbClr val="C0C0C0"/>
                  </a:outerShdw>
                </a:effectLst>
              </a:rPr>
              <a:t>а)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279525" y="263525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0">
                <a:effectLst>
                  <a:outerShdw blurRad="38100" dist="38100" dir="2700000" algn="tl">
                    <a:srgbClr val="C0C0C0"/>
                  </a:outerShdw>
                </a:effectLst>
              </a:rPr>
              <a:t>Реакция галогенирования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803525" y="3810000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+  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Br</a:t>
            </a: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886200" y="4038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775325" y="3748088"/>
            <a:ext cx="2201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800" b="0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2800" b="0">
                <a:effectLst>
                  <a:outerShdw blurRad="38100" dist="38100" dir="2700000" algn="tl">
                    <a:srgbClr val="C0C0C0"/>
                  </a:outerShdw>
                </a:effectLst>
              </a:rPr>
              <a:t>Br + HBr</a:t>
            </a:r>
            <a:endParaRPr lang="ru-RU" sz="28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0" y="3124200"/>
            <a:ext cx="2638425" cy="2174875"/>
            <a:chOff x="0" y="2256"/>
            <a:chExt cx="1662" cy="1370"/>
          </a:xfrm>
        </p:grpSpPr>
        <p:grpSp>
          <p:nvGrpSpPr>
            <p:cNvPr id="12301" name="Group 18"/>
            <p:cNvGrpSpPr>
              <a:grpSpLocks/>
            </p:cNvGrpSpPr>
            <p:nvPr/>
          </p:nvGrpSpPr>
          <p:grpSpPr bwMode="auto">
            <a:xfrm>
              <a:off x="0" y="2256"/>
              <a:ext cx="1662" cy="1104"/>
              <a:chOff x="1814" y="2064"/>
              <a:chExt cx="1662" cy="1104"/>
            </a:xfrm>
          </p:grpSpPr>
          <p:grpSp>
            <p:nvGrpSpPr>
              <p:cNvPr id="12303" name="Group 11"/>
              <p:cNvGrpSpPr>
                <a:grpSpLocks/>
              </p:cNvGrpSpPr>
              <p:nvPr/>
            </p:nvGrpSpPr>
            <p:grpSpPr bwMode="auto">
              <a:xfrm>
                <a:off x="2160" y="2304"/>
                <a:ext cx="960" cy="672"/>
                <a:chOff x="816" y="1920"/>
                <a:chExt cx="960" cy="672"/>
              </a:xfrm>
            </p:grpSpPr>
            <p:sp>
              <p:nvSpPr>
                <p:cNvPr id="10249" name="AutoShape 9"/>
                <p:cNvSpPr>
                  <a:spLocks noChangeArrowheads="1"/>
                </p:cNvSpPr>
                <p:nvPr/>
              </p:nvSpPr>
              <p:spPr bwMode="auto">
                <a:xfrm>
                  <a:off x="816" y="1920"/>
                  <a:ext cx="960" cy="672"/>
                </a:xfrm>
                <a:prstGeom prst="flowChartPreparation">
                  <a:avLst/>
                </a:prstGeom>
                <a:solidFill>
                  <a:srgbClr val="C0C0C0">
                    <a:alpha val="50000"/>
                  </a:srgbClr>
                </a:solidFill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250" name="Oval 10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480" cy="384"/>
                </a:xfrm>
                <a:prstGeom prst="ellipse">
                  <a:avLst/>
                </a:prstGeom>
                <a:solidFill>
                  <a:srgbClr val="C0C0C0">
                    <a:alpha val="50000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252" name="Text Box 12"/>
              <p:cNvSpPr txBox="1">
                <a:spLocks noChangeArrowheads="1"/>
              </p:cNvSpPr>
              <p:nvPr/>
            </p:nvSpPr>
            <p:spPr bwMode="auto">
              <a:xfrm>
                <a:off x="1996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3" name="Text Box 13"/>
              <p:cNvSpPr txBox="1">
                <a:spLocks noChangeArrowheads="1"/>
              </p:cNvSpPr>
              <p:nvPr/>
            </p:nvSpPr>
            <p:spPr bwMode="auto">
              <a:xfrm>
                <a:off x="1814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0254" name="Text Box 14"/>
              <p:cNvSpPr txBox="1">
                <a:spLocks noChangeArrowheads="1"/>
              </p:cNvSpPr>
              <p:nvPr/>
            </p:nvSpPr>
            <p:spPr bwMode="auto">
              <a:xfrm>
                <a:off x="1996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4" name="Text Box 15"/>
              <p:cNvSpPr txBox="1">
                <a:spLocks noChangeArrowheads="1"/>
              </p:cNvSpPr>
              <p:nvPr/>
            </p:nvSpPr>
            <p:spPr bwMode="auto">
              <a:xfrm>
                <a:off x="2860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2880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</p:grp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401" y="3338"/>
              <a:ext cx="8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БЕНЗОЛ</a:t>
              </a:r>
            </a:p>
          </p:txBody>
        </p:sp>
      </p:grp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775325" y="3352800"/>
            <a:ext cx="218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БРОМБЕНЗОЛ</a:t>
            </a:r>
          </a:p>
        </p:txBody>
      </p:sp>
      <p:pic>
        <p:nvPicPr>
          <p:cNvPr id="10266" name="Picture 26" descr="Никит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267200"/>
            <a:ext cx="670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794125" y="3622675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FeCl</a:t>
            </a:r>
            <a:r>
              <a:rPr lang="ru-RU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,t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5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275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utoUpdateAnimBg="0"/>
      <p:bldP spid="10245" grpId="0" autoUpdateAnimBg="0"/>
      <p:bldP spid="10259" grpId="0" autoUpdateAnimBg="0"/>
      <p:bldP spid="10260" grpId="0" autoUpdateAnimBg="0"/>
      <p:bldP spid="10262" grpId="0" autoUpdateAnimBg="0"/>
      <p:bldP spid="10264" grpId="0" autoUpdateAnimBg="0"/>
      <p:bldP spid="102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E6E6"/>
            </a:gs>
            <a:gs pos="14999">
              <a:srgbClr val="7D8496"/>
            </a:gs>
            <a:gs pos="53000">
              <a:srgbClr val="E6E6E6"/>
            </a:gs>
            <a:gs pos="67999">
              <a:srgbClr val="7D8496"/>
            </a:gs>
            <a:gs pos="92999">
              <a:srgbClr val="E6E6E6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5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ХИМИЧЕСКИЕ СВОЙСТВА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7253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РЕАКЦИИ ЗАМЕЩЕНИЯ</a:t>
            </a:r>
            <a:endParaRPr lang="ru-RU" sz="54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581400"/>
            <a:ext cx="2638425" cy="2174875"/>
            <a:chOff x="0" y="2256"/>
            <a:chExt cx="1662" cy="1370"/>
          </a:xfrm>
        </p:grpSpPr>
        <p:grpSp>
          <p:nvGrpSpPr>
            <p:cNvPr id="13335" name="Group 5"/>
            <p:cNvGrpSpPr>
              <a:grpSpLocks/>
            </p:cNvGrpSpPr>
            <p:nvPr/>
          </p:nvGrpSpPr>
          <p:grpSpPr bwMode="auto">
            <a:xfrm>
              <a:off x="0" y="2256"/>
              <a:ext cx="1662" cy="1104"/>
              <a:chOff x="1814" y="2064"/>
              <a:chExt cx="1662" cy="1104"/>
            </a:xfrm>
          </p:grpSpPr>
          <p:grpSp>
            <p:nvGrpSpPr>
              <p:cNvPr id="13337" name="Group 6"/>
              <p:cNvGrpSpPr>
                <a:grpSpLocks/>
              </p:cNvGrpSpPr>
              <p:nvPr/>
            </p:nvGrpSpPr>
            <p:grpSpPr bwMode="auto">
              <a:xfrm>
                <a:off x="2160" y="2304"/>
                <a:ext cx="960" cy="672"/>
                <a:chOff x="816" y="1920"/>
                <a:chExt cx="960" cy="672"/>
              </a:xfrm>
            </p:grpSpPr>
            <p:sp>
              <p:nvSpPr>
                <p:cNvPr id="11271" name="AutoShape 7"/>
                <p:cNvSpPr>
                  <a:spLocks noChangeArrowheads="1"/>
                </p:cNvSpPr>
                <p:nvPr/>
              </p:nvSpPr>
              <p:spPr bwMode="auto">
                <a:xfrm>
                  <a:off x="816" y="1920"/>
                  <a:ext cx="960" cy="672"/>
                </a:xfrm>
                <a:prstGeom prst="flowChartPreparation">
                  <a:avLst/>
                </a:prstGeom>
                <a:solidFill>
                  <a:srgbClr val="C0C0C0">
                    <a:alpha val="50000"/>
                  </a:srgbClr>
                </a:solidFill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272" name="Oval 8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480" cy="384"/>
                </a:xfrm>
                <a:prstGeom prst="ellipse">
                  <a:avLst/>
                </a:prstGeom>
                <a:solidFill>
                  <a:srgbClr val="C0C0C0">
                    <a:alpha val="50000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1273" name="Text Box 9"/>
              <p:cNvSpPr txBox="1">
                <a:spLocks noChangeArrowheads="1"/>
              </p:cNvSpPr>
              <p:nvPr/>
            </p:nvSpPr>
            <p:spPr bwMode="auto">
              <a:xfrm>
                <a:off x="1996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1814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1275" name="Text Box 11"/>
              <p:cNvSpPr txBox="1">
                <a:spLocks noChangeArrowheads="1"/>
              </p:cNvSpPr>
              <p:nvPr/>
            </p:nvSpPr>
            <p:spPr bwMode="auto">
              <a:xfrm>
                <a:off x="1996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6" name="Text Box 12"/>
              <p:cNvSpPr txBox="1">
                <a:spLocks noChangeArrowheads="1"/>
              </p:cNvSpPr>
              <p:nvPr/>
            </p:nvSpPr>
            <p:spPr bwMode="auto">
              <a:xfrm>
                <a:off x="2860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7" name="Text Box 14"/>
              <p:cNvSpPr txBox="1">
                <a:spLocks noChangeArrowheads="1"/>
              </p:cNvSpPr>
              <p:nvPr/>
            </p:nvSpPr>
            <p:spPr bwMode="auto">
              <a:xfrm>
                <a:off x="2880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</p:grp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401" y="3338"/>
              <a:ext cx="8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БЕНЗОЛ</a:t>
              </a:r>
            </a:p>
          </p:txBody>
        </p:sp>
      </p:grp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746125" y="2609850"/>
            <a:ext cx="525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0">
                <a:effectLst>
                  <a:outerShdw blurRad="38100" dist="38100" dir="2700000" algn="tl">
                    <a:srgbClr val="C0C0C0"/>
                  </a:outerShdw>
                </a:effectLst>
              </a:rPr>
              <a:t>б)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355725" y="2559050"/>
            <a:ext cx="4143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0">
                <a:effectLst>
                  <a:outerShdw blurRad="38100" dist="38100" dir="2700000" algn="tl">
                    <a:srgbClr val="C0C0C0"/>
                  </a:outerShdw>
                </a:effectLst>
              </a:rPr>
              <a:t>Реакция нитрования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727325" y="4232275"/>
            <a:ext cx="1504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 НО-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ru-RU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12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562600" y="3581400"/>
            <a:ext cx="2998788" cy="2174875"/>
            <a:chOff x="0" y="2256"/>
            <a:chExt cx="1889" cy="1370"/>
          </a:xfrm>
        </p:grpSpPr>
        <p:grpSp>
          <p:nvGrpSpPr>
            <p:cNvPr id="13324" name="Group 21"/>
            <p:cNvGrpSpPr>
              <a:grpSpLocks/>
            </p:cNvGrpSpPr>
            <p:nvPr/>
          </p:nvGrpSpPr>
          <p:grpSpPr bwMode="auto">
            <a:xfrm>
              <a:off x="0" y="2256"/>
              <a:ext cx="1709" cy="1104"/>
              <a:chOff x="1814" y="2064"/>
              <a:chExt cx="1709" cy="1104"/>
            </a:xfrm>
          </p:grpSpPr>
          <p:grpSp>
            <p:nvGrpSpPr>
              <p:cNvPr id="13326" name="Group 22"/>
              <p:cNvGrpSpPr>
                <a:grpSpLocks/>
              </p:cNvGrpSpPr>
              <p:nvPr/>
            </p:nvGrpSpPr>
            <p:grpSpPr bwMode="auto">
              <a:xfrm>
                <a:off x="2160" y="2304"/>
                <a:ext cx="960" cy="672"/>
                <a:chOff x="816" y="1920"/>
                <a:chExt cx="960" cy="672"/>
              </a:xfrm>
            </p:grpSpPr>
            <p:sp>
              <p:nvSpPr>
                <p:cNvPr id="11287" name="AutoShape 23"/>
                <p:cNvSpPr>
                  <a:spLocks noChangeArrowheads="1"/>
                </p:cNvSpPr>
                <p:nvPr/>
              </p:nvSpPr>
              <p:spPr bwMode="auto">
                <a:xfrm>
                  <a:off x="816" y="1920"/>
                  <a:ext cx="960" cy="672"/>
                </a:xfrm>
                <a:prstGeom prst="flowChartPreparation">
                  <a:avLst/>
                </a:prstGeom>
                <a:solidFill>
                  <a:srgbClr val="C0C0C0">
                    <a:alpha val="50000"/>
                  </a:srgbClr>
                </a:solidFill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288" name="Oval 24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480" cy="384"/>
                </a:xfrm>
                <a:prstGeom prst="ellipse">
                  <a:avLst/>
                </a:prstGeom>
                <a:solidFill>
                  <a:srgbClr val="C0C0C0">
                    <a:alpha val="50000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1289" name="Text Box 25"/>
              <p:cNvSpPr txBox="1">
                <a:spLocks noChangeArrowheads="1"/>
              </p:cNvSpPr>
              <p:nvPr/>
            </p:nvSpPr>
            <p:spPr bwMode="auto">
              <a:xfrm>
                <a:off x="1996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1290" name="Text Box 26"/>
              <p:cNvSpPr txBox="1">
                <a:spLocks noChangeArrowheads="1"/>
              </p:cNvSpPr>
              <p:nvPr/>
            </p:nvSpPr>
            <p:spPr bwMode="auto">
              <a:xfrm>
                <a:off x="1814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1291" name="Text Box 27"/>
              <p:cNvSpPr txBox="1">
                <a:spLocks noChangeArrowheads="1"/>
              </p:cNvSpPr>
              <p:nvPr/>
            </p:nvSpPr>
            <p:spPr bwMode="auto">
              <a:xfrm>
                <a:off x="1996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1292" name="Text Box 28"/>
              <p:cNvSpPr txBox="1">
                <a:spLocks noChangeArrowheads="1"/>
              </p:cNvSpPr>
              <p:nvPr/>
            </p:nvSpPr>
            <p:spPr bwMode="auto">
              <a:xfrm>
                <a:off x="2860" y="2064"/>
                <a:ext cx="6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С-NO</a:t>
                </a:r>
                <a:r>
                  <a:rPr lang="ru-RU" sz="14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ru-RU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293" name="Text Box 29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1294" name="Text Box 30"/>
              <p:cNvSpPr txBox="1">
                <a:spLocks noChangeArrowheads="1"/>
              </p:cNvSpPr>
              <p:nvPr/>
            </p:nvSpPr>
            <p:spPr bwMode="auto">
              <a:xfrm>
                <a:off x="2880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СН</a:t>
                </a:r>
              </a:p>
            </p:txBody>
          </p:sp>
        </p:grp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401" y="3338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НИТРОБЕНЗОЛ</a:t>
              </a:r>
            </a:p>
          </p:txBody>
        </p:sp>
      </p:grp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8105775" y="423227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+ Н</a:t>
            </a:r>
            <a:r>
              <a:rPr lang="ru-RU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43434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4327525" y="4079875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ru-RU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SO</a:t>
            </a:r>
            <a:r>
              <a:rPr lang="ru-RU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, 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5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5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75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375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75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375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utoUpdateAnimBg="0"/>
      <p:bldP spid="11280" grpId="0" autoUpdateAnimBg="0"/>
      <p:bldP spid="11281" grpId="0" autoUpdateAnimBg="0"/>
      <p:bldP spid="11282" grpId="0" autoUpdateAnimBg="0"/>
      <p:bldP spid="11297" grpId="0" autoUpdateAnimBg="0"/>
      <p:bldP spid="112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hlink"/>
            </a:gs>
            <a:gs pos="100000">
              <a:srgbClr val="6EB0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5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ХИМИЧЕСКИЕ СВОЙСТВА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46125" y="1644650"/>
            <a:ext cx="5756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 РЕАКЦИЯ ОКИСЛЕНИЯ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42975" y="2819400"/>
            <a:ext cx="2638425" cy="2174875"/>
            <a:chOff x="0" y="2256"/>
            <a:chExt cx="1662" cy="1370"/>
          </a:xfrm>
        </p:grpSpPr>
        <p:grpSp>
          <p:nvGrpSpPr>
            <p:cNvPr id="14347" name="Group 5"/>
            <p:cNvGrpSpPr>
              <a:grpSpLocks/>
            </p:cNvGrpSpPr>
            <p:nvPr/>
          </p:nvGrpSpPr>
          <p:grpSpPr bwMode="auto">
            <a:xfrm>
              <a:off x="0" y="2256"/>
              <a:ext cx="1662" cy="1104"/>
              <a:chOff x="1814" y="2064"/>
              <a:chExt cx="1662" cy="1104"/>
            </a:xfrm>
          </p:grpSpPr>
          <p:grpSp>
            <p:nvGrpSpPr>
              <p:cNvPr id="14349" name="Group 6"/>
              <p:cNvGrpSpPr>
                <a:grpSpLocks/>
              </p:cNvGrpSpPr>
              <p:nvPr/>
            </p:nvGrpSpPr>
            <p:grpSpPr bwMode="auto">
              <a:xfrm>
                <a:off x="2160" y="2304"/>
                <a:ext cx="960" cy="672"/>
                <a:chOff x="816" y="1920"/>
                <a:chExt cx="960" cy="672"/>
              </a:xfrm>
            </p:grpSpPr>
            <p:sp>
              <p:nvSpPr>
                <p:cNvPr id="12295" name="AutoShape 7"/>
                <p:cNvSpPr>
                  <a:spLocks noChangeArrowheads="1"/>
                </p:cNvSpPr>
                <p:nvPr/>
              </p:nvSpPr>
              <p:spPr bwMode="auto">
                <a:xfrm>
                  <a:off x="816" y="1920"/>
                  <a:ext cx="960" cy="672"/>
                </a:xfrm>
                <a:prstGeom prst="flowChartPreparation">
                  <a:avLst/>
                </a:prstGeom>
                <a:solidFill>
                  <a:srgbClr val="C0C0C0">
                    <a:alpha val="50000"/>
                  </a:srgbClr>
                </a:solidFill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296" name="Oval 8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480" cy="384"/>
                </a:xfrm>
                <a:prstGeom prst="ellipse">
                  <a:avLst/>
                </a:prstGeom>
                <a:solidFill>
                  <a:srgbClr val="C0C0C0">
                    <a:alpha val="50000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297" name="Text Box 9"/>
              <p:cNvSpPr txBox="1">
                <a:spLocks noChangeArrowheads="1"/>
              </p:cNvSpPr>
              <p:nvPr/>
            </p:nvSpPr>
            <p:spPr bwMode="auto">
              <a:xfrm>
                <a:off x="1996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1814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3" name="Text Box 11"/>
              <p:cNvSpPr txBox="1">
                <a:spLocks noChangeArrowheads="1"/>
              </p:cNvSpPr>
              <p:nvPr/>
            </p:nvSpPr>
            <p:spPr bwMode="auto">
              <a:xfrm>
                <a:off x="1996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2860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4" name="Text Box 13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2880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</p:grp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401" y="3338"/>
              <a:ext cx="8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БЕНЗОЛ</a:t>
              </a:r>
            </a:p>
          </p:txBody>
        </p:sp>
      </p:grp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12725" y="29718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b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717925" y="3505200"/>
            <a:ext cx="1133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+ </a:t>
            </a:r>
            <a:r>
              <a:rPr lang="ru-RU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15О</a:t>
            </a:r>
            <a:r>
              <a:rPr lang="ru-RU" sz="1400" b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ru-RU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9530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003925" y="3495675"/>
            <a:ext cx="2236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12СО</a:t>
            </a:r>
            <a:r>
              <a:rPr lang="ru-RU" sz="1400" b="0"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ru-RU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+ 6Н</a:t>
            </a:r>
            <a:r>
              <a:rPr lang="ru-RU" sz="1400" b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pic>
        <p:nvPicPr>
          <p:cNvPr id="12309" name="Picture 21" descr="опы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62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41325" y="5124450"/>
            <a:ext cx="4333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ГОРИТ КОПТЯЩИМ</a:t>
            </a:r>
          </a:p>
          <a:p>
            <a:pPr>
              <a:defRPr/>
            </a:pPr>
            <a:r>
              <a:rPr lang="ru-RU" sz="32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ПЛАМЕНЕМ!!!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5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5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25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25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475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275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utoUpdateAnimBg="0"/>
      <p:bldP spid="12304" grpId="0" autoUpdateAnimBg="0"/>
      <p:bldP spid="12305" grpId="0" autoUpdateAnimBg="0"/>
      <p:bldP spid="12307" grpId="0" autoUpdateAnimBg="0"/>
      <p:bldP spid="123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EB0F8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733800" y="2743200"/>
            <a:ext cx="1600200" cy="685800"/>
          </a:xfrm>
          <a:prstGeom prst="flowChartProcess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533400" y="-152400"/>
            <a:ext cx="8305800" cy="10287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54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Применение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32225" y="2743200"/>
            <a:ext cx="2416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r>
              <a:rPr lang="ru-RU" sz="1800" b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ru-RU" sz="4400" b="0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r>
              <a:rPr lang="ru-RU" sz="1800" b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endParaRPr lang="ru-RU" sz="4400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114800" y="990600"/>
            <a:ext cx="16002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КИСЛОТЫ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477000" y="19050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инсектициды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477000" y="28956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Получение</a:t>
            </a:r>
          </a:p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пластмасс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477000" y="38862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Бутадиенстироль</a:t>
            </a:r>
          </a:p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ный каучук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477000" y="48768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растворители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477000" y="8382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Лавсановые</a:t>
            </a:r>
          </a:p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волокна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76200" y="19050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красители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76200" y="28956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лекарства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6200" y="38862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анилин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6200" y="48768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сахарин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6200" y="9144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Получение </a:t>
            </a:r>
          </a:p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пластмасс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76200" y="59436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красители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895600" y="15240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-он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3276600" y="38100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-с</a:t>
            </a:r>
            <a:r>
              <a:rPr lang="ru-RU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endParaRPr lang="ru-RU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48768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-сн=сн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ru-RU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276600" y="58674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5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- сн</a:t>
            </a:r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6477000" y="5943600"/>
            <a:ext cx="2438400" cy="914400"/>
            <a:chOff x="4080" y="3744"/>
            <a:chExt cx="1536" cy="576"/>
          </a:xfrm>
        </p:grpSpPr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4080" y="3744"/>
              <a:ext cx="153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aphicFrame>
          <p:nvGraphicFramePr>
            <p:cNvPr id="1026" name="Object 65"/>
            <p:cNvGraphicFramePr>
              <a:graphicFrameLocks noChangeAspect="1"/>
            </p:cNvGraphicFramePr>
            <p:nvPr/>
          </p:nvGraphicFramePr>
          <p:xfrm>
            <a:off x="4272" y="3826"/>
            <a:ext cx="1152" cy="494"/>
          </p:xfrm>
          <a:graphic>
            <a:graphicData uri="http://schemas.openxmlformats.org/presentationml/2006/ole">
              <p:oleObj spid="_x0000_s1026" name="Clip" r:id="rId3" imgW="4808520" imgH="2787840" progId="">
                <p:embed/>
              </p:oleObj>
            </a:graphicData>
          </a:graphic>
        </p:graphicFrame>
      </p:grp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2514600" y="914400"/>
            <a:ext cx="3962400" cy="5638800"/>
            <a:chOff x="1584" y="576"/>
            <a:chExt cx="2496" cy="3552"/>
          </a:xfrm>
        </p:grpSpPr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3648" y="720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>
              <a:off x="1920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 flipV="1">
              <a:off x="3456" y="81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 flipH="1">
              <a:off x="336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3456" y="15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 flipH="1">
              <a:off x="1920" y="196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1920" y="196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 flipH="1">
              <a:off x="1584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 flipH="1">
              <a:off x="1584" y="39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 flipV="1">
              <a:off x="1824" y="33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 flipH="1">
              <a:off x="1584" y="33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>
              <a:off x="3600" y="412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3936" y="340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>
              <a:off x="3936" y="340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>
              <a:off x="1920" y="283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1" name="Line 71"/>
            <p:cNvSpPr>
              <a:spLocks noChangeShapeType="1"/>
            </p:cNvSpPr>
            <p:nvPr/>
          </p:nvSpPr>
          <p:spPr bwMode="auto">
            <a:xfrm>
              <a:off x="2736" y="29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2" name="Line 72"/>
            <p:cNvSpPr>
              <a:spLocks noChangeShapeType="1"/>
            </p:cNvSpPr>
            <p:nvPr/>
          </p:nvSpPr>
          <p:spPr bwMode="auto">
            <a:xfrm>
              <a:off x="3600" y="32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3" name="Line 73"/>
            <p:cNvSpPr>
              <a:spLocks noChangeShapeType="1"/>
            </p:cNvSpPr>
            <p:nvPr/>
          </p:nvSpPr>
          <p:spPr bwMode="auto">
            <a:xfrm>
              <a:off x="3840" y="211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>
              <a:off x="3840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3840" y="27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3360" y="19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 flipH="1">
              <a:off x="1584" y="148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 flipH="1" flipV="1">
              <a:off x="1584" y="576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1584" y="12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25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5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25"/>
                            </p:stCondLst>
                            <p:childTnLst>
                              <p:par>
                                <p:cTn id="3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50"/>
                            </p:stCondLst>
                            <p:childTnLst>
                              <p:par>
                                <p:cTn id="4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5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8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475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15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6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125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800"/>
                            </p:stCondLst>
                            <p:childTnLst>
                              <p:par>
                                <p:cTn id="7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3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2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75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75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75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75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35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175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45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3" grpId="0" animBg="1"/>
      <p:bldP spid="15365" grpId="0" autoUpdateAnimBg="0"/>
      <p:bldP spid="15367" grpId="0" animBg="1" autoUpdateAnimBg="0"/>
      <p:bldP spid="15372" grpId="0" animBg="1" autoUpdateAnimBg="0"/>
      <p:bldP spid="15373" grpId="0" animBg="1" autoUpdateAnimBg="0"/>
      <p:bldP spid="15374" grpId="0" animBg="1" autoUpdateAnimBg="0"/>
      <p:bldP spid="15375" grpId="0" animBg="1" autoUpdateAnimBg="0"/>
      <p:bldP spid="15376" grpId="0" animBg="1" autoUpdateAnimBg="0"/>
      <p:bldP spid="15377" grpId="0" animBg="1" autoUpdateAnimBg="0"/>
      <p:bldP spid="15378" grpId="0" animBg="1" autoUpdateAnimBg="0"/>
      <p:bldP spid="15379" grpId="0" animBg="1" autoUpdateAnimBg="0"/>
      <p:bldP spid="15380" grpId="0" animBg="1" autoUpdateAnimBg="0"/>
      <p:bldP spid="15381" grpId="0" animBg="1" autoUpdateAnimBg="0"/>
      <p:bldP spid="15384" grpId="0" animBg="1" autoUpdateAnimBg="0"/>
      <p:bldP spid="15386" grpId="0" animBg="1" autoUpdateAnimBg="0"/>
      <p:bldP spid="15387" grpId="0" animBg="1" autoUpdateAnimBg="0"/>
      <p:bldP spid="15388" grpId="0" animBg="1" autoUpdateAnimBg="0"/>
      <p:bldP spid="1538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q_559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2924175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198438"/>
            <a:ext cx="482441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истории…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2422525"/>
            <a:ext cx="6840537" cy="3478213"/>
          </a:xfrm>
        </p:spPr>
        <p:txBody>
          <a:bodyPr>
            <a:spAutoFit/>
          </a:bodyPr>
          <a:lstStyle/>
          <a:p>
            <a:pPr marL="0" indent="533400" eaLnBrk="1" hangingPunct="1"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533400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Поэтому своё второе рождение бензол получил благодаря работам Фарадея. Бензол был открыт в 1825 году английским физиком Майклом Фарадеем, который выделил его из жидкого конденсата светильного газа.</a:t>
            </a:r>
          </a:p>
          <a:p>
            <a:pPr marL="0" indent="533400"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533400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1833 году немецкий </a:t>
            </a:r>
            <a:r>
              <a:rPr lang="ru-RU" sz="2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физико-химик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Эйльгард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Митчерлих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получил бензол при сухой перегонке кальциевой соли бензойной кислоты (именно от этого и произошло название бензол).</a:t>
            </a:r>
          </a:p>
        </p:txBody>
      </p:sp>
      <p:pic>
        <p:nvPicPr>
          <p:cNvPr id="11274" name="Picture 10" descr="1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047750"/>
            <a:ext cx="12239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39750" y="1235075"/>
            <a:ext cx="6696075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Впервые бензол описал немецкий химик Иоганн </a:t>
            </a:r>
            <a:r>
              <a:rPr lang="ru-RU" sz="2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Глаубер</a:t>
            </a:r>
            <a:r>
              <a:rPr lang="ru-RU" sz="2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который получил это соединение в 1649 году в результате перегонки каменноугольной смолы. Но ни названия вещество не получило, ни состав его не был известен.</a:t>
            </a:r>
          </a:p>
        </p:txBody>
      </p:sp>
      <p:pic>
        <p:nvPicPr>
          <p:cNvPr id="11277" name="Picture 13" descr="Mitscherli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4508500"/>
            <a:ext cx="14049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7676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3825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0"/>
              <a:t>Получение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304800" y="838200"/>
            <a:ext cx="8191500" cy="2089150"/>
            <a:chOff x="192" y="528"/>
            <a:chExt cx="5160" cy="1316"/>
          </a:xfrm>
        </p:grpSpPr>
        <p:grpSp>
          <p:nvGrpSpPr>
            <p:cNvPr id="5175" name="Group 30"/>
            <p:cNvGrpSpPr>
              <a:grpSpLocks/>
            </p:cNvGrpSpPr>
            <p:nvPr/>
          </p:nvGrpSpPr>
          <p:grpSpPr bwMode="auto">
            <a:xfrm>
              <a:off x="3264" y="528"/>
              <a:ext cx="1248" cy="1316"/>
              <a:chOff x="1920" y="1872"/>
              <a:chExt cx="1248" cy="1316"/>
            </a:xfrm>
          </p:grpSpPr>
          <p:sp>
            <p:nvSpPr>
              <p:cNvPr id="5184" name="Text Box 8"/>
              <p:cNvSpPr txBox="1">
                <a:spLocks noChangeArrowheads="1"/>
              </p:cNvSpPr>
              <p:nvPr/>
            </p:nvSpPr>
            <p:spPr bwMode="auto">
              <a:xfrm>
                <a:off x="1920" y="2112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85" name="Text Box 9"/>
              <p:cNvSpPr txBox="1">
                <a:spLocks noChangeArrowheads="1"/>
              </p:cNvSpPr>
              <p:nvPr/>
            </p:nvSpPr>
            <p:spPr bwMode="auto">
              <a:xfrm>
                <a:off x="1920" y="2448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86" name="Text Box 10"/>
              <p:cNvSpPr txBox="1">
                <a:spLocks noChangeArrowheads="1"/>
              </p:cNvSpPr>
              <p:nvPr/>
            </p:nvSpPr>
            <p:spPr bwMode="auto">
              <a:xfrm>
                <a:off x="2352" y="1872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87" name="Text Box 11"/>
              <p:cNvSpPr txBox="1">
                <a:spLocks noChangeArrowheads="1"/>
              </p:cNvSpPr>
              <p:nvPr/>
            </p:nvSpPr>
            <p:spPr bwMode="auto">
              <a:xfrm>
                <a:off x="2736" y="2112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88" name="Text Box 12"/>
              <p:cNvSpPr txBox="1">
                <a:spLocks noChangeArrowheads="1"/>
              </p:cNvSpPr>
              <p:nvPr/>
            </p:nvSpPr>
            <p:spPr bwMode="auto">
              <a:xfrm>
                <a:off x="2736" y="2448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89" name="Text Box 13"/>
              <p:cNvSpPr txBox="1">
                <a:spLocks noChangeArrowheads="1"/>
              </p:cNvSpPr>
              <p:nvPr/>
            </p:nvSpPr>
            <p:spPr bwMode="auto">
              <a:xfrm>
                <a:off x="2352" y="2784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>
                <a:off x="2112" y="24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>
                <a:off x="2928" y="24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2976" y="24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>
                <a:off x="2256" y="283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/>
            </p:nvSpPr>
            <p:spPr bwMode="auto">
              <a:xfrm flipH="1">
                <a:off x="2784" y="283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 flipH="1">
                <a:off x="2160" y="216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 flipV="1">
                <a:off x="2064" y="211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>
                <a:off x="2112" y="283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/>
            </p:nvSpPr>
            <p:spPr bwMode="auto">
              <a:xfrm>
                <a:off x="2736" y="211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176" name="Group 69"/>
            <p:cNvGrpSpPr>
              <a:grpSpLocks/>
            </p:cNvGrpSpPr>
            <p:nvPr/>
          </p:nvGrpSpPr>
          <p:grpSpPr bwMode="auto">
            <a:xfrm>
              <a:off x="192" y="864"/>
              <a:ext cx="5160" cy="528"/>
              <a:chOff x="182" y="864"/>
              <a:chExt cx="5160" cy="528"/>
            </a:xfrm>
          </p:grpSpPr>
          <p:sp>
            <p:nvSpPr>
              <p:cNvPr id="5177" name="Text Box 31"/>
              <p:cNvSpPr txBox="1">
                <a:spLocks noChangeArrowheads="1"/>
              </p:cNvSpPr>
              <p:nvPr/>
            </p:nvSpPr>
            <p:spPr bwMode="auto">
              <a:xfrm>
                <a:off x="374" y="988"/>
                <a:ext cx="7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0"/>
                  <a:t>С</a:t>
                </a:r>
                <a:r>
                  <a:rPr lang="ru-RU" sz="1800" b="0"/>
                  <a:t>6</a:t>
                </a:r>
                <a:r>
                  <a:rPr lang="ru-RU" sz="3600" b="0"/>
                  <a:t>Н</a:t>
                </a:r>
                <a:r>
                  <a:rPr lang="ru-RU" sz="1800" b="0"/>
                  <a:t>12</a:t>
                </a:r>
                <a:endParaRPr lang="ru-RU" sz="3600" b="0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79" name="Text Box 33"/>
              <p:cNvSpPr txBox="1">
                <a:spLocks noChangeArrowheads="1"/>
              </p:cNvSpPr>
              <p:nvPr/>
            </p:nvSpPr>
            <p:spPr bwMode="auto">
              <a:xfrm>
                <a:off x="1296" y="912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5180" name="Text Box 35"/>
              <p:cNvSpPr txBox="1">
                <a:spLocks noChangeArrowheads="1"/>
              </p:cNvSpPr>
              <p:nvPr/>
            </p:nvSpPr>
            <p:spPr bwMode="auto">
              <a:xfrm>
                <a:off x="1296" y="864"/>
                <a:ext cx="7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Pt, 300 C</a:t>
                </a:r>
                <a:endParaRPr lang="ru-RU" sz="2000" b="0"/>
              </a:p>
            </p:txBody>
          </p:sp>
          <p:sp>
            <p:nvSpPr>
              <p:cNvPr id="5181" name="Text Box 37"/>
              <p:cNvSpPr txBox="1">
                <a:spLocks noChangeArrowheads="1"/>
              </p:cNvSpPr>
              <p:nvPr/>
            </p:nvSpPr>
            <p:spPr bwMode="auto">
              <a:xfrm>
                <a:off x="182" y="1082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b="0"/>
                  <a:t>1)</a:t>
                </a:r>
              </a:p>
            </p:txBody>
          </p:sp>
          <p:sp>
            <p:nvSpPr>
              <p:cNvPr id="5182" name="Text Box 59"/>
              <p:cNvSpPr txBox="1">
                <a:spLocks noChangeArrowheads="1"/>
              </p:cNvSpPr>
              <p:nvPr/>
            </p:nvSpPr>
            <p:spPr bwMode="auto">
              <a:xfrm>
                <a:off x="4646" y="940"/>
                <a:ext cx="69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b="0"/>
                  <a:t>+ </a:t>
                </a:r>
                <a:r>
                  <a:rPr lang="ru-RU" sz="3600" b="0"/>
                  <a:t>3Н</a:t>
                </a:r>
                <a:r>
                  <a:rPr lang="ru-RU" sz="1800" b="0"/>
                  <a:t>2</a:t>
                </a:r>
                <a:endParaRPr lang="ru-RU" b="0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auto">
              <a:xfrm flipV="1">
                <a:off x="5328" y="96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304800" y="2667000"/>
            <a:ext cx="8175625" cy="2089150"/>
            <a:chOff x="192" y="1872"/>
            <a:chExt cx="5150" cy="1316"/>
          </a:xfrm>
        </p:grpSpPr>
        <p:grpSp>
          <p:nvGrpSpPr>
            <p:cNvPr id="5152" name="Group 42"/>
            <p:cNvGrpSpPr>
              <a:grpSpLocks/>
            </p:cNvGrpSpPr>
            <p:nvPr/>
          </p:nvGrpSpPr>
          <p:grpSpPr bwMode="auto">
            <a:xfrm>
              <a:off x="3264" y="1872"/>
              <a:ext cx="1248" cy="1316"/>
              <a:chOff x="1920" y="1872"/>
              <a:chExt cx="1248" cy="1316"/>
            </a:xfrm>
          </p:grpSpPr>
          <p:sp>
            <p:nvSpPr>
              <p:cNvPr id="5160" name="Text Box 43"/>
              <p:cNvSpPr txBox="1">
                <a:spLocks noChangeArrowheads="1"/>
              </p:cNvSpPr>
              <p:nvPr/>
            </p:nvSpPr>
            <p:spPr bwMode="auto">
              <a:xfrm>
                <a:off x="1920" y="2112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61" name="Text Box 44"/>
              <p:cNvSpPr txBox="1">
                <a:spLocks noChangeArrowheads="1"/>
              </p:cNvSpPr>
              <p:nvPr/>
            </p:nvSpPr>
            <p:spPr bwMode="auto">
              <a:xfrm>
                <a:off x="1920" y="2448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62" name="Text Box 45"/>
              <p:cNvSpPr txBox="1">
                <a:spLocks noChangeArrowheads="1"/>
              </p:cNvSpPr>
              <p:nvPr/>
            </p:nvSpPr>
            <p:spPr bwMode="auto">
              <a:xfrm>
                <a:off x="2352" y="1872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63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112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64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448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5165" name="Text Box 48"/>
              <p:cNvSpPr txBox="1">
                <a:spLocks noChangeArrowheads="1"/>
              </p:cNvSpPr>
              <p:nvPr/>
            </p:nvSpPr>
            <p:spPr bwMode="auto">
              <a:xfrm>
                <a:off x="2352" y="2784"/>
                <a:ext cx="4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0"/>
                  <a:t>сн</a:t>
                </a:r>
              </a:p>
            </p:txBody>
          </p:sp>
          <p:sp>
            <p:nvSpPr>
              <p:cNvPr id="4145" name="Line 49"/>
              <p:cNvSpPr>
                <a:spLocks noChangeShapeType="1"/>
              </p:cNvSpPr>
              <p:nvPr/>
            </p:nvSpPr>
            <p:spPr bwMode="auto">
              <a:xfrm>
                <a:off x="2112" y="24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46" name="Line 50"/>
              <p:cNvSpPr>
                <a:spLocks noChangeShapeType="1"/>
              </p:cNvSpPr>
              <p:nvPr/>
            </p:nvSpPr>
            <p:spPr bwMode="auto">
              <a:xfrm>
                <a:off x="2928" y="24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47" name="Line 51"/>
              <p:cNvSpPr>
                <a:spLocks noChangeShapeType="1"/>
              </p:cNvSpPr>
              <p:nvPr/>
            </p:nvSpPr>
            <p:spPr bwMode="auto">
              <a:xfrm>
                <a:off x="2976" y="24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48" name="Line 52"/>
              <p:cNvSpPr>
                <a:spLocks noChangeShapeType="1"/>
              </p:cNvSpPr>
              <p:nvPr/>
            </p:nvSpPr>
            <p:spPr bwMode="auto">
              <a:xfrm>
                <a:off x="2256" y="283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49" name="Line 53"/>
              <p:cNvSpPr>
                <a:spLocks noChangeShapeType="1"/>
              </p:cNvSpPr>
              <p:nvPr/>
            </p:nvSpPr>
            <p:spPr bwMode="auto">
              <a:xfrm flipH="1">
                <a:off x="2784" y="283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50" name="Line 54"/>
              <p:cNvSpPr>
                <a:spLocks noChangeShapeType="1"/>
              </p:cNvSpPr>
              <p:nvPr/>
            </p:nvSpPr>
            <p:spPr bwMode="auto">
              <a:xfrm flipH="1">
                <a:off x="2160" y="216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/>
            </p:nvSpPr>
            <p:spPr bwMode="auto">
              <a:xfrm flipV="1">
                <a:off x="2064" y="211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52" name="Line 56"/>
              <p:cNvSpPr>
                <a:spLocks noChangeShapeType="1"/>
              </p:cNvSpPr>
              <p:nvPr/>
            </p:nvSpPr>
            <p:spPr bwMode="auto">
              <a:xfrm>
                <a:off x="2112" y="283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53" name="Line 57"/>
              <p:cNvSpPr>
                <a:spLocks noChangeShapeType="1"/>
              </p:cNvSpPr>
              <p:nvPr/>
            </p:nvSpPr>
            <p:spPr bwMode="auto">
              <a:xfrm>
                <a:off x="2736" y="211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153" name="Group 67"/>
            <p:cNvGrpSpPr>
              <a:grpSpLocks/>
            </p:cNvGrpSpPr>
            <p:nvPr/>
          </p:nvGrpSpPr>
          <p:grpSpPr bwMode="auto">
            <a:xfrm>
              <a:off x="384" y="2188"/>
              <a:ext cx="4958" cy="520"/>
              <a:chOff x="384" y="2188"/>
              <a:chExt cx="4958" cy="520"/>
            </a:xfrm>
          </p:grpSpPr>
          <p:sp>
            <p:nvSpPr>
              <p:cNvPr id="5155" name="Text Box 61"/>
              <p:cNvSpPr txBox="1">
                <a:spLocks noChangeArrowheads="1"/>
              </p:cNvSpPr>
              <p:nvPr/>
            </p:nvSpPr>
            <p:spPr bwMode="auto">
              <a:xfrm>
                <a:off x="384" y="2304"/>
                <a:ext cx="7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0"/>
                  <a:t>С</a:t>
                </a:r>
                <a:r>
                  <a:rPr lang="ru-RU" sz="1800" b="0"/>
                  <a:t>6</a:t>
                </a:r>
                <a:r>
                  <a:rPr lang="ru-RU" sz="3600" b="0"/>
                  <a:t>Н</a:t>
                </a:r>
                <a:r>
                  <a:rPr lang="ru-RU" sz="1800" b="0"/>
                  <a:t>14</a:t>
                </a:r>
                <a:endParaRPr lang="ru-RU" sz="3600" b="0"/>
              </a:p>
            </p:txBody>
          </p:sp>
          <p:sp>
            <p:nvSpPr>
              <p:cNvPr id="5156" name="Text Box 62"/>
              <p:cNvSpPr txBox="1">
                <a:spLocks noChangeArrowheads="1"/>
              </p:cNvSpPr>
              <p:nvPr/>
            </p:nvSpPr>
            <p:spPr bwMode="auto">
              <a:xfrm>
                <a:off x="1344" y="2208"/>
                <a:ext cx="7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Pt, 300 C</a:t>
                </a:r>
                <a:endParaRPr lang="ru-RU" sz="2000" b="0"/>
              </a:p>
            </p:txBody>
          </p:sp>
          <p:sp>
            <p:nvSpPr>
              <p:cNvPr id="4159" name="Line 63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58" name="Text Box 64"/>
              <p:cNvSpPr txBox="1">
                <a:spLocks noChangeArrowheads="1"/>
              </p:cNvSpPr>
              <p:nvPr/>
            </p:nvSpPr>
            <p:spPr bwMode="auto">
              <a:xfrm>
                <a:off x="4646" y="2188"/>
                <a:ext cx="69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b="0"/>
                  <a:t>+ </a:t>
                </a:r>
                <a:r>
                  <a:rPr lang="ru-RU" sz="3600" b="0"/>
                  <a:t>4Н</a:t>
                </a:r>
                <a:r>
                  <a:rPr lang="ru-RU" sz="1800" b="0"/>
                  <a:t>2</a:t>
                </a:r>
                <a:endParaRPr lang="ru-RU" b="0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auto">
              <a:xfrm flipV="1">
                <a:off x="5328" y="220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154" name="Text Box 66"/>
            <p:cNvSpPr txBox="1">
              <a:spLocks noChangeArrowheads="1"/>
            </p:cNvSpPr>
            <p:nvPr/>
          </p:nvSpPr>
          <p:spPr bwMode="auto">
            <a:xfrm>
              <a:off x="192" y="240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0"/>
                <a:t>2)</a:t>
              </a:r>
            </a:p>
          </p:txBody>
        </p:sp>
      </p:grp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381000" y="4464050"/>
            <a:ext cx="6858000" cy="2089150"/>
            <a:chOff x="240" y="2812"/>
            <a:chExt cx="4320" cy="1316"/>
          </a:xfrm>
        </p:grpSpPr>
        <p:grpSp>
          <p:nvGrpSpPr>
            <p:cNvPr id="5130" name="Group 96"/>
            <p:cNvGrpSpPr>
              <a:grpSpLocks/>
            </p:cNvGrpSpPr>
            <p:nvPr/>
          </p:nvGrpSpPr>
          <p:grpSpPr bwMode="auto">
            <a:xfrm>
              <a:off x="432" y="2812"/>
              <a:ext cx="4128" cy="1316"/>
              <a:chOff x="432" y="2812"/>
              <a:chExt cx="4128" cy="1316"/>
            </a:xfrm>
          </p:grpSpPr>
          <p:grpSp>
            <p:nvGrpSpPr>
              <p:cNvPr id="5132" name="Group 72"/>
              <p:cNvGrpSpPr>
                <a:grpSpLocks/>
              </p:cNvGrpSpPr>
              <p:nvPr/>
            </p:nvGrpSpPr>
            <p:grpSpPr bwMode="auto">
              <a:xfrm>
                <a:off x="3312" y="2812"/>
                <a:ext cx="1248" cy="1316"/>
                <a:chOff x="1920" y="1872"/>
                <a:chExt cx="1248" cy="1316"/>
              </a:xfrm>
            </p:grpSpPr>
            <p:sp>
              <p:nvSpPr>
                <p:cNvPr id="5137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920" y="2112"/>
                  <a:ext cx="43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b="0"/>
                    <a:t>сн</a:t>
                  </a:r>
                </a:p>
              </p:txBody>
            </p:sp>
            <p:sp>
              <p:nvSpPr>
                <p:cNvPr id="513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920" y="2448"/>
                  <a:ext cx="43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b="0"/>
                    <a:t>сн</a:t>
                  </a:r>
                </a:p>
              </p:txBody>
            </p:sp>
            <p:sp>
              <p:nvSpPr>
                <p:cNvPr id="5139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352" y="1872"/>
                  <a:ext cx="43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b="0"/>
                    <a:t>сн</a:t>
                  </a:r>
                </a:p>
              </p:txBody>
            </p:sp>
            <p:sp>
              <p:nvSpPr>
                <p:cNvPr id="514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736" y="2112"/>
                  <a:ext cx="43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b="0"/>
                    <a:t>сн</a:t>
                  </a:r>
                </a:p>
              </p:txBody>
            </p:sp>
            <p:sp>
              <p:nvSpPr>
                <p:cNvPr id="5141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736" y="2448"/>
                  <a:ext cx="43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b="0"/>
                    <a:t>сн</a:t>
                  </a:r>
                </a:p>
              </p:txBody>
            </p:sp>
            <p:sp>
              <p:nvSpPr>
                <p:cNvPr id="5142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2352" y="2784"/>
                  <a:ext cx="43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b="0"/>
                    <a:t>сн</a:t>
                  </a:r>
                </a:p>
              </p:txBody>
            </p:sp>
            <p:sp>
              <p:nvSpPr>
                <p:cNvPr id="4175" name="Line 79"/>
                <p:cNvSpPr>
                  <a:spLocks noChangeShapeType="1"/>
                </p:cNvSpPr>
                <p:nvPr/>
              </p:nvSpPr>
              <p:spPr bwMode="auto">
                <a:xfrm>
                  <a:off x="2112" y="240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76" name="Line 80"/>
                <p:cNvSpPr>
                  <a:spLocks noChangeShapeType="1"/>
                </p:cNvSpPr>
                <p:nvPr/>
              </p:nvSpPr>
              <p:spPr bwMode="auto">
                <a:xfrm>
                  <a:off x="2928" y="240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77" name="Line 81"/>
                <p:cNvSpPr>
                  <a:spLocks noChangeShapeType="1"/>
                </p:cNvSpPr>
                <p:nvPr/>
              </p:nvSpPr>
              <p:spPr bwMode="auto">
                <a:xfrm>
                  <a:off x="2976" y="240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78" name="Line 82"/>
                <p:cNvSpPr>
                  <a:spLocks noChangeShapeType="1"/>
                </p:cNvSpPr>
                <p:nvPr/>
              </p:nvSpPr>
              <p:spPr bwMode="auto">
                <a:xfrm>
                  <a:off x="2256" y="2832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79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784" y="2832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80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2160" y="2160"/>
                  <a:ext cx="14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8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064" y="2112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82" name="Line 86"/>
                <p:cNvSpPr>
                  <a:spLocks noChangeShapeType="1"/>
                </p:cNvSpPr>
                <p:nvPr/>
              </p:nvSpPr>
              <p:spPr bwMode="auto">
                <a:xfrm>
                  <a:off x="2112" y="2832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83" name="Line 87"/>
                <p:cNvSpPr>
                  <a:spLocks noChangeShapeType="1"/>
                </p:cNvSpPr>
                <p:nvPr/>
              </p:nvSpPr>
              <p:spPr bwMode="auto">
                <a:xfrm>
                  <a:off x="2736" y="2112"/>
                  <a:ext cx="14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5133" name="Group 95"/>
              <p:cNvGrpSpPr>
                <a:grpSpLocks/>
              </p:cNvGrpSpPr>
              <p:nvPr/>
            </p:nvGrpSpPr>
            <p:grpSpPr bwMode="auto">
              <a:xfrm>
                <a:off x="432" y="3148"/>
                <a:ext cx="2400" cy="500"/>
                <a:chOff x="432" y="3148"/>
                <a:chExt cx="2400" cy="500"/>
              </a:xfrm>
            </p:grpSpPr>
            <p:sp>
              <p:nvSpPr>
                <p:cNvPr id="5134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32" y="3244"/>
                  <a:ext cx="80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600" b="0"/>
                    <a:t>3С</a:t>
                  </a:r>
                  <a:r>
                    <a:rPr lang="ru-RU" sz="1800" b="0"/>
                    <a:t>2</a:t>
                  </a:r>
                  <a:r>
                    <a:rPr lang="ru-RU" sz="3600" b="0"/>
                    <a:t>Н</a:t>
                  </a:r>
                  <a:r>
                    <a:rPr lang="ru-RU" sz="1800" b="0"/>
                    <a:t>2</a:t>
                  </a:r>
                  <a:endParaRPr lang="ru-RU" sz="3600" b="0"/>
                </a:p>
              </p:txBody>
            </p:sp>
            <p:sp>
              <p:nvSpPr>
                <p:cNvPr id="5135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392" y="3148"/>
                  <a:ext cx="9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0"/>
                    <a:t>C, 450-500 C</a:t>
                  </a:r>
                  <a:endParaRPr lang="ru-RU" sz="2000" b="0"/>
                </a:p>
              </p:txBody>
            </p:sp>
            <p:sp>
              <p:nvSpPr>
                <p:cNvPr id="4187" name="Line 91"/>
                <p:cNvSpPr>
                  <a:spLocks noChangeShapeType="1"/>
                </p:cNvSpPr>
                <p:nvPr/>
              </p:nvSpPr>
              <p:spPr bwMode="auto">
                <a:xfrm>
                  <a:off x="1392" y="3484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5131" name="Text Box 94"/>
            <p:cNvSpPr txBox="1">
              <a:spLocks noChangeArrowheads="1"/>
            </p:cNvSpPr>
            <p:nvPr/>
          </p:nvSpPr>
          <p:spPr bwMode="auto">
            <a:xfrm>
              <a:off x="240" y="334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0"/>
                <a:t>3)</a:t>
              </a:r>
            </a:p>
          </p:txBody>
        </p:sp>
      </p:grp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5622925" y="4984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Бензол</a:t>
            </a:r>
          </a:p>
        </p:txBody>
      </p:sp>
      <p:sp>
        <p:nvSpPr>
          <p:cNvPr id="4195" name="Text Box 99"/>
          <p:cNvSpPr txBox="1">
            <a:spLocks noChangeArrowheads="1"/>
          </p:cNvSpPr>
          <p:nvPr/>
        </p:nvSpPr>
        <p:spPr bwMode="auto">
          <a:xfrm>
            <a:off x="517525" y="2022475"/>
            <a:ext cx="186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Циклогексан</a:t>
            </a:r>
          </a:p>
        </p:txBody>
      </p:sp>
      <p:sp>
        <p:nvSpPr>
          <p:cNvPr id="4197" name="Text Box 101"/>
          <p:cNvSpPr txBox="1">
            <a:spLocks noChangeArrowheads="1"/>
          </p:cNvSpPr>
          <p:nvPr/>
        </p:nvSpPr>
        <p:spPr bwMode="auto">
          <a:xfrm>
            <a:off x="593725" y="3851275"/>
            <a:ext cx="107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Гексан</a:t>
            </a:r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609600" y="5603875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C0C0C0"/>
                  </a:outerShdw>
                </a:effectLst>
              </a:rPr>
              <a:t>Ацетилен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75"/>
                            </p:stCondLst>
                            <p:childTnLst>
                              <p:par>
                                <p:cTn id="1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75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75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75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75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75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675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94" grpId="0" autoUpdateAnimBg="0"/>
      <p:bldP spid="4195" grpId="0" autoUpdateAnimBg="0"/>
      <p:bldP spid="4197" grpId="0" autoUpdateAnimBg="0"/>
      <p:bldP spid="41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00" y="2492375"/>
            <a:ext cx="5468938" cy="3657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 химической промышленности применяют различные  способы получения бензола. Самый известный способ-коксование угля, извлечение бензола из летучих продуктов коксования</a:t>
            </a:r>
            <a:r>
              <a:rPr lang="ru-RU" sz="2400" b="1" i="1" smtClean="0">
                <a:latin typeface="Georgia" pitchFamily="18" charset="0"/>
              </a:rPr>
              <a:t>.</a:t>
            </a:r>
          </a:p>
        </p:txBody>
      </p:sp>
      <p:pic>
        <p:nvPicPr>
          <p:cNvPr id="6147" name="Picture 5" descr="phen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76475"/>
            <a:ext cx="295275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Получение бензола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Строение молекулы бензола</a:t>
            </a:r>
          </a:p>
        </p:txBody>
      </p:sp>
      <p:pic>
        <p:nvPicPr>
          <p:cNvPr id="7171" name="Picture 4" descr="Формулы бензол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765175"/>
            <a:ext cx="7416800" cy="5761038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Облако пи-электронов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88913"/>
            <a:ext cx="8964613" cy="6480175"/>
          </a:xfr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Физические свойства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362200" y="2438400"/>
            <a:ext cx="0" cy="44196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0" y="5181600"/>
            <a:ext cx="91440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-92075" y="2381250"/>
            <a:ext cx="2155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Агрегатное</a:t>
            </a:r>
          </a:p>
          <a:p>
            <a:pPr>
              <a:defRPr/>
            </a:pP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 состояние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-92075" y="3752850"/>
            <a:ext cx="2417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Температура</a:t>
            </a:r>
          </a:p>
          <a:p>
            <a:pPr>
              <a:defRPr/>
            </a:pP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 плавления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-92075" y="5124450"/>
            <a:ext cx="2417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Температура</a:t>
            </a:r>
          </a:p>
          <a:p>
            <a:pPr>
              <a:defRPr/>
            </a:pP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 кипения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590800" y="2514600"/>
            <a:ext cx="48275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0">
                <a:effectLst>
                  <a:outerShdw blurRad="38100" dist="38100" dir="2700000" algn="tl">
                    <a:srgbClr val="FFFFFF"/>
                  </a:outerShdw>
                </a:effectLst>
              </a:rPr>
              <a:t>ЖИДКОСТЬ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62200" y="3654425"/>
            <a:ext cx="66119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0">
                <a:effectLst>
                  <a:outerShdw blurRad="38100" dist="38100" dir="2700000" algn="tl">
                    <a:srgbClr val="FFFFFF"/>
                  </a:outerShdw>
                </a:effectLst>
              </a:rPr>
              <a:t>5,5</a:t>
            </a:r>
            <a:r>
              <a:rPr lang="ru-RU" sz="4000" b="0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r>
              <a:rPr lang="ru-RU" sz="4000" b="0">
                <a:effectLst>
                  <a:outerShdw blurRad="38100" dist="38100" dir="2700000" algn="tl">
                    <a:srgbClr val="FFFFFF"/>
                  </a:outerShdw>
                </a:effectLst>
              </a:rPr>
              <a:t>С (</a:t>
            </a: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ПОВЫШАЕТСЯ С УВЕЛИЧЕНИЕМ</a:t>
            </a:r>
          </a:p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относительных</a:t>
            </a: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0">
                <a:effectLst>
                  <a:outerShdw blurRad="38100" dist="38100" dir="2700000" algn="tl">
                    <a:srgbClr val="FFFFFF"/>
                  </a:outerShdw>
                </a:effectLst>
              </a:rPr>
              <a:t>молекулярных </a:t>
            </a: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МАСС)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438400" y="5105400"/>
            <a:ext cx="6705600" cy="1431925"/>
            <a:chOff x="1488" y="3216"/>
            <a:chExt cx="4224" cy="902"/>
          </a:xfrm>
        </p:grpSpPr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1488" y="3216"/>
              <a:ext cx="115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80,1</a:t>
              </a:r>
              <a:r>
                <a:rPr lang="ru-RU" sz="4000" b="0" baseline="300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0</a:t>
              </a:r>
              <a:r>
                <a:rPr lang="ru-RU" sz="40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  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411" y="3216"/>
              <a:ext cx="3301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0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(</a:t>
              </a:r>
              <a:r>
                <a:rPr lang="ru-RU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ПОВЫШАЕТСЯ С УВЕЛИЧЕНИЕМ</a:t>
              </a:r>
            </a:p>
            <a:p>
              <a:pPr>
                <a:defRPr/>
              </a:pPr>
              <a:r>
                <a:rPr lang="ru-RU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  ОТНОСИТЕЛЬНЫХ</a:t>
              </a:r>
            </a:p>
            <a:p>
              <a:pPr>
                <a:defRPr/>
              </a:pPr>
              <a:r>
                <a:rPr lang="ru-RU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  МОЛЕКУЛЯРНЫХ  МАСС)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100"/>
                            </p:stCondLst>
                            <p:childTnLst>
                              <p:par>
                                <p:cTn id="5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65" grpId="0" autoUpdateAnimBg="0"/>
      <p:bldP spid="6166" grpId="0" autoUpdateAnimBg="0"/>
      <p:bldP spid="6167" grpId="0" autoUpdateAnimBg="0"/>
      <p:bldP spid="6169" grpId="0" autoUpdateAnimBg="0"/>
      <p:bldP spid="61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F4C9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5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ХИМИЧЕСКИЕ СВОЙСТВА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46125" y="1644650"/>
            <a:ext cx="7000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РЕАКЦИЯ ПРИСОЕДИНЕНИЯ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581400"/>
            <a:ext cx="2638425" cy="2174875"/>
            <a:chOff x="0" y="2256"/>
            <a:chExt cx="1662" cy="1370"/>
          </a:xfrm>
        </p:grpSpPr>
        <p:grpSp>
          <p:nvGrpSpPr>
            <p:cNvPr id="10259" name="Group 5"/>
            <p:cNvGrpSpPr>
              <a:grpSpLocks/>
            </p:cNvGrpSpPr>
            <p:nvPr/>
          </p:nvGrpSpPr>
          <p:grpSpPr bwMode="auto">
            <a:xfrm>
              <a:off x="0" y="2256"/>
              <a:ext cx="1662" cy="1104"/>
              <a:chOff x="1814" y="2064"/>
              <a:chExt cx="1662" cy="1104"/>
            </a:xfrm>
          </p:grpSpPr>
          <p:grpSp>
            <p:nvGrpSpPr>
              <p:cNvPr id="10261" name="Group 6"/>
              <p:cNvGrpSpPr>
                <a:grpSpLocks/>
              </p:cNvGrpSpPr>
              <p:nvPr/>
            </p:nvGrpSpPr>
            <p:grpSpPr bwMode="auto">
              <a:xfrm>
                <a:off x="2160" y="2304"/>
                <a:ext cx="960" cy="672"/>
                <a:chOff x="816" y="1920"/>
                <a:chExt cx="960" cy="672"/>
              </a:xfrm>
            </p:grpSpPr>
            <p:sp>
              <p:nvSpPr>
                <p:cNvPr id="13319" name="AutoShape 7"/>
                <p:cNvSpPr>
                  <a:spLocks noChangeArrowheads="1"/>
                </p:cNvSpPr>
                <p:nvPr/>
              </p:nvSpPr>
              <p:spPr bwMode="auto">
                <a:xfrm>
                  <a:off x="816" y="1920"/>
                  <a:ext cx="960" cy="672"/>
                </a:xfrm>
                <a:prstGeom prst="flowChartPreparation">
                  <a:avLst/>
                </a:prstGeom>
                <a:solidFill>
                  <a:srgbClr val="C0C0C0">
                    <a:alpha val="50000"/>
                  </a:srgbClr>
                </a:solidFill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320" name="Oval 8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480" cy="384"/>
                </a:xfrm>
                <a:prstGeom prst="ellipse">
                  <a:avLst/>
                </a:prstGeom>
                <a:solidFill>
                  <a:srgbClr val="C0C0C0">
                    <a:alpha val="50000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1996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3322" name="Text Box 10"/>
              <p:cNvSpPr txBox="1">
                <a:spLocks noChangeArrowheads="1"/>
              </p:cNvSpPr>
              <p:nvPr/>
            </p:nvSpPr>
            <p:spPr bwMode="auto">
              <a:xfrm>
                <a:off x="1814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3323" name="Text Box 11"/>
              <p:cNvSpPr txBox="1">
                <a:spLocks noChangeArrowheads="1"/>
              </p:cNvSpPr>
              <p:nvPr/>
            </p:nvSpPr>
            <p:spPr bwMode="auto">
              <a:xfrm>
                <a:off x="1996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3324" name="Text Box 12"/>
              <p:cNvSpPr txBox="1">
                <a:spLocks noChangeArrowheads="1"/>
              </p:cNvSpPr>
              <p:nvPr/>
            </p:nvSpPr>
            <p:spPr bwMode="auto">
              <a:xfrm>
                <a:off x="2860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3325" name="Text Box 13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3326" name="Text Box 14"/>
              <p:cNvSpPr txBox="1">
                <a:spLocks noChangeArrowheads="1"/>
              </p:cNvSpPr>
              <p:nvPr/>
            </p:nvSpPr>
            <p:spPr bwMode="auto">
              <a:xfrm>
                <a:off x="2880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</p:grp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401" y="3338"/>
              <a:ext cx="8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БЕНЗОЛ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616575" y="3595688"/>
            <a:ext cx="3527425" cy="1814512"/>
            <a:chOff x="2194" y="2352"/>
            <a:chExt cx="2222" cy="1143"/>
          </a:xfrm>
        </p:grpSpPr>
        <p:sp>
          <p:nvSpPr>
            <p:cNvPr id="13328" name="AutoShape 16"/>
            <p:cNvSpPr>
              <a:spLocks noChangeArrowheads="1"/>
            </p:cNvSpPr>
            <p:nvPr/>
          </p:nvSpPr>
          <p:spPr bwMode="auto">
            <a:xfrm>
              <a:off x="2784" y="2592"/>
              <a:ext cx="1008" cy="672"/>
            </a:xfrm>
            <a:prstGeom prst="flowChartPreparation">
              <a:avLst/>
            </a:prstGeom>
            <a:solidFill>
              <a:srgbClr val="C0C0C0">
                <a:alpha val="50000"/>
              </a:srgb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2194" y="2736"/>
              <a:ext cx="6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Cl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2386" y="2352"/>
              <a:ext cx="6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Cl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3538" y="2352"/>
              <a:ext cx="6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Cl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3778" y="2745"/>
              <a:ext cx="6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Cl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3586" y="3168"/>
              <a:ext cx="6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Cl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2338" y="3168"/>
              <a:ext cx="6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Cl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803525" y="4181475"/>
            <a:ext cx="119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+ </a:t>
            </a:r>
            <a:r>
              <a:rPr lang="ru-RU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3CL</a:t>
            </a:r>
            <a:r>
              <a:rPr lang="ru-RU" sz="1400" b="0">
                <a:effectLst>
                  <a:outerShdw blurRad="38100" dist="38100" dir="2700000" algn="tl">
                    <a:srgbClr val="FFFFFF"/>
                  </a:outerShdw>
                </a:effectLst>
              </a:rPr>
              <a:t> 2</a:t>
            </a:r>
            <a:endParaRPr lang="ru-RU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4114800" y="441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098925" y="400367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СВЕТ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872038" y="5375275"/>
            <a:ext cx="427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ГЕКСАХЛОРЦИКЛОГЕКСАН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127125" y="220027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а)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660525" y="2152650"/>
            <a:ext cx="329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Галогенирование</a:t>
            </a:r>
            <a:endParaRPr lang="ru-RU" b="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5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75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75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65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5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5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95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75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utoUpdateAnimBg="0"/>
      <p:bldP spid="13336" grpId="0" autoUpdateAnimBg="0"/>
      <p:bldP spid="13338" grpId="0" autoUpdateAnimBg="0"/>
      <p:bldP spid="13339" grpId="0" autoUpdateAnimBg="0"/>
      <p:bldP spid="13340" grpId="0" autoUpdateAnimBg="0"/>
      <p:bldP spid="1334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F4C9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5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ХИМИЧЕСКИЕ СВОЙСТВА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048000"/>
            <a:ext cx="2638425" cy="2174875"/>
            <a:chOff x="0" y="2256"/>
            <a:chExt cx="1662" cy="1370"/>
          </a:xfrm>
        </p:grpSpPr>
        <p:grpSp>
          <p:nvGrpSpPr>
            <p:cNvPr id="11282" name="Group 4"/>
            <p:cNvGrpSpPr>
              <a:grpSpLocks/>
            </p:cNvGrpSpPr>
            <p:nvPr/>
          </p:nvGrpSpPr>
          <p:grpSpPr bwMode="auto">
            <a:xfrm>
              <a:off x="0" y="2256"/>
              <a:ext cx="1662" cy="1104"/>
              <a:chOff x="1814" y="2064"/>
              <a:chExt cx="1662" cy="1104"/>
            </a:xfrm>
          </p:grpSpPr>
          <p:grpSp>
            <p:nvGrpSpPr>
              <p:cNvPr id="11284" name="Group 5"/>
              <p:cNvGrpSpPr>
                <a:grpSpLocks/>
              </p:cNvGrpSpPr>
              <p:nvPr/>
            </p:nvGrpSpPr>
            <p:grpSpPr bwMode="auto">
              <a:xfrm>
                <a:off x="2160" y="2304"/>
                <a:ext cx="960" cy="672"/>
                <a:chOff x="816" y="1920"/>
                <a:chExt cx="960" cy="672"/>
              </a:xfrm>
            </p:grpSpPr>
            <p:sp>
              <p:nvSpPr>
                <p:cNvPr id="14342" name="AutoShape 6"/>
                <p:cNvSpPr>
                  <a:spLocks noChangeArrowheads="1"/>
                </p:cNvSpPr>
                <p:nvPr/>
              </p:nvSpPr>
              <p:spPr bwMode="auto">
                <a:xfrm>
                  <a:off x="816" y="1920"/>
                  <a:ext cx="960" cy="672"/>
                </a:xfrm>
                <a:prstGeom prst="flowChartPreparation">
                  <a:avLst/>
                </a:prstGeom>
                <a:solidFill>
                  <a:srgbClr val="C0C0C0">
                    <a:alpha val="50000"/>
                  </a:srgbClr>
                </a:solidFill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343" name="Oval 7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480" cy="384"/>
                </a:xfrm>
                <a:prstGeom prst="ellipse">
                  <a:avLst/>
                </a:prstGeom>
                <a:solidFill>
                  <a:srgbClr val="C0C0C0">
                    <a:alpha val="50000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4344" name="Text Box 8"/>
              <p:cNvSpPr txBox="1">
                <a:spLocks noChangeArrowheads="1"/>
              </p:cNvSpPr>
              <p:nvPr/>
            </p:nvSpPr>
            <p:spPr bwMode="auto">
              <a:xfrm>
                <a:off x="1996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4345" name="Text Box 9"/>
              <p:cNvSpPr txBox="1">
                <a:spLocks noChangeArrowheads="1"/>
              </p:cNvSpPr>
              <p:nvPr/>
            </p:nvSpPr>
            <p:spPr bwMode="auto">
              <a:xfrm>
                <a:off x="1814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1996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4347" name="Text Box 11"/>
              <p:cNvSpPr txBox="1">
                <a:spLocks noChangeArrowheads="1"/>
              </p:cNvSpPr>
              <p:nvPr/>
            </p:nvSpPr>
            <p:spPr bwMode="auto">
              <a:xfrm>
                <a:off x="2860" y="2064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4348" name="Text Box 12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  <p:sp>
            <p:nvSpPr>
              <p:cNvPr id="14349" name="Text Box 13"/>
              <p:cNvSpPr txBox="1">
                <a:spLocks noChangeArrowheads="1"/>
              </p:cNvSpPr>
              <p:nvPr/>
            </p:nvSpPr>
            <p:spPr bwMode="auto">
              <a:xfrm>
                <a:off x="2880" y="2880"/>
                <a:ext cx="40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СН</a:t>
                </a:r>
              </a:p>
            </p:txBody>
          </p:sp>
        </p:grp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401" y="3338"/>
              <a:ext cx="8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БЕНЗОЛ</a:t>
              </a:r>
            </a:p>
          </p:txBody>
        </p: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822325" y="1771650"/>
            <a:ext cx="6245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РЕАКЦИЯ ПРИСОЕДИНЕНИЯ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889125" y="2352675"/>
            <a:ext cx="283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б)  Гидрирование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590800" y="3733800"/>
            <a:ext cx="99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+ </a:t>
            </a:r>
            <a:r>
              <a:rPr lang="ru-RU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3Н</a:t>
            </a:r>
            <a:r>
              <a:rPr lang="ru-RU" sz="1400" b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ru-RU" sz="2800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581400" y="4038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613400" y="3124200"/>
            <a:ext cx="3281363" cy="1814513"/>
            <a:chOff x="2194" y="2352"/>
            <a:chExt cx="2067" cy="1143"/>
          </a:xfrm>
        </p:grpSpPr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2784" y="2592"/>
              <a:ext cx="1008" cy="672"/>
            </a:xfrm>
            <a:prstGeom prst="flowChartPreparation">
              <a:avLst/>
            </a:prstGeom>
            <a:solidFill>
              <a:srgbClr val="C0C0C0">
                <a:alpha val="50000"/>
              </a:srgb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2194" y="2736"/>
              <a:ext cx="4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14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2386" y="2352"/>
              <a:ext cx="4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14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3538" y="2352"/>
              <a:ext cx="4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14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3778" y="2745"/>
              <a:ext cx="4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14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3586" y="3168"/>
              <a:ext cx="4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14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2338" y="3168"/>
              <a:ext cx="4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СН</a:t>
              </a:r>
              <a:r>
                <a:rPr lang="en-US" sz="14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ru-RU" sz="2800" b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641725" y="3546475"/>
            <a:ext cx="828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к-р</a:t>
            </a:r>
            <a:r>
              <a:rPr lang="ru-RU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endParaRPr lang="ru-RU" b="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003925" y="4765675"/>
            <a:ext cx="246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0">
                <a:effectLst>
                  <a:outerShdw blurRad="38100" dist="38100" dir="2700000" algn="tl">
                    <a:srgbClr val="FFFFFF"/>
                  </a:outerShdw>
                </a:effectLst>
              </a:rPr>
              <a:t>ЦИКЛОГЕКСАН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375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51" grpId="0" autoUpdateAnimBg="0"/>
      <p:bldP spid="14353" grpId="0" autoUpdateAnimBg="0"/>
      <p:bldP spid="14354" grpId="0" autoUpdateAnimBg="0"/>
      <p:bldP spid="14364" grpId="0" autoUpdateAnimBg="0"/>
      <p:bldP spid="14365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7">
    <a:dk1>
      <a:srgbClr val="000000"/>
    </a:dk1>
    <a:lt1>
      <a:srgbClr val="FFFFFF"/>
    </a:lt1>
    <a:dk2>
      <a:srgbClr val="000000"/>
    </a:dk2>
    <a:lt2>
      <a:srgbClr val="808080"/>
    </a:lt2>
    <a:accent1>
      <a:srgbClr val="3399FF"/>
    </a:accent1>
    <a:accent2>
      <a:srgbClr val="99FFCC"/>
    </a:accent2>
    <a:accent3>
      <a:srgbClr val="FFFFFF"/>
    </a:accent3>
    <a:accent4>
      <a:srgbClr val="000000"/>
    </a:accent4>
    <a:accent5>
      <a:srgbClr val="ADCAFF"/>
    </a:accent5>
    <a:accent6>
      <a:srgbClr val="8AE7B9"/>
    </a:accent6>
    <a:hlink>
      <a:srgbClr val="CC00CC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385</Words>
  <Application>Microsoft Office PowerPoint</Application>
  <PresentationFormat>Экран (4:3)</PresentationFormat>
  <Paragraphs>178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Clip</vt:lpstr>
      <vt:lpstr>Слайд 1</vt:lpstr>
      <vt:lpstr>Из истории…</vt:lpstr>
      <vt:lpstr>Слайд 3</vt:lpstr>
      <vt:lpstr>Получение бензола</vt:lpstr>
      <vt:lpstr>Строение молекулы бензола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class1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Арены</dc:title>
  <dc:creator>МОУ СОШ №121</dc:creator>
  <cp:lastModifiedBy>NARA</cp:lastModifiedBy>
  <cp:revision>61</cp:revision>
  <dcterms:created xsi:type="dcterms:W3CDTF">2002-11-26T06:05:50Z</dcterms:created>
  <dcterms:modified xsi:type="dcterms:W3CDTF">2012-01-25T15:37:53Z</dcterms:modified>
</cp:coreProperties>
</file>