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7" r:id="rId5"/>
    <p:sldId id="259" r:id="rId6"/>
    <p:sldId id="260" r:id="rId7"/>
    <p:sldId id="261" r:id="rId8"/>
    <p:sldId id="262" r:id="rId9"/>
    <p:sldId id="266" r:id="rId10"/>
    <p:sldId id="264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EAEF62-08A8-43DC-8FAC-51FC2ADA314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9BB190-966E-46B8-B931-DFD96F306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229600" cy="261461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+mn-lt"/>
              </a:rPr>
              <a:t>НАСЫЩЕННЫЕ </a:t>
            </a:r>
            <a:r>
              <a:rPr lang="ru-RU" sz="6000" dirty="0" err="1" smtClean="0">
                <a:solidFill>
                  <a:schemeClr val="bg1"/>
                </a:solidFill>
                <a:latin typeface="+mn-lt"/>
              </a:rPr>
              <a:t>МОНОКарбоновые</a:t>
            </a:r>
            <a:r>
              <a:rPr lang="ru-RU" sz="6000" dirty="0" smtClean="0">
                <a:solidFill>
                  <a:schemeClr val="bg1"/>
                </a:solidFill>
                <a:latin typeface="+mn-lt"/>
              </a:rPr>
              <a:t> кислоты</a:t>
            </a:r>
            <a:endParaRPr lang="ru-RU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786322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Выполнили:    Корнута А.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                          Добарская О.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8" descr="a25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2462862" cy="298465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+mn-lt"/>
              </a:rPr>
              <a:t>Нонановая (пеларгоновая) кислота</a:t>
            </a:r>
            <a:endParaRPr lang="ru-RU" sz="4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Структурная формула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Модель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Нахождение в природе (продукты,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в которых содержится)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Примеры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ru-RU" b="1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летучем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масле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герани, в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сивушном масле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кормовой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свеклы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картофеля, в сильно прогорклых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жирах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нефти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Пеларгоновая кислота: вид молекулы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500298" y="4357694"/>
            <a:ext cx="20002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513629051-49-7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500438"/>
            <a:ext cx="18573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еларгоновая кислота: химическая формула"/>
          <p:cNvPicPr/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 rot="1989625">
            <a:off x="577514" y="4481129"/>
            <a:ext cx="1935516" cy="59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Декановая (каприновая ) кислота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Структурная формула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Модель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Нахождение в природе (продукты, в которых содержится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Примеры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ru-RU" b="1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Содержится в кокосовом масле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im0-tub-ru.yandex.net/i?id=186508993-45-72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6715140" y="3786190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ecanoic acid.png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 rot="2566024">
            <a:off x="574829" y="4387821"/>
            <a:ext cx="2000218" cy="5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ecanoic-acid-3D-balls.png"/>
          <p:cNvPicPr/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 rot="2622807">
            <a:off x="2497011" y="4068336"/>
            <a:ext cx="2200583" cy="8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60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4" name="Picture 8" descr="a252"/>
          <p:cNvPicPr>
            <a:picLocks noChangeAspect="1" noChangeArrowheads="1" noCrop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857223" y="2718020"/>
            <a:ext cx="2857521" cy="3537885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 flipH="1">
            <a:off x="6429388" y="2928934"/>
            <a:ext cx="1857388" cy="3286149"/>
            <a:chOff x="249" y="641"/>
            <a:chExt cx="1218" cy="3269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469" y="1180"/>
              <a:ext cx="612" cy="569"/>
            </a:xfrm>
            <a:custGeom>
              <a:avLst/>
              <a:gdLst>
                <a:gd name="T0" fmla="*/ 399 w 612"/>
                <a:gd name="T1" fmla="*/ 165 h 569"/>
                <a:gd name="T2" fmla="*/ 324 w 612"/>
                <a:gd name="T3" fmla="*/ 58 h 569"/>
                <a:gd name="T4" fmla="*/ 248 w 612"/>
                <a:gd name="T5" fmla="*/ 0 h 569"/>
                <a:gd name="T6" fmla="*/ 158 w 612"/>
                <a:gd name="T7" fmla="*/ 0 h 569"/>
                <a:gd name="T8" fmla="*/ 60 w 612"/>
                <a:gd name="T9" fmla="*/ 37 h 569"/>
                <a:gd name="T10" fmla="*/ 15 w 612"/>
                <a:gd name="T11" fmla="*/ 100 h 569"/>
                <a:gd name="T12" fmla="*/ 0 w 612"/>
                <a:gd name="T13" fmla="*/ 186 h 569"/>
                <a:gd name="T14" fmla="*/ 15 w 612"/>
                <a:gd name="T15" fmla="*/ 300 h 569"/>
                <a:gd name="T16" fmla="*/ 75 w 612"/>
                <a:gd name="T17" fmla="*/ 427 h 569"/>
                <a:gd name="T18" fmla="*/ 181 w 612"/>
                <a:gd name="T19" fmla="*/ 513 h 569"/>
                <a:gd name="T20" fmla="*/ 263 w 612"/>
                <a:gd name="T21" fmla="*/ 555 h 569"/>
                <a:gd name="T22" fmla="*/ 347 w 612"/>
                <a:gd name="T23" fmla="*/ 569 h 569"/>
                <a:gd name="T24" fmla="*/ 414 w 612"/>
                <a:gd name="T25" fmla="*/ 548 h 569"/>
                <a:gd name="T26" fmla="*/ 452 w 612"/>
                <a:gd name="T27" fmla="*/ 513 h 569"/>
                <a:gd name="T28" fmla="*/ 476 w 612"/>
                <a:gd name="T29" fmla="*/ 427 h 569"/>
                <a:gd name="T30" fmla="*/ 468 w 612"/>
                <a:gd name="T31" fmla="*/ 328 h 569"/>
                <a:gd name="T32" fmla="*/ 444 w 612"/>
                <a:gd name="T33" fmla="*/ 243 h 569"/>
                <a:gd name="T34" fmla="*/ 595 w 612"/>
                <a:gd name="T35" fmla="*/ 165 h 569"/>
                <a:gd name="T36" fmla="*/ 612 w 612"/>
                <a:gd name="T37" fmla="*/ 130 h 569"/>
                <a:gd name="T38" fmla="*/ 595 w 612"/>
                <a:gd name="T39" fmla="*/ 114 h 569"/>
                <a:gd name="T40" fmla="*/ 429 w 612"/>
                <a:gd name="T41" fmla="*/ 207 h 569"/>
                <a:gd name="T42" fmla="*/ 399 w 612"/>
                <a:gd name="T43" fmla="*/ 165 h 56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12"/>
                <a:gd name="T67" fmla="*/ 0 h 569"/>
                <a:gd name="T68" fmla="*/ 612 w 612"/>
                <a:gd name="T69" fmla="*/ 569 h 56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12" h="569">
                  <a:moveTo>
                    <a:pt x="399" y="165"/>
                  </a:moveTo>
                  <a:lnTo>
                    <a:pt x="324" y="58"/>
                  </a:lnTo>
                  <a:lnTo>
                    <a:pt x="248" y="0"/>
                  </a:lnTo>
                  <a:lnTo>
                    <a:pt x="158" y="0"/>
                  </a:lnTo>
                  <a:lnTo>
                    <a:pt x="60" y="37"/>
                  </a:lnTo>
                  <a:lnTo>
                    <a:pt x="15" y="100"/>
                  </a:lnTo>
                  <a:lnTo>
                    <a:pt x="0" y="186"/>
                  </a:lnTo>
                  <a:lnTo>
                    <a:pt x="15" y="300"/>
                  </a:lnTo>
                  <a:lnTo>
                    <a:pt x="75" y="427"/>
                  </a:lnTo>
                  <a:lnTo>
                    <a:pt x="181" y="513"/>
                  </a:lnTo>
                  <a:lnTo>
                    <a:pt x="263" y="555"/>
                  </a:lnTo>
                  <a:lnTo>
                    <a:pt x="347" y="569"/>
                  </a:lnTo>
                  <a:lnTo>
                    <a:pt x="414" y="548"/>
                  </a:lnTo>
                  <a:lnTo>
                    <a:pt x="452" y="513"/>
                  </a:lnTo>
                  <a:lnTo>
                    <a:pt x="476" y="427"/>
                  </a:lnTo>
                  <a:lnTo>
                    <a:pt x="468" y="328"/>
                  </a:lnTo>
                  <a:lnTo>
                    <a:pt x="444" y="243"/>
                  </a:lnTo>
                  <a:lnTo>
                    <a:pt x="595" y="165"/>
                  </a:lnTo>
                  <a:lnTo>
                    <a:pt x="612" y="130"/>
                  </a:lnTo>
                  <a:lnTo>
                    <a:pt x="595" y="114"/>
                  </a:lnTo>
                  <a:lnTo>
                    <a:pt x="429" y="207"/>
                  </a:lnTo>
                  <a:lnTo>
                    <a:pt x="399" y="1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907" y="641"/>
              <a:ext cx="545" cy="1271"/>
            </a:xfrm>
            <a:custGeom>
              <a:avLst/>
              <a:gdLst>
                <a:gd name="T0" fmla="*/ 151 w 545"/>
                <a:gd name="T1" fmla="*/ 1073 h 1271"/>
                <a:gd name="T2" fmla="*/ 52 w 545"/>
                <a:gd name="T3" fmla="*/ 1143 h 1271"/>
                <a:gd name="T4" fmla="*/ 23 w 545"/>
                <a:gd name="T5" fmla="*/ 1166 h 1271"/>
                <a:gd name="T6" fmla="*/ 0 w 545"/>
                <a:gd name="T7" fmla="*/ 1215 h 1271"/>
                <a:gd name="T8" fmla="*/ 30 w 545"/>
                <a:gd name="T9" fmla="*/ 1264 h 1271"/>
                <a:gd name="T10" fmla="*/ 60 w 545"/>
                <a:gd name="T11" fmla="*/ 1271 h 1271"/>
                <a:gd name="T12" fmla="*/ 151 w 545"/>
                <a:gd name="T13" fmla="*/ 1243 h 1271"/>
                <a:gd name="T14" fmla="*/ 287 w 545"/>
                <a:gd name="T15" fmla="*/ 1143 h 1271"/>
                <a:gd name="T16" fmla="*/ 408 w 545"/>
                <a:gd name="T17" fmla="*/ 1024 h 1271"/>
                <a:gd name="T18" fmla="*/ 537 w 545"/>
                <a:gd name="T19" fmla="*/ 888 h 1271"/>
                <a:gd name="T20" fmla="*/ 545 w 545"/>
                <a:gd name="T21" fmla="*/ 832 h 1271"/>
                <a:gd name="T22" fmla="*/ 545 w 545"/>
                <a:gd name="T23" fmla="*/ 676 h 1271"/>
                <a:gd name="T24" fmla="*/ 507 w 545"/>
                <a:gd name="T25" fmla="*/ 434 h 1271"/>
                <a:gd name="T26" fmla="*/ 530 w 545"/>
                <a:gd name="T27" fmla="*/ 292 h 1271"/>
                <a:gd name="T28" fmla="*/ 545 w 545"/>
                <a:gd name="T29" fmla="*/ 235 h 1271"/>
                <a:gd name="T30" fmla="*/ 522 w 545"/>
                <a:gd name="T31" fmla="*/ 207 h 1271"/>
                <a:gd name="T32" fmla="*/ 468 w 545"/>
                <a:gd name="T33" fmla="*/ 178 h 1271"/>
                <a:gd name="T34" fmla="*/ 431 w 545"/>
                <a:gd name="T35" fmla="*/ 157 h 1271"/>
                <a:gd name="T36" fmla="*/ 453 w 545"/>
                <a:gd name="T37" fmla="*/ 30 h 1271"/>
                <a:gd name="T38" fmla="*/ 438 w 545"/>
                <a:gd name="T39" fmla="*/ 0 h 1271"/>
                <a:gd name="T40" fmla="*/ 408 w 545"/>
                <a:gd name="T41" fmla="*/ 9 h 1271"/>
                <a:gd name="T42" fmla="*/ 393 w 545"/>
                <a:gd name="T43" fmla="*/ 171 h 1271"/>
                <a:gd name="T44" fmla="*/ 379 w 545"/>
                <a:gd name="T45" fmla="*/ 214 h 1271"/>
                <a:gd name="T46" fmla="*/ 371 w 545"/>
                <a:gd name="T47" fmla="*/ 242 h 1271"/>
                <a:gd name="T48" fmla="*/ 310 w 545"/>
                <a:gd name="T49" fmla="*/ 221 h 1271"/>
                <a:gd name="T50" fmla="*/ 265 w 545"/>
                <a:gd name="T51" fmla="*/ 221 h 1271"/>
                <a:gd name="T52" fmla="*/ 265 w 545"/>
                <a:gd name="T53" fmla="*/ 249 h 1271"/>
                <a:gd name="T54" fmla="*/ 295 w 545"/>
                <a:gd name="T55" fmla="*/ 271 h 1271"/>
                <a:gd name="T56" fmla="*/ 349 w 545"/>
                <a:gd name="T57" fmla="*/ 271 h 1271"/>
                <a:gd name="T58" fmla="*/ 386 w 545"/>
                <a:gd name="T59" fmla="*/ 299 h 1271"/>
                <a:gd name="T60" fmla="*/ 416 w 545"/>
                <a:gd name="T61" fmla="*/ 348 h 1271"/>
                <a:gd name="T62" fmla="*/ 446 w 545"/>
                <a:gd name="T63" fmla="*/ 427 h 1271"/>
                <a:gd name="T64" fmla="*/ 468 w 545"/>
                <a:gd name="T65" fmla="*/ 583 h 1271"/>
                <a:gd name="T66" fmla="*/ 468 w 545"/>
                <a:gd name="T67" fmla="*/ 725 h 1271"/>
                <a:gd name="T68" fmla="*/ 453 w 545"/>
                <a:gd name="T69" fmla="*/ 839 h 1271"/>
                <a:gd name="T70" fmla="*/ 423 w 545"/>
                <a:gd name="T71" fmla="*/ 888 h 1271"/>
                <a:gd name="T72" fmla="*/ 317 w 545"/>
                <a:gd name="T73" fmla="*/ 959 h 1271"/>
                <a:gd name="T74" fmla="*/ 204 w 545"/>
                <a:gd name="T75" fmla="*/ 1024 h 1271"/>
                <a:gd name="T76" fmla="*/ 151 w 545"/>
                <a:gd name="T77" fmla="*/ 1073 h 127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45"/>
                <a:gd name="T118" fmla="*/ 0 h 1271"/>
                <a:gd name="T119" fmla="*/ 545 w 545"/>
                <a:gd name="T120" fmla="*/ 1271 h 127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45" h="1271">
                  <a:moveTo>
                    <a:pt x="151" y="1073"/>
                  </a:moveTo>
                  <a:lnTo>
                    <a:pt x="52" y="1143"/>
                  </a:lnTo>
                  <a:lnTo>
                    <a:pt x="23" y="1166"/>
                  </a:lnTo>
                  <a:lnTo>
                    <a:pt x="0" y="1215"/>
                  </a:lnTo>
                  <a:lnTo>
                    <a:pt x="30" y="1264"/>
                  </a:lnTo>
                  <a:lnTo>
                    <a:pt x="60" y="1271"/>
                  </a:lnTo>
                  <a:lnTo>
                    <a:pt x="151" y="1243"/>
                  </a:lnTo>
                  <a:lnTo>
                    <a:pt x="287" y="1143"/>
                  </a:lnTo>
                  <a:lnTo>
                    <a:pt x="408" y="1024"/>
                  </a:lnTo>
                  <a:lnTo>
                    <a:pt x="537" y="888"/>
                  </a:lnTo>
                  <a:lnTo>
                    <a:pt x="545" y="832"/>
                  </a:lnTo>
                  <a:lnTo>
                    <a:pt x="545" y="676"/>
                  </a:lnTo>
                  <a:lnTo>
                    <a:pt x="507" y="434"/>
                  </a:lnTo>
                  <a:lnTo>
                    <a:pt x="530" y="292"/>
                  </a:lnTo>
                  <a:lnTo>
                    <a:pt x="545" y="235"/>
                  </a:lnTo>
                  <a:lnTo>
                    <a:pt x="522" y="207"/>
                  </a:lnTo>
                  <a:lnTo>
                    <a:pt x="468" y="178"/>
                  </a:lnTo>
                  <a:lnTo>
                    <a:pt x="431" y="157"/>
                  </a:lnTo>
                  <a:lnTo>
                    <a:pt x="453" y="30"/>
                  </a:lnTo>
                  <a:lnTo>
                    <a:pt x="438" y="0"/>
                  </a:lnTo>
                  <a:lnTo>
                    <a:pt x="408" y="9"/>
                  </a:lnTo>
                  <a:lnTo>
                    <a:pt x="393" y="171"/>
                  </a:lnTo>
                  <a:lnTo>
                    <a:pt x="379" y="214"/>
                  </a:lnTo>
                  <a:lnTo>
                    <a:pt x="371" y="242"/>
                  </a:lnTo>
                  <a:lnTo>
                    <a:pt x="310" y="221"/>
                  </a:lnTo>
                  <a:lnTo>
                    <a:pt x="265" y="221"/>
                  </a:lnTo>
                  <a:lnTo>
                    <a:pt x="265" y="249"/>
                  </a:lnTo>
                  <a:lnTo>
                    <a:pt x="295" y="271"/>
                  </a:lnTo>
                  <a:lnTo>
                    <a:pt x="349" y="271"/>
                  </a:lnTo>
                  <a:lnTo>
                    <a:pt x="386" y="299"/>
                  </a:lnTo>
                  <a:lnTo>
                    <a:pt x="416" y="348"/>
                  </a:lnTo>
                  <a:lnTo>
                    <a:pt x="446" y="427"/>
                  </a:lnTo>
                  <a:lnTo>
                    <a:pt x="468" y="583"/>
                  </a:lnTo>
                  <a:lnTo>
                    <a:pt x="468" y="725"/>
                  </a:lnTo>
                  <a:lnTo>
                    <a:pt x="453" y="839"/>
                  </a:lnTo>
                  <a:lnTo>
                    <a:pt x="423" y="888"/>
                  </a:lnTo>
                  <a:lnTo>
                    <a:pt x="317" y="959"/>
                  </a:lnTo>
                  <a:lnTo>
                    <a:pt x="204" y="1024"/>
                  </a:lnTo>
                  <a:lnTo>
                    <a:pt x="151" y="10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49" y="1814"/>
              <a:ext cx="492" cy="767"/>
            </a:xfrm>
            <a:custGeom>
              <a:avLst/>
              <a:gdLst>
                <a:gd name="T0" fmla="*/ 492 w 492"/>
                <a:gd name="T1" fmla="*/ 21 h 767"/>
                <a:gd name="T2" fmla="*/ 438 w 492"/>
                <a:gd name="T3" fmla="*/ 0 h 767"/>
                <a:gd name="T4" fmla="*/ 325 w 492"/>
                <a:gd name="T5" fmla="*/ 7 h 767"/>
                <a:gd name="T6" fmla="*/ 226 w 492"/>
                <a:gd name="T7" fmla="*/ 79 h 767"/>
                <a:gd name="T8" fmla="*/ 82 w 492"/>
                <a:gd name="T9" fmla="*/ 227 h 767"/>
                <a:gd name="T10" fmla="*/ 7 w 492"/>
                <a:gd name="T11" fmla="*/ 348 h 767"/>
                <a:gd name="T12" fmla="*/ 0 w 492"/>
                <a:gd name="T13" fmla="*/ 390 h 767"/>
                <a:gd name="T14" fmla="*/ 37 w 492"/>
                <a:gd name="T15" fmla="*/ 469 h 767"/>
                <a:gd name="T16" fmla="*/ 120 w 492"/>
                <a:gd name="T17" fmla="*/ 504 h 767"/>
                <a:gd name="T18" fmla="*/ 226 w 492"/>
                <a:gd name="T19" fmla="*/ 546 h 767"/>
                <a:gd name="T20" fmla="*/ 310 w 492"/>
                <a:gd name="T21" fmla="*/ 567 h 767"/>
                <a:gd name="T22" fmla="*/ 347 w 492"/>
                <a:gd name="T23" fmla="*/ 604 h 767"/>
                <a:gd name="T24" fmla="*/ 325 w 492"/>
                <a:gd name="T25" fmla="*/ 653 h 767"/>
                <a:gd name="T26" fmla="*/ 265 w 492"/>
                <a:gd name="T27" fmla="*/ 711 h 767"/>
                <a:gd name="T28" fmla="*/ 188 w 492"/>
                <a:gd name="T29" fmla="*/ 718 h 767"/>
                <a:gd name="T30" fmla="*/ 136 w 492"/>
                <a:gd name="T31" fmla="*/ 695 h 767"/>
                <a:gd name="T32" fmla="*/ 105 w 492"/>
                <a:gd name="T33" fmla="*/ 718 h 767"/>
                <a:gd name="T34" fmla="*/ 112 w 492"/>
                <a:gd name="T35" fmla="*/ 746 h 767"/>
                <a:gd name="T36" fmla="*/ 174 w 492"/>
                <a:gd name="T37" fmla="*/ 767 h 767"/>
                <a:gd name="T38" fmla="*/ 265 w 492"/>
                <a:gd name="T39" fmla="*/ 767 h 767"/>
                <a:gd name="T40" fmla="*/ 347 w 492"/>
                <a:gd name="T41" fmla="*/ 746 h 767"/>
                <a:gd name="T42" fmla="*/ 393 w 492"/>
                <a:gd name="T43" fmla="*/ 718 h 767"/>
                <a:gd name="T44" fmla="*/ 423 w 492"/>
                <a:gd name="T45" fmla="*/ 667 h 767"/>
                <a:gd name="T46" fmla="*/ 438 w 492"/>
                <a:gd name="T47" fmla="*/ 611 h 767"/>
                <a:gd name="T48" fmla="*/ 401 w 492"/>
                <a:gd name="T49" fmla="*/ 560 h 767"/>
                <a:gd name="T50" fmla="*/ 310 w 492"/>
                <a:gd name="T51" fmla="*/ 525 h 767"/>
                <a:gd name="T52" fmla="*/ 203 w 492"/>
                <a:gd name="T53" fmla="*/ 497 h 767"/>
                <a:gd name="T54" fmla="*/ 112 w 492"/>
                <a:gd name="T55" fmla="*/ 448 h 767"/>
                <a:gd name="T56" fmla="*/ 90 w 492"/>
                <a:gd name="T57" fmla="*/ 404 h 767"/>
                <a:gd name="T58" fmla="*/ 105 w 492"/>
                <a:gd name="T59" fmla="*/ 327 h 767"/>
                <a:gd name="T60" fmla="*/ 174 w 492"/>
                <a:gd name="T61" fmla="*/ 227 h 767"/>
                <a:gd name="T62" fmla="*/ 257 w 492"/>
                <a:gd name="T63" fmla="*/ 170 h 767"/>
                <a:gd name="T64" fmla="*/ 386 w 492"/>
                <a:gd name="T65" fmla="*/ 128 h 767"/>
                <a:gd name="T66" fmla="*/ 492 w 492"/>
                <a:gd name="T67" fmla="*/ 107 h 767"/>
                <a:gd name="T68" fmla="*/ 492 w 492"/>
                <a:gd name="T69" fmla="*/ 49 h 767"/>
                <a:gd name="T70" fmla="*/ 492 w 492"/>
                <a:gd name="T71" fmla="*/ 21 h 7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2"/>
                <a:gd name="T109" fmla="*/ 0 h 767"/>
                <a:gd name="T110" fmla="*/ 492 w 492"/>
                <a:gd name="T111" fmla="*/ 767 h 7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2" h="767">
                  <a:moveTo>
                    <a:pt x="492" y="21"/>
                  </a:moveTo>
                  <a:lnTo>
                    <a:pt x="438" y="0"/>
                  </a:lnTo>
                  <a:lnTo>
                    <a:pt x="325" y="7"/>
                  </a:lnTo>
                  <a:lnTo>
                    <a:pt x="226" y="79"/>
                  </a:lnTo>
                  <a:lnTo>
                    <a:pt x="82" y="227"/>
                  </a:lnTo>
                  <a:lnTo>
                    <a:pt x="7" y="348"/>
                  </a:lnTo>
                  <a:lnTo>
                    <a:pt x="0" y="390"/>
                  </a:lnTo>
                  <a:lnTo>
                    <a:pt x="37" y="469"/>
                  </a:lnTo>
                  <a:lnTo>
                    <a:pt x="120" y="504"/>
                  </a:lnTo>
                  <a:lnTo>
                    <a:pt x="226" y="546"/>
                  </a:lnTo>
                  <a:lnTo>
                    <a:pt x="310" y="567"/>
                  </a:lnTo>
                  <a:lnTo>
                    <a:pt x="347" y="604"/>
                  </a:lnTo>
                  <a:lnTo>
                    <a:pt x="325" y="653"/>
                  </a:lnTo>
                  <a:lnTo>
                    <a:pt x="265" y="711"/>
                  </a:lnTo>
                  <a:lnTo>
                    <a:pt x="188" y="718"/>
                  </a:lnTo>
                  <a:lnTo>
                    <a:pt x="136" y="695"/>
                  </a:lnTo>
                  <a:lnTo>
                    <a:pt x="105" y="718"/>
                  </a:lnTo>
                  <a:lnTo>
                    <a:pt x="112" y="746"/>
                  </a:lnTo>
                  <a:lnTo>
                    <a:pt x="174" y="767"/>
                  </a:lnTo>
                  <a:lnTo>
                    <a:pt x="265" y="767"/>
                  </a:lnTo>
                  <a:lnTo>
                    <a:pt x="347" y="746"/>
                  </a:lnTo>
                  <a:lnTo>
                    <a:pt x="393" y="718"/>
                  </a:lnTo>
                  <a:lnTo>
                    <a:pt x="423" y="667"/>
                  </a:lnTo>
                  <a:lnTo>
                    <a:pt x="438" y="611"/>
                  </a:lnTo>
                  <a:lnTo>
                    <a:pt x="401" y="560"/>
                  </a:lnTo>
                  <a:lnTo>
                    <a:pt x="310" y="525"/>
                  </a:lnTo>
                  <a:lnTo>
                    <a:pt x="203" y="497"/>
                  </a:lnTo>
                  <a:lnTo>
                    <a:pt x="112" y="448"/>
                  </a:lnTo>
                  <a:lnTo>
                    <a:pt x="90" y="404"/>
                  </a:lnTo>
                  <a:lnTo>
                    <a:pt x="105" y="327"/>
                  </a:lnTo>
                  <a:lnTo>
                    <a:pt x="174" y="227"/>
                  </a:lnTo>
                  <a:lnTo>
                    <a:pt x="257" y="170"/>
                  </a:lnTo>
                  <a:lnTo>
                    <a:pt x="386" y="128"/>
                  </a:lnTo>
                  <a:lnTo>
                    <a:pt x="492" y="107"/>
                  </a:lnTo>
                  <a:lnTo>
                    <a:pt x="492" y="49"/>
                  </a:lnTo>
                  <a:lnTo>
                    <a:pt x="49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650" y="1779"/>
              <a:ext cx="461" cy="944"/>
            </a:xfrm>
            <a:custGeom>
              <a:avLst/>
              <a:gdLst>
                <a:gd name="T0" fmla="*/ 401 w 461"/>
                <a:gd name="T1" fmla="*/ 298 h 944"/>
                <a:gd name="T2" fmla="*/ 354 w 461"/>
                <a:gd name="T3" fmla="*/ 121 h 944"/>
                <a:gd name="T4" fmla="*/ 302 w 461"/>
                <a:gd name="T5" fmla="*/ 35 h 944"/>
                <a:gd name="T6" fmla="*/ 188 w 461"/>
                <a:gd name="T7" fmla="*/ 0 h 944"/>
                <a:gd name="T8" fmla="*/ 75 w 461"/>
                <a:gd name="T9" fmla="*/ 14 h 944"/>
                <a:gd name="T10" fmla="*/ 22 w 461"/>
                <a:gd name="T11" fmla="*/ 107 h 944"/>
                <a:gd name="T12" fmla="*/ 30 w 461"/>
                <a:gd name="T13" fmla="*/ 220 h 944"/>
                <a:gd name="T14" fmla="*/ 60 w 461"/>
                <a:gd name="T15" fmla="*/ 404 h 944"/>
                <a:gd name="T16" fmla="*/ 60 w 461"/>
                <a:gd name="T17" fmla="*/ 567 h 944"/>
                <a:gd name="T18" fmla="*/ 22 w 461"/>
                <a:gd name="T19" fmla="*/ 709 h 944"/>
                <a:gd name="T20" fmla="*/ 0 w 461"/>
                <a:gd name="T21" fmla="*/ 788 h 944"/>
                <a:gd name="T22" fmla="*/ 15 w 461"/>
                <a:gd name="T23" fmla="*/ 858 h 944"/>
                <a:gd name="T24" fmla="*/ 67 w 461"/>
                <a:gd name="T25" fmla="*/ 895 h 944"/>
                <a:gd name="T26" fmla="*/ 136 w 461"/>
                <a:gd name="T27" fmla="*/ 930 h 944"/>
                <a:gd name="T28" fmla="*/ 203 w 461"/>
                <a:gd name="T29" fmla="*/ 944 h 944"/>
                <a:gd name="T30" fmla="*/ 287 w 461"/>
                <a:gd name="T31" fmla="*/ 944 h 944"/>
                <a:gd name="T32" fmla="*/ 386 w 461"/>
                <a:gd name="T33" fmla="*/ 872 h 944"/>
                <a:gd name="T34" fmla="*/ 461 w 461"/>
                <a:gd name="T35" fmla="*/ 723 h 944"/>
                <a:gd name="T36" fmla="*/ 453 w 461"/>
                <a:gd name="T37" fmla="*/ 588 h 944"/>
                <a:gd name="T38" fmla="*/ 408 w 461"/>
                <a:gd name="T39" fmla="*/ 432 h 944"/>
                <a:gd name="T40" fmla="*/ 401 w 461"/>
                <a:gd name="T41" fmla="*/ 298 h 9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61"/>
                <a:gd name="T64" fmla="*/ 0 h 944"/>
                <a:gd name="T65" fmla="*/ 461 w 461"/>
                <a:gd name="T66" fmla="*/ 944 h 9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61" h="944">
                  <a:moveTo>
                    <a:pt x="401" y="298"/>
                  </a:moveTo>
                  <a:lnTo>
                    <a:pt x="354" y="121"/>
                  </a:lnTo>
                  <a:lnTo>
                    <a:pt x="302" y="35"/>
                  </a:lnTo>
                  <a:lnTo>
                    <a:pt x="188" y="0"/>
                  </a:lnTo>
                  <a:lnTo>
                    <a:pt x="75" y="14"/>
                  </a:lnTo>
                  <a:lnTo>
                    <a:pt x="22" y="107"/>
                  </a:lnTo>
                  <a:lnTo>
                    <a:pt x="30" y="220"/>
                  </a:lnTo>
                  <a:lnTo>
                    <a:pt x="60" y="404"/>
                  </a:lnTo>
                  <a:lnTo>
                    <a:pt x="60" y="567"/>
                  </a:lnTo>
                  <a:lnTo>
                    <a:pt x="22" y="709"/>
                  </a:lnTo>
                  <a:lnTo>
                    <a:pt x="0" y="788"/>
                  </a:lnTo>
                  <a:lnTo>
                    <a:pt x="15" y="858"/>
                  </a:lnTo>
                  <a:lnTo>
                    <a:pt x="67" y="895"/>
                  </a:lnTo>
                  <a:lnTo>
                    <a:pt x="136" y="930"/>
                  </a:lnTo>
                  <a:lnTo>
                    <a:pt x="203" y="944"/>
                  </a:lnTo>
                  <a:lnTo>
                    <a:pt x="287" y="944"/>
                  </a:lnTo>
                  <a:lnTo>
                    <a:pt x="386" y="872"/>
                  </a:lnTo>
                  <a:lnTo>
                    <a:pt x="461" y="723"/>
                  </a:lnTo>
                  <a:lnTo>
                    <a:pt x="453" y="588"/>
                  </a:lnTo>
                  <a:lnTo>
                    <a:pt x="408" y="432"/>
                  </a:lnTo>
                  <a:lnTo>
                    <a:pt x="401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512" y="2546"/>
              <a:ext cx="350" cy="1364"/>
            </a:xfrm>
            <a:custGeom>
              <a:avLst/>
              <a:gdLst>
                <a:gd name="T0" fmla="*/ 334 w 350"/>
                <a:gd name="T1" fmla="*/ 21 h 1364"/>
                <a:gd name="T2" fmla="*/ 244 w 350"/>
                <a:gd name="T3" fmla="*/ 0 h 1364"/>
                <a:gd name="T4" fmla="*/ 190 w 350"/>
                <a:gd name="T5" fmla="*/ 21 h 1364"/>
                <a:gd name="T6" fmla="*/ 168 w 350"/>
                <a:gd name="T7" fmla="*/ 91 h 1364"/>
                <a:gd name="T8" fmla="*/ 190 w 350"/>
                <a:gd name="T9" fmla="*/ 482 h 1364"/>
                <a:gd name="T10" fmla="*/ 190 w 350"/>
                <a:gd name="T11" fmla="*/ 574 h 1364"/>
                <a:gd name="T12" fmla="*/ 160 w 350"/>
                <a:gd name="T13" fmla="*/ 746 h 1364"/>
                <a:gd name="T14" fmla="*/ 153 w 350"/>
                <a:gd name="T15" fmla="*/ 944 h 1364"/>
                <a:gd name="T16" fmla="*/ 168 w 350"/>
                <a:gd name="T17" fmla="*/ 1043 h 1364"/>
                <a:gd name="T18" fmla="*/ 153 w 350"/>
                <a:gd name="T19" fmla="*/ 1100 h 1364"/>
                <a:gd name="T20" fmla="*/ 47 w 350"/>
                <a:gd name="T21" fmla="*/ 1185 h 1364"/>
                <a:gd name="T22" fmla="*/ 0 w 350"/>
                <a:gd name="T23" fmla="*/ 1292 h 1364"/>
                <a:gd name="T24" fmla="*/ 9 w 350"/>
                <a:gd name="T25" fmla="*/ 1327 h 1364"/>
                <a:gd name="T26" fmla="*/ 91 w 350"/>
                <a:gd name="T27" fmla="*/ 1364 h 1364"/>
                <a:gd name="T28" fmla="*/ 114 w 350"/>
                <a:gd name="T29" fmla="*/ 1348 h 1364"/>
                <a:gd name="T30" fmla="*/ 123 w 350"/>
                <a:gd name="T31" fmla="*/ 1285 h 1364"/>
                <a:gd name="T32" fmla="*/ 145 w 350"/>
                <a:gd name="T33" fmla="*/ 1192 h 1364"/>
                <a:gd name="T34" fmla="*/ 183 w 350"/>
                <a:gd name="T35" fmla="*/ 1150 h 1364"/>
                <a:gd name="T36" fmla="*/ 228 w 350"/>
                <a:gd name="T37" fmla="*/ 1122 h 1364"/>
                <a:gd name="T38" fmla="*/ 266 w 350"/>
                <a:gd name="T39" fmla="*/ 1085 h 1364"/>
                <a:gd name="T40" fmla="*/ 274 w 350"/>
                <a:gd name="T41" fmla="*/ 1057 h 1364"/>
                <a:gd name="T42" fmla="*/ 252 w 350"/>
                <a:gd name="T43" fmla="*/ 1022 h 1364"/>
                <a:gd name="T44" fmla="*/ 228 w 350"/>
                <a:gd name="T45" fmla="*/ 1001 h 1364"/>
                <a:gd name="T46" fmla="*/ 213 w 350"/>
                <a:gd name="T47" fmla="*/ 916 h 1364"/>
                <a:gd name="T48" fmla="*/ 228 w 350"/>
                <a:gd name="T49" fmla="*/ 737 h 1364"/>
                <a:gd name="T50" fmla="*/ 281 w 350"/>
                <a:gd name="T51" fmla="*/ 532 h 1364"/>
                <a:gd name="T52" fmla="*/ 334 w 350"/>
                <a:gd name="T53" fmla="*/ 368 h 1364"/>
                <a:gd name="T54" fmla="*/ 350 w 350"/>
                <a:gd name="T55" fmla="*/ 170 h 1364"/>
                <a:gd name="T56" fmla="*/ 334 w 350"/>
                <a:gd name="T57" fmla="*/ 21 h 136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50"/>
                <a:gd name="T88" fmla="*/ 0 h 1364"/>
                <a:gd name="T89" fmla="*/ 350 w 350"/>
                <a:gd name="T90" fmla="*/ 1364 h 136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50" h="1364">
                  <a:moveTo>
                    <a:pt x="334" y="21"/>
                  </a:moveTo>
                  <a:lnTo>
                    <a:pt x="244" y="0"/>
                  </a:lnTo>
                  <a:lnTo>
                    <a:pt x="190" y="21"/>
                  </a:lnTo>
                  <a:lnTo>
                    <a:pt x="168" y="91"/>
                  </a:lnTo>
                  <a:lnTo>
                    <a:pt x="190" y="482"/>
                  </a:lnTo>
                  <a:lnTo>
                    <a:pt x="190" y="574"/>
                  </a:lnTo>
                  <a:lnTo>
                    <a:pt x="160" y="746"/>
                  </a:lnTo>
                  <a:lnTo>
                    <a:pt x="153" y="944"/>
                  </a:lnTo>
                  <a:lnTo>
                    <a:pt x="168" y="1043"/>
                  </a:lnTo>
                  <a:lnTo>
                    <a:pt x="153" y="1100"/>
                  </a:lnTo>
                  <a:lnTo>
                    <a:pt x="47" y="1185"/>
                  </a:lnTo>
                  <a:lnTo>
                    <a:pt x="0" y="1292"/>
                  </a:lnTo>
                  <a:lnTo>
                    <a:pt x="9" y="1327"/>
                  </a:lnTo>
                  <a:lnTo>
                    <a:pt x="91" y="1364"/>
                  </a:lnTo>
                  <a:lnTo>
                    <a:pt x="114" y="1348"/>
                  </a:lnTo>
                  <a:lnTo>
                    <a:pt x="123" y="1285"/>
                  </a:lnTo>
                  <a:lnTo>
                    <a:pt x="145" y="1192"/>
                  </a:lnTo>
                  <a:lnTo>
                    <a:pt x="183" y="1150"/>
                  </a:lnTo>
                  <a:lnTo>
                    <a:pt x="228" y="1122"/>
                  </a:lnTo>
                  <a:lnTo>
                    <a:pt x="266" y="1085"/>
                  </a:lnTo>
                  <a:lnTo>
                    <a:pt x="274" y="1057"/>
                  </a:lnTo>
                  <a:lnTo>
                    <a:pt x="252" y="1022"/>
                  </a:lnTo>
                  <a:lnTo>
                    <a:pt x="228" y="1001"/>
                  </a:lnTo>
                  <a:lnTo>
                    <a:pt x="213" y="916"/>
                  </a:lnTo>
                  <a:lnTo>
                    <a:pt x="228" y="737"/>
                  </a:lnTo>
                  <a:lnTo>
                    <a:pt x="281" y="532"/>
                  </a:lnTo>
                  <a:lnTo>
                    <a:pt x="334" y="368"/>
                  </a:lnTo>
                  <a:lnTo>
                    <a:pt x="350" y="170"/>
                  </a:lnTo>
                  <a:lnTo>
                    <a:pt x="334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892" y="2546"/>
              <a:ext cx="575" cy="1150"/>
            </a:xfrm>
            <a:custGeom>
              <a:avLst/>
              <a:gdLst>
                <a:gd name="T0" fmla="*/ 189 w 575"/>
                <a:gd name="T1" fmla="*/ 170 h 1150"/>
                <a:gd name="T2" fmla="*/ 174 w 575"/>
                <a:gd name="T3" fmla="*/ 56 h 1150"/>
                <a:gd name="T4" fmla="*/ 106 w 575"/>
                <a:gd name="T5" fmla="*/ 0 h 1150"/>
                <a:gd name="T6" fmla="*/ 8 w 575"/>
                <a:gd name="T7" fmla="*/ 7 h 1150"/>
                <a:gd name="T8" fmla="*/ 0 w 575"/>
                <a:gd name="T9" fmla="*/ 56 h 1150"/>
                <a:gd name="T10" fmla="*/ 8 w 575"/>
                <a:gd name="T11" fmla="*/ 163 h 1150"/>
                <a:gd name="T12" fmla="*/ 60 w 575"/>
                <a:gd name="T13" fmla="*/ 326 h 1150"/>
                <a:gd name="T14" fmla="*/ 99 w 575"/>
                <a:gd name="T15" fmla="*/ 446 h 1150"/>
                <a:gd name="T16" fmla="*/ 144 w 575"/>
                <a:gd name="T17" fmla="*/ 609 h 1150"/>
                <a:gd name="T18" fmla="*/ 159 w 575"/>
                <a:gd name="T19" fmla="*/ 751 h 1150"/>
                <a:gd name="T20" fmla="*/ 159 w 575"/>
                <a:gd name="T21" fmla="*/ 865 h 1150"/>
                <a:gd name="T22" fmla="*/ 136 w 575"/>
                <a:gd name="T23" fmla="*/ 951 h 1150"/>
                <a:gd name="T24" fmla="*/ 114 w 575"/>
                <a:gd name="T25" fmla="*/ 979 h 1150"/>
                <a:gd name="T26" fmla="*/ 114 w 575"/>
                <a:gd name="T27" fmla="*/ 1007 h 1150"/>
                <a:gd name="T28" fmla="*/ 144 w 575"/>
                <a:gd name="T29" fmla="*/ 1050 h 1150"/>
                <a:gd name="T30" fmla="*/ 196 w 575"/>
                <a:gd name="T31" fmla="*/ 1064 h 1150"/>
                <a:gd name="T32" fmla="*/ 280 w 575"/>
                <a:gd name="T33" fmla="*/ 1064 h 1150"/>
                <a:gd name="T34" fmla="*/ 431 w 575"/>
                <a:gd name="T35" fmla="*/ 1100 h 1150"/>
                <a:gd name="T36" fmla="*/ 476 w 575"/>
                <a:gd name="T37" fmla="*/ 1150 h 1150"/>
                <a:gd name="T38" fmla="*/ 545 w 575"/>
                <a:gd name="T39" fmla="*/ 1121 h 1150"/>
                <a:gd name="T40" fmla="*/ 575 w 575"/>
                <a:gd name="T41" fmla="*/ 1050 h 1150"/>
                <a:gd name="T42" fmla="*/ 545 w 575"/>
                <a:gd name="T43" fmla="*/ 1022 h 1150"/>
                <a:gd name="T44" fmla="*/ 416 w 575"/>
                <a:gd name="T45" fmla="*/ 1007 h 1150"/>
                <a:gd name="T46" fmla="*/ 272 w 575"/>
                <a:gd name="T47" fmla="*/ 1007 h 1150"/>
                <a:gd name="T48" fmla="*/ 211 w 575"/>
                <a:gd name="T49" fmla="*/ 1000 h 1150"/>
                <a:gd name="T50" fmla="*/ 196 w 575"/>
                <a:gd name="T51" fmla="*/ 958 h 1150"/>
                <a:gd name="T52" fmla="*/ 211 w 575"/>
                <a:gd name="T53" fmla="*/ 879 h 1150"/>
                <a:gd name="T54" fmla="*/ 220 w 575"/>
                <a:gd name="T55" fmla="*/ 744 h 1150"/>
                <a:gd name="T56" fmla="*/ 204 w 575"/>
                <a:gd name="T57" fmla="*/ 595 h 1150"/>
                <a:gd name="T58" fmla="*/ 181 w 575"/>
                <a:gd name="T59" fmla="*/ 397 h 1150"/>
                <a:gd name="T60" fmla="*/ 189 w 575"/>
                <a:gd name="T61" fmla="*/ 226 h 1150"/>
                <a:gd name="T62" fmla="*/ 189 w 575"/>
                <a:gd name="T63" fmla="*/ 170 h 11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5"/>
                <a:gd name="T97" fmla="*/ 0 h 1150"/>
                <a:gd name="T98" fmla="*/ 575 w 575"/>
                <a:gd name="T99" fmla="*/ 1150 h 11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5" h="1150">
                  <a:moveTo>
                    <a:pt x="189" y="170"/>
                  </a:moveTo>
                  <a:lnTo>
                    <a:pt x="174" y="56"/>
                  </a:lnTo>
                  <a:lnTo>
                    <a:pt x="106" y="0"/>
                  </a:lnTo>
                  <a:lnTo>
                    <a:pt x="8" y="7"/>
                  </a:lnTo>
                  <a:lnTo>
                    <a:pt x="0" y="56"/>
                  </a:lnTo>
                  <a:lnTo>
                    <a:pt x="8" y="163"/>
                  </a:lnTo>
                  <a:lnTo>
                    <a:pt x="60" y="326"/>
                  </a:lnTo>
                  <a:lnTo>
                    <a:pt x="99" y="446"/>
                  </a:lnTo>
                  <a:lnTo>
                    <a:pt x="144" y="609"/>
                  </a:lnTo>
                  <a:lnTo>
                    <a:pt x="159" y="751"/>
                  </a:lnTo>
                  <a:lnTo>
                    <a:pt x="159" y="865"/>
                  </a:lnTo>
                  <a:lnTo>
                    <a:pt x="136" y="951"/>
                  </a:lnTo>
                  <a:lnTo>
                    <a:pt x="114" y="979"/>
                  </a:lnTo>
                  <a:lnTo>
                    <a:pt x="114" y="1007"/>
                  </a:lnTo>
                  <a:lnTo>
                    <a:pt x="144" y="1050"/>
                  </a:lnTo>
                  <a:lnTo>
                    <a:pt x="196" y="1064"/>
                  </a:lnTo>
                  <a:lnTo>
                    <a:pt x="280" y="1064"/>
                  </a:lnTo>
                  <a:lnTo>
                    <a:pt x="431" y="1100"/>
                  </a:lnTo>
                  <a:lnTo>
                    <a:pt x="476" y="1150"/>
                  </a:lnTo>
                  <a:lnTo>
                    <a:pt x="545" y="1121"/>
                  </a:lnTo>
                  <a:lnTo>
                    <a:pt x="575" y="1050"/>
                  </a:lnTo>
                  <a:lnTo>
                    <a:pt x="545" y="1022"/>
                  </a:lnTo>
                  <a:lnTo>
                    <a:pt x="416" y="1007"/>
                  </a:lnTo>
                  <a:lnTo>
                    <a:pt x="272" y="1007"/>
                  </a:lnTo>
                  <a:lnTo>
                    <a:pt x="211" y="1000"/>
                  </a:lnTo>
                  <a:lnTo>
                    <a:pt x="196" y="958"/>
                  </a:lnTo>
                  <a:lnTo>
                    <a:pt x="211" y="879"/>
                  </a:lnTo>
                  <a:lnTo>
                    <a:pt x="220" y="744"/>
                  </a:lnTo>
                  <a:lnTo>
                    <a:pt x="204" y="595"/>
                  </a:lnTo>
                  <a:lnTo>
                    <a:pt x="181" y="397"/>
                  </a:lnTo>
                  <a:lnTo>
                    <a:pt x="189" y="226"/>
                  </a:lnTo>
                  <a:lnTo>
                    <a:pt x="189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79704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/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>Низшие карбоновые кислоты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Карбоновые кислоты, содержащие от 1 до 10 атомов «С» называются низшими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im0-tub-ru.yandex.net/i?id=210311114-44-72"/>
          <p:cNvPicPr/>
          <p:nvPr/>
        </p:nvPicPr>
        <p:blipFill>
          <a:blip r:embed="rId2">
            <a:lum bright="-30000"/>
          </a:blip>
          <a:srcRect/>
          <a:stretch>
            <a:fillRect/>
          </a:stretch>
        </p:blipFill>
        <p:spPr bwMode="auto">
          <a:xfrm>
            <a:off x="6572264" y="4500570"/>
            <a:ext cx="214314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im7-tub-ru.yandex.net/i?id=402330334-15-72"/>
          <p:cNvPicPr>
            <a:picLocks noChangeAspect="1" noChangeArrowheads="1"/>
          </p:cNvPicPr>
          <p:nvPr/>
        </p:nvPicPr>
        <p:blipFill>
          <a:blip r:embed="rId3">
            <a:lum bright="-40000"/>
          </a:blip>
          <a:srcRect/>
          <a:stretch>
            <a:fillRect/>
          </a:stretch>
        </p:blipFill>
        <p:spPr bwMode="auto">
          <a:xfrm>
            <a:off x="500034" y="4500570"/>
            <a:ext cx="2000264" cy="2000264"/>
          </a:xfrm>
          <a:prstGeom prst="rect">
            <a:avLst/>
          </a:prstGeom>
          <a:noFill/>
        </p:spPr>
      </p:pic>
      <p:pic>
        <p:nvPicPr>
          <p:cNvPr id="6" name="Рисунок 5" descr="http://im2-tub-ru.yandex.net/i?id=224427702-16-72"/>
          <p:cNvPicPr/>
          <p:nvPr/>
        </p:nvPicPr>
        <p:blipFill>
          <a:blip r:embed="rId4">
            <a:lum bright="-30000"/>
          </a:blip>
          <a:srcRect/>
          <a:stretch>
            <a:fillRect/>
          </a:stretch>
        </p:blipFill>
        <p:spPr bwMode="auto">
          <a:xfrm>
            <a:off x="3428992" y="4500570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Метановая (муравьиная) кислота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3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120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Молекулярная и структурная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формулы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Модель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Нахождение в природе (продукты, в которых содержится 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Примеры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93119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НСООН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Содержится в хвое, крапиве, фруктах, едких выделениях пчел и муравьев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im7-tub-ru.yandex.net/i?id=128194651-06-72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571472" y="3643314"/>
            <a:ext cx="178595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165646261-24-72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2714612" y="3643314"/>
            <a:ext cx="17859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3" descr="http://im2-tub-ru.yandex.net/i?id=8576855-62-72"/>
          <p:cNvPicPr>
            <a:picLocks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6715140" y="3071810"/>
            <a:ext cx="1976438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109567908-23-72"/>
          <p:cNvPicPr/>
          <p:nvPr/>
        </p:nvPicPr>
        <p:blipFill>
          <a:blip r:embed="rId5">
            <a:lum bright="-10000"/>
          </a:blip>
          <a:srcRect/>
          <a:stretch>
            <a:fillRect/>
          </a:stretch>
        </p:blipFill>
        <p:spPr bwMode="auto">
          <a:xfrm>
            <a:off x="6786578" y="4572008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Этановая (уксусная) кислота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38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367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Молекулярная и структурная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формулы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Модель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Нахождение в природе (продукты, в которых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содержится)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Примеры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7577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СН</a:t>
                      </a:r>
                      <a:r>
                        <a:rPr lang="ru-RU" sz="1050" b="1" dirty="0" smtClean="0"/>
                        <a:t>3</a:t>
                      </a:r>
                      <a:r>
                        <a:rPr lang="ru-RU" b="1" dirty="0" smtClean="0"/>
                        <a:t>СООН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Содержится в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растениях (в зеленых листьях), в выделениях животных (моче, желчи), образуется при гниении и брожении (в кислом молоке, сыре, вине). 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Рисунок 10" descr="http://im4-tub-ru.yandex.net/i?id=155608765-60-72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571472" y="4000504"/>
            <a:ext cx="185738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6-tub-ru.yandex.net/i?id=277213540-01-72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2643174" y="4071942"/>
            <a:ext cx="178595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2-tub-ru.yandex.net/i?id=499622618-01-7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214686"/>
            <a:ext cx="16430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medsite.com.ua/img/rastenie/92/92_1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5072074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chemeClr val="bg1"/>
                </a:solidFill>
                <a:latin typeface="+mn-lt"/>
              </a:rPr>
              <a:t>Пропановая</a:t>
            </a:r>
            <a:r>
              <a:rPr lang="ru-RU" sz="4000" dirty="0" smtClean="0">
                <a:solidFill>
                  <a:schemeClr val="bg1"/>
                </a:solidFill>
                <a:latin typeface="+mn-lt"/>
              </a:rPr>
              <a:t> (пропионовая) кислота</a:t>
            </a:r>
            <a:endParaRPr lang="ru-RU" sz="4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214554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Молекулярная и структурная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формулы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Модель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Нахождение в природе (продукты,  в которых  содержится)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Примеры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</a:t>
                      </a:r>
                      <a:r>
                        <a:rPr lang="ru-RU" sz="1600" b="1" dirty="0" smtClean="0"/>
                        <a:t>2</a:t>
                      </a:r>
                      <a:r>
                        <a:rPr lang="ru-RU" b="1" dirty="0" smtClean="0"/>
                        <a:t>Н</a:t>
                      </a:r>
                      <a:r>
                        <a:rPr lang="ru-RU" sz="1600" b="1" dirty="0" smtClean="0"/>
                        <a:t>5</a:t>
                      </a:r>
                      <a:r>
                        <a:rPr lang="ru-RU" b="1" dirty="0" smtClean="0"/>
                        <a:t>СООН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природе содержится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древесной смоле,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 </a:t>
                      </a:r>
                      <a:r>
                        <a:rPr kumimoji="0" lang="ru-RU" sz="180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нефти,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образуется при брожении </a:t>
                      </a:r>
                      <a:r>
                        <a:rPr kumimoji="0" lang="ru-RU" sz="1800" u="none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углево-дов</a:t>
                      </a:r>
                      <a:endParaRPr kumimoji="0" lang="ru-RU" sz="1800" u="non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im8-tub-ru.yandex.net/i?id=246284820-31-72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714612" y="4214818"/>
            <a:ext cx="18573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472752216-60-7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786190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ропионовая кислота: химическая формула"/>
          <p:cNvPicPr/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714348" y="4572008"/>
            <a:ext cx="178595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Бутановая (масляная ) кислота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Молекулярная и структурная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формулы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Модель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Нахождение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в природе (п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родукты , в которых содержится)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Примеры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СООН</a:t>
                      </a:r>
                      <a:endParaRPr lang="ru-RU" b="1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Содержится в сливочном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масле и в нефти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Масляная кислота: вид молекулы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571736" y="4286256"/>
            <a:ext cx="200026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366061611-61-72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6715140" y="3571876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Файл:Butanoic acid.png"/>
          <p:cNvPicPr/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642910" y="4214818"/>
            <a:ext cx="171451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+mn-lt"/>
              </a:rPr>
              <a:t>Пентановая (валериановая) кислота</a:t>
            </a:r>
            <a:endParaRPr lang="ru-RU" sz="4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Молекулярная и структурная формула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Модель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Нахождение в природе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(п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родукты, в которых содержится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Примеры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ru-RU" b="1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корне валерианы аптечной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im4-tub-ru.yandex.net/i?id=263520142-62-72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6929454" y="3714752"/>
            <a:ext cx="15716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Валериановая кислота: вид молекулы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2643174" y="4643446"/>
            <a:ext cx="1928826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алериановая кислота: химическая формула"/>
          <p:cNvPicPr/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500034" y="4643446"/>
            <a:ext cx="192882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+mn-lt"/>
              </a:rPr>
              <a:t>Гексановая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 (капроновая) кислота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Молекулярная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и с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труктурная формулы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Модель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Нахождение в природе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(п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родукты, в которых содержится)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Примеры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ru-RU" b="1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сливочном масле и в нефти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н-гексановая (капроновая) кислота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500298" y="4429132"/>
            <a:ext cx="197643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7-tub-ru.yandex.net/i?id=335223629-53-72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6643702" y="3786190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н-гексановая (капроновая) кислота"/>
          <p:cNvPicPr/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500034" y="4286256"/>
            <a:ext cx="192882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Октановая (каприловая) кислота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9731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Структурная формула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Модель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Нахождение в природе (продукты,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в которых содержится)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Примеры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713133"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 </a:t>
                      </a:r>
                      <a:endParaRPr lang="ru-RU" b="1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коровьем масле,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кокосовом жире, найдена в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лимбургском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сыре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свекловичной патоке;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Каприловая кислота: химическая формула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 rot="2071870">
            <a:off x="499300" y="5084147"/>
            <a:ext cx="1999275" cy="61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приловая кислота: вид молекулы"/>
          <p:cNvPicPr/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 rot="2312606">
            <a:off x="2552392" y="4312530"/>
            <a:ext cx="1991302" cy="86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8-tub-ru.yandex.net/i?id=173146870-39-72"/>
          <p:cNvPicPr/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6786578" y="4714884"/>
            <a:ext cx="185737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385310803-67-72"/>
          <p:cNvPicPr/>
          <p:nvPr/>
        </p:nvPicPr>
        <p:blipFill>
          <a:blip r:embed="rId5">
            <a:lum bright="-10000"/>
          </a:blip>
          <a:srcRect l="-15000" t="30000"/>
          <a:stretch>
            <a:fillRect/>
          </a:stretch>
        </p:blipFill>
        <p:spPr bwMode="auto">
          <a:xfrm>
            <a:off x="6715140" y="3643314"/>
            <a:ext cx="1785940" cy="100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263</TotalTime>
  <Words>331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НАСЫЩЕННЫЕ МОНОКарбоновые кислоты</vt:lpstr>
      <vt:lpstr> Низшие карбоновые кислоты </vt:lpstr>
      <vt:lpstr>Метановая (муравьиная) кислота</vt:lpstr>
      <vt:lpstr>Этановая (уксусная) кислота</vt:lpstr>
      <vt:lpstr>Пропановая (пропионовая) кислота</vt:lpstr>
      <vt:lpstr>Бутановая (масляная ) кислота</vt:lpstr>
      <vt:lpstr>Пентановая (валериановая) кислота</vt:lpstr>
      <vt:lpstr>Гексановая (капроновая) кислота</vt:lpstr>
      <vt:lpstr>Октановая (каприловая) кислота </vt:lpstr>
      <vt:lpstr>Нонановая (пеларгоновая) кислота</vt:lpstr>
      <vt:lpstr>Декановая (каприновая ) кислота</vt:lpstr>
      <vt:lpstr>Слайд 12</vt:lpstr>
    </vt:vector>
  </TitlesOfParts>
  <Company>lizey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Карбоновые кислоты</dc:title>
  <dc:creator>user</dc:creator>
  <cp:lastModifiedBy>Computer</cp:lastModifiedBy>
  <cp:revision>28</cp:revision>
  <dcterms:created xsi:type="dcterms:W3CDTF">2012-01-28T06:06:50Z</dcterms:created>
  <dcterms:modified xsi:type="dcterms:W3CDTF">2012-01-29T20:25:41Z</dcterms:modified>
</cp:coreProperties>
</file>