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56" r:id="rId4"/>
    <p:sldMasterId id="2147483780" r:id="rId5"/>
    <p:sldMasterId id="2147483792" r:id="rId6"/>
    <p:sldMasterId id="2147483816" r:id="rId7"/>
    <p:sldMasterId id="2147483852" r:id="rId8"/>
    <p:sldMasterId id="2147483876" r:id="rId9"/>
    <p:sldMasterId id="2147483900" r:id="rId10"/>
    <p:sldMasterId id="2147483912" r:id="rId11"/>
    <p:sldMasterId id="2147483924" r:id="rId12"/>
    <p:sldMasterId id="2147483936" r:id="rId13"/>
    <p:sldMasterId id="2147483960" r:id="rId14"/>
    <p:sldMasterId id="2147483972" r:id="rId15"/>
    <p:sldMasterId id="2147483984" r:id="rId16"/>
    <p:sldMasterId id="2147483996" r:id="rId17"/>
    <p:sldMasterId id="2147484025" r:id="rId18"/>
  </p:sldMasterIdLst>
  <p:notesMasterIdLst>
    <p:notesMasterId r:id="rId102"/>
  </p:notesMasterIdLst>
  <p:sldIdLst>
    <p:sldId id="327" r:id="rId19"/>
    <p:sldId id="328" r:id="rId20"/>
    <p:sldId id="315" r:id="rId21"/>
    <p:sldId id="278" r:id="rId22"/>
    <p:sldId id="257" r:id="rId23"/>
    <p:sldId id="282" r:id="rId24"/>
    <p:sldId id="283" r:id="rId25"/>
    <p:sldId id="284" r:id="rId26"/>
    <p:sldId id="258" r:id="rId27"/>
    <p:sldId id="285" r:id="rId28"/>
    <p:sldId id="286" r:id="rId29"/>
    <p:sldId id="311" r:id="rId30"/>
    <p:sldId id="261" r:id="rId31"/>
    <p:sldId id="306" r:id="rId32"/>
    <p:sldId id="305" r:id="rId33"/>
    <p:sldId id="304" r:id="rId34"/>
    <p:sldId id="303" r:id="rId35"/>
    <p:sldId id="302" r:id="rId36"/>
    <p:sldId id="301" r:id="rId37"/>
    <p:sldId id="266" r:id="rId38"/>
    <p:sldId id="287" r:id="rId39"/>
    <p:sldId id="310" r:id="rId40"/>
    <p:sldId id="309" r:id="rId41"/>
    <p:sldId id="307" r:id="rId42"/>
    <p:sldId id="276" r:id="rId43"/>
    <p:sldId id="316" r:id="rId44"/>
    <p:sldId id="299" r:id="rId45"/>
    <p:sldId id="317" r:id="rId46"/>
    <p:sldId id="297" r:id="rId47"/>
    <p:sldId id="294" r:id="rId48"/>
    <p:sldId id="265" r:id="rId49"/>
    <p:sldId id="277" r:id="rId50"/>
    <p:sldId id="274" r:id="rId51"/>
    <p:sldId id="292" r:id="rId52"/>
    <p:sldId id="291" r:id="rId53"/>
    <p:sldId id="290" r:id="rId54"/>
    <p:sldId id="289" r:id="rId55"/>
    <p:sldId id="288" r:id="rId56"/>
    <p:sldId id="381" r:id="rId57"/>
    <p:sldId id="343" r:id="rId58"/>
    <p:sldId id="382" r:id="rId59"/>
    <p:sldId id="407" r:id="rId60"/>
    <p:sldId id="344" r:id="rId61"/>
    <p:sldId id="345" r:id="rId62"/>
    <p:sldId id="346" r:id="rId63"/>
    <p:sldId id="347" r:id="rId64"/>
    <p:sldId id="350" r:id="rId65"/>
    <p:sldId id="351" r:id="rId66"/>
    <p:sldId id="352" r:id="rId67"/>
    <p:sldId id="355" r:id="rId68"/>
    <p:sldId id="356" r:id="rId69"/>
    <p:sldId id="361" r:id="rId70"/>
    <p:sldId id="362" r:id="rId71"/>
    <p:sldId id="367" r:id="rId72"/>
    <p:sldId id="368" r:id="rId73"/>
    <p:sldId id="369" r:id="rId74"/>
    <p:sldId id="370" r:id="rId75"/>
    <p:sldId id="371" r:id="rId76"/>
    <p:sldId id="372" r:id="rId77"/>
    <p:sldId id="373" r:id="rId78"/>
    <p:sldId id="376" r:id="rId79"/>
    <p:sldId id="377" r:id="rId80"/>
    <p:sldId id="383" r:id="rId81"/>
    <p:sldId id="384" r:id="rId82"/>
    <p:sldId id="386" r:id="rId83"/>
    <p:sldId id="387" r:id="rId84"/>
    <p:sldId id="388" r:id="rId85"/>
    <p:sldId id="389" r:id="rId86"/>
    <p:sldId id="391" r:id="rId87"/>
    <p:sldId id="392" r:id="rId88"/>
    <p:sldId id="393" r:id="rId89"/>
    <p:sldId id="394" r:id="rId90"/>
    <p:sldId id="395" r:id="rId91"/>
    <p:sldId id="396" r:id="rId92"/>
    <p:sldId id="397" r:id="rId93"/>
    <p:sldId id="398" r:id="rId94"/>
    <p:sldId id="399" r:id="rId95"/>
    <p:sldId id="401" r:id="rId96"/>
    <p:sldId id="402" r:id="rId97"/>
    <p:sldId id="403" r:id="rId98"/>
    <p:sldId id="404" r:id="rId99"/>
    <p:sldId id="406" r:id="rId100"/>
    <p:sldId id="319" r:id="rId10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D99"/>
    <a:srgbClr val="FBD287"/>
    <a:srgbClr val="FFFF66"/>
    <a:srgbClr val="A4660C"/>
    <a:srgbClr val="CC9900"/>
    <a:srgbClr val="CC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94574" autoAdjust="0"/>
  </p:normalViewPr>
  <p:slideViewPr>
    <p:cSldViewPr>
      <p:cViewPr>
        <p:scale>
          <a:sx n="50" d="100"/>
          <a:sy n="50" d="100"/>
        </p:scale>
        <p:origin x="-778"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7" d="100"/>
        <a:sy n="57" d="100"/>
      </p:scale>
      <p:origin x="0" y="3036"/>
    </p:cViewPr>
  </p:sorterViewPr>
  <p:notesViewPr>
    <p:cSldViewPr>
      <p:cViewPr varScale="1">
        <p:scale>
          <a:sx n="41" d="100"/>
          <a:sy n="41" d="100"/>
        </p:scale>
        <p:origin x="-2333" y="-77"/>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91.wmf"/><Relationship Id="rId7" Type="http://schemas.openxmlformats.org/officeDocument/2006/relationships/image" Target="../media/image95.wmf"/><Relationship Id="rId2" Type="http://schemas.openxmlformats.org/officeDocument/2006/relationships/image" Target="../media/image90.wmf"/><Relationship Id="rId1" Type="http://schemas.openxmlformats.org/officeDocument/2006/relationships/image" Target="../media/image89.wmf"/><Relationship Id="rId6" Type="http://schemas.openxmlformats.org/officeDocument/2006/relationships/image" Target="../media/image94.wmf"/><Relationship Id="rId11" Type="http://schemas.openxmlformats.org/officeDocument/2006/relationships/image" Target="../media/image99.wmf"/><Relationship Id="rId5" Type="http://schemas.openxmlformats.org/officeDocument/2006/relationships/image" Target="../media/image93.wmf"/><Relationship Id="rId10" Type="http://schemas.openxmlformats.org/officeDocument/2006/relationships/image" Target="../media/image98.wmf"/><Relationship Id="rId4" Type="http://schemas.openxmlformats.org/officeDocument/2006/relationships/image" Target="../media/image92.wmf"/><Relationship Id="rId9" Type="http://schemas.openxmlformats.org/officeDocument/2006/relationships/image" Target="../media/image9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50.wmf"/><Relationship Id="rId7" Type="http://schemas.openxmlformats.org/officeDocument/2006/relationships/image" Target="../media/image54.wmf"/><Relationship Id="rId12" Type="http://schemas.openxmlformats.org/officeDocument/2006/relationships/image" Target="../media/image59.wmf"/><Relationship Id="rId2" Type="http://schemas.openxmlformats.org/officeDocument/2006/relationships/image" Target="../media/image49.wmf"/><Relationship Id="rId1" Type="http://schemas.openxmlformats.org/officeDocument/2006/relationships/image" Target="../media/image45.wmf"/><Relationship Id="rId6" Type="http://schemas.openxmlformats.org/officeDocument/2006/relationships/image" Target="../media/image53.wmf"/><Relationship Id="rId11" Type="http://schemas.openxmlformats.org/officeDocument/2006/relationships/image" Target="../media/image58.wmf"/><Relationship Id="rId5" Type="http://schemas.openxmlformats.org/officeDocument/2006/relationships/image" Target="../media/image52.wmf"/><Relationship Id="rId10" Type="http://schemas.openxmlformats.org/officeDocument/2006/relationships/image" Target="../media/image57.wmf"/><Relationship Id="rId4" Type="http://schemas.openxmlformats.org/officeDocument/2006/relationships/image" Target="../media/image51.wmf"/><Relationship Id="rId9"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50.wmf"/><Relationship Id="rId7" Type="http://schemas.openxmlformats.org/officeDocument/2006/relationships/image" Target="../media/image54.wmf"/><Relationship Id="rId12" Type="http://schemas.openxmlformats.org/officeDocument/2006/relationships/image" Target="../media/image59.wmf"/><Relationship Id="rId2" Type="http://schemas.openxmlformats.org/officeDocument/2006/relationships/image" Target="../media/image49.wmf"/><Relationship Id="rId1" Type="http://schemas.openxmlformats.org/officeDocument/2006/relationships/image" Target="../media/image45.wmf"/><Relationship Id="rId6" Type="http://schemas.openxmlformats.org/officeDocument/2006/relationships/image" Target="../media/image60.wmf"/><Relationship Id="rId11" Type="http://schemas.openxmlformats.org/officeDocument/2006/relationships/image" Target="../media/image58.wmf"/><Relationship Id="rId5" Type="http://schemas.openxmlformats.org/officeDocument/2006/relationships/image" Target="../media/image52.wmf"/><Relationship Id="rId10" Type="http://schemas.openxmlformats.org/officeDocument/2006/relationships/image" Target="../media/image57.wmf"/><Relationship Id="rId4" Type="http://schemas.openxmlformats.org/officeDocument/2006/relationships/image" Target="../media/image51.wmf"/><Relationship Id="rId9"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19FCFB-EE84-461E-B426-F90E2FF8C698}" type="datetimeFigureOut">
              <a:rPr lang="ru-RU" smtClean="0"/>
              <a:pPr/>
              <a:t>28.01.2012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9BE7B7-DAD6-4F20-9FB4-DAD83E18112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069BE7B7-DAD6-4F20-9FB4-DAD83E18112D}"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69BE7B7-DAD6-4F20-9FB4-DAD83E18112D}" type="slidenum">
              <a:rPr lang="ru-RU" smtClean="0"/>
              <a:pPr/>
              <a:t>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B27B71-38A2-4E57-9F14-D3C0E687FC5C}" type="slidenum">
              <a:rPr lang="ru-RU" smtClean="0"/>
              <a:pPr/>
              <a:t>40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B27B71-38A2-4E57-9F14-D3C0E687FC5C}" type="slidenum">
              <a:rPr lang="ru-RU" smtClean="0"/>
              <a:pPr/>
              <a:t>45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B27B71-38A2-4E57-9F14-D3C0E687FC5C}" type="slidenum">
              <a:rPr lang="ru-RU" smtClean="0"/>
              <a:pPr/>
              <a:t>59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B27B71-38A2-4E57-9F14-D3C0E687FC5C}" type="slidenum">
              <a:rPr lang="ru-RU" smtClean="0"/>
              <a:pPr/>
              <a:t>60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8" name="Нижний колонтитул 7"/>
          <p:cNvSpPr>
            <a:spLocks noGrp="1"/>
          </p:cNvSpPr>
          <p:nvPr>
            <p:ph type="ftr" sz="quarter" idx="11"/>
          </p:nvPr>
        </p:nvSpPr>
        <p:spPr/>
        <p:txBody>
          <a:bodyPr/>
          <a:lstStyle/>
          <a:p>
            <a:endParaRPr lang="ru-RU">
              <a:solidFill>
                <a:srgbClr val="F0A22E">
                  <a:shade val="75000"/>
                </a:srgbClr>
              </a:solidFill>
            </a:endParaRPr>
          </a:p>
        </p:txBody>
      </p:sp>
      <p:sp>
        <p:nvSpPr>
          <p:cNvPr id="9" name="Номер слайда 8"/>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4" name="Нижний колонтитул 3"/>
          <p:cNvSpPr>
            <a:spLocks noGrp="1"/>
          </p:cNvSpPr>
          <p:nvPr>
            <p:ph type="ftr" sz="quarter" idx="11"/>
          </p:nvPr>
        </p:nvSpPr>
        <p:spPr/>
        <p:txBody>
          <a:bodyPr/>
          <a:lstStyle/>
          <a:p>
            <a:endParaRPr lang="ru-RU">
              <a:solidFill>
                <a:srgbClr val="F0A22E">
                  <a:shade val="75000"/>
                </a:srgbClr>
              </a:solidFill>
            </a:endParaRPr>
          </a:p>
        </p:txBody>
      </p:sp>
      <p:sp>
        <p:nvSpPr>
          <p:cNvPr id="5" name="Номер слайда 4"/>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3" name="Нижний колонтитул 2"/>
          <p:cNvSpPr>
            <a:spLocks noGrp="1"/>
          </p:cNvSpPr>
          <p:nvPr>
            <p:ph type="ftr" sz="quarter" idx="11"/>
          </p:nvPr>
        </p:nvSpPr>
        <p:spPr/>
        <p:txBody>
          <a:bodyPr/>
          <a:lstStyle/>
          <a:p>
            <a:endParaRPr lang="ru-RU">
              <a:solidFill>
                <a:srgbClr val="F0A22E">
                  <a:shade val="75000"/>
                </a:srgbClr>
              </a:solidFill>
            </a:endParaRPr>
          </a:p>
        </p:txBody>
      </p:sp>
      <p:sp>
        <p:nvSpPr>
          <p:cNvPr id="4" name="Номер слайда 3"/>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BD246E3-6895-4D2C-814B-B789B1A4791B}" type="slidenum">
              <a:rPr lang="ru-RU"/>
              <a:pPr/>
              <a:t>‹#›</a:t>
            </a:fld>
            <a:endParaRPr lang="ru-RU"/>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09A87871-052A-4045-B37A-6586C741E2EE}" type="slidenum">
              <a:rPr lang="ru-RU"/>
              <a:pPr/>
              <a:t>‹#›</a:t>
            </a:fld>
            <a:endParaRPr lang="ru-RU"/>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9075518-C50C-432C-99E8-47682D0B7D87}"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43DD6A7-790A-4910-AF60-9744B2A72E84}" type="slidenum">
              <a:rPr lang="ru-RU"/>
              <a:pPr/>
              <a:t>‹#›</a:t>
            </a:fld>
            <a:endParaRPr lang="ru-RU"/>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8A5A30DD-04DC-491E-93E5-40405EA1BE63}" type="slidenum">
              <a:rPr lang="ru-RU"/>
              <a:pPr/>
              <a:t>‹#›</a:t>
            </a:fld>
            <a:endParaRPr lang="ru-RU"/>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6181D786-2593-40E8-B759-5677EE57DBD9}" type="slidenum">
              <a:rPr lang="ru-RU"/>
              <a:pPr/>
              <a:t>‹#›</a:t>
            </a:fld>
            <a:endParaRPr lang="ru-RU"/>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2131CB02-DB06-4481-BBDE-9D1F18BC0EBE}" type="slidenum">
              <a:rPr lang="ru-RU"/>
              <a:pPr/>
              <a:t>‹#›</a:t>
            </a:fld>
            <a:endParaRPr lang="ru-RU"/>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B9F3B90-966E-463A-8DDD-F41A4A48EF5D}" type="slidenum">
              <a:rPr lang="ru-RU"/>
              <a:pPr/>
              <a:t>‹#›</a:t>
            </a:fld>
            <a:endParaRPr lang="ru-RU"/>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540B060-ED69-4623-AA72-108CA3E1A92E}" type="slidenum">
              <a:rPr lang="ru-RU"/>
              <a:pPr/>
              <a:t>‹#›</a:t>
            </a:fld>
            <a:endParaRPr lang="ru-RU"/>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0C7E6653-3D83-4CB6-9DB8-AF9DC911574D}" type="slidenum">
              <a:rPr lang="ru-RU"/>
              <a:pPr/>
              <a:t>‹#›</a:t>
            </a:fld>
            <a:endParaRPr lang="ru-RU"/>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3BEC723-DB08-40EF-86D5-F9F674884335}" type="slidenum">
              <a:rPr lang="ru-RU"/>
              <a:pPr/>
              <a:t>‹#›</a:t>
            </a:fld>
            <a:endParaRPr lang="ru-RU"/>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DCB3B777-68B9-403D-A650-77F663911EB2}" type="slidenum">
              <a:rPr lang="ru-RU"/>
              <a:pPr/>
              <a:t>‹#›</a:t>
            </a:fld>
            <a:endParaRPr lang="ru-RU"/>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245225"/>
            <a:ext cx="2133600" cy="476250"/>
          </a:xfrm>
        </p:spPr>
        <p:txBody>
          <a:bodyPr/>
          <a:lstStyle>
            <a:lvl1pPr>
              <a:defRPr/>
            </a:lvl1pPr>
          </a:lstStyle>
          <a:p>
            <a:endParaRPr lang="ru-RU"/>
          </a:p>
        </p:txBody>
      </p:sp>
      <p:sp>
        <p:nvSpPr>
          <p:cNvPr id="8" name="Нижний колонтитул 7"/>
          <p:cNvSpPr>
            <a:spLocks noGrp="1"/>
          </p:cNvSpPr>
          <p:nvPr>
            <p:ph type="ftr" sz="quarter" idx="11"/>
          </p:nvPr>
        </p:nvSpPr>
        <p:spPr>
          <a:xfrm>
            <a:off x="3124200" y="6245225"/>
            <a:ext cx="2895600" cy="476250"/>
          </a:xfrm>
        </p:spPr>
        <p:txBody>
          <a:bodyPr/>
          <a:lstStyle>
            <a:lvl1pPr>
              <a:defRPr/>
            </a:lvl1pPr>
          </a:lstStyle>
          <a:p>
            <a:endParaRPr lang="ru-RU"/>
          </a:p>
        </p:txBody>
      </p:sp>
      <p:sp>
        <p:nvSpPr>
          <p:cNvPr id="9" name="Номер слайда 8"/>
          <p:cNvSpPr>
            <a:spLocks noGrp="1"/>
          </p:cNvSpPr>
          <p:nvPr>
            <p:ph type="sldNum" sz="quarter" idx="12"/>
          </p:nvPr>
        </p:nvSpPr>
        <p:spPr>
          <a:xfrm>
            <a:off x="6553200" y="6245225"/>
            <a:ext cx="2133600" cy="476250"/>
          </a:xfrm>
        </p:spPr>
        <p:txBody>
          <a:bodyPr/>
          <a:lstStyle>
            <a:lvl1pPr>
              <a:defRPr/>
            </a:lvl1pPr>
          </a:lstStyle>
          <a:p>
            <a:fld id="{20168D4B-1FBE-40A4-B54E-CC8FB000405F}"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88892937-40B2-43FF-B294-F28410581104}" type="slidenum">
              <a:rPr lang="ru-RU"/>
              <a:pPr/>
              <a:t>‹#›</a:t>
            </a:fld>
            <a:endParaRPr lang="ru-RU"/>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02D089C-9AFD-4961-A7DB-D881DFF0AD8C}" type="slidenum">
              <a:rPr lang="ru-RU"/>
              <a:pPr>
                <a:defRPr/>
              </a:pPr>
              <a:t>‹#›</a:t>
            </a:fld>
            <a:endParaRPr lang="ru-RU"/>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58B527E-7A87-4244-B776-675055BB67A5}" type="slidenum">
              <a:rPr lang="ru-RU"/>
              <a:pPr>
                <a:defRPr/>
              </a:pPr>
              <a:t>‹#›</a:t>
            </a:fld>
            <a:endParaRPr lang="ru-RU"/>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4129085-E29A-469A-B13A-909594E6E52D}" type="slidenum">
              <a:rPr lang="ru-RU"/>
              <a:pPr>
                <a:defRPr/>
              </a:pPr>
              <a:t>‹#›</a:t>
            </a:fld>
            <a:endParaRPr lang="ru-RU"/>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33EC6A7-3807-4B3C-BA6E-1D7C2B95BC7C}" type="slidenum">
              <a:rPr lang="ru-RU"/>
              <a:pPr>
                <a:defRPr/>
              </a:pPr>
              <a:t>‹#›</a:t>
            </a:fld>
            <a:endParaRPr lang="ru-RU"/>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D620E663-088A-4450-8A8B-51694551C60D}" type="slidenum">
              <a:rPr lang="ru-RU"/>
              <a:pPr>
                <a:defRPr/>
              </a:pPr>
              <a:t>‹#›</a:t>
            </a:fld>
            <a:endParaRPr lang="ru-RU"/>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2A887774-2F98-45BA-85F4-6EEB700C972B}" type="slidenum">
              <a:rPr lang="ru-RU"/>
              <a:pPr>
                <a:defRPr/>
              </a:pPr>
              <a:t>‹#›</a:t>
            </a:fld>
            <a:endParaRPr lang="ru-RU"/>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3EA8465D-187E-4996-BF57-16B110C94C55}" type="slidenum">
              <a:rPr lang="ru-RU"/>
              <a:pPr>
                <a:defRPr/>
              </a:pPr>
              <a:t>‹#›</a:t>
            </a:fld>
            <a:endParaRPr lang="ru-RU"/>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49CF0D1-D251-44D1-9FFF-346843D4382E}" type="slidenum">
              <a:rPr lang="ru-RU"/>
              <a:pPr>
                <a:defRPr/>
              </a:pPr>
              <a:t>‹#›</a:t>
            </a:fld>
            <a:endParaRPr lang="ru-RU"/>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7C34566-7748-475F-A30A-F674F50BF2E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EE9BC9B-3B7A-4284-8EE0-CE1D8B4B75AB}" type="slidenum">
              <a:rPr lang="ru-RU"/>
              <a:pPr>
                <a:defRPr/>
              </a:pPr>
              <a:t>‹#›</a:t>
            </a:fld>
            <a:endParaRPr lang="ru-RU"/>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C5A4CB3-FB84-4049-B04E-B1A980BC1DA7}"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 name="Нижний колонтитул 1"/>
          <p:cNvSpPr>
            <a:spLocks noGrp="1"/>
          </p:cNvSpPr>
          <p:nvPr>
            <p:ph type="ftr" sz="quarter" idx="11"/>
          </p:nvPr>
        </p:nvSpPr>
        <p:spPr/>
        <p:txBody>
          <a:bodyPr/>
          <a:lstStyle/>
          <a:p>
            <a:endParaRPr lang="ru-RU">
              <a:solidFill>
                <a:srgbClr val="F0A22E">
                  <a:shade val="75000"/>
                </a:srgbClr>
              </a:solidFill>
            </a:endParaRPr>
          </a:p>
        </p:txBody>
      </p:sp>
      <p:sp>
        <p:nvSpPr>
          <p:cNvPr id="15" name="Номер слайда 14"/>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a:xfrm>
            <a:off x="8229600" y="6473952"/>
            <a:ext cx="758952"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Franklin Gothic Book"/>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1" name="Нижний колонтитул 10"/>
          <p:cNvSpPr>
            <a:spLocks noGrp="1"/>
          </p:cNvSpPr>
          <p:nvPr>
            <p:ph type="ftr" sz="quarter" idx="11"/>
          </p:nvPr>
        </p:nvSpPr>
        <p:spPr/>
        <p:txBody>
          <a:bodyPr/>
          <a:lstStyle/>
          <a:p>
            <a:endParaRPr lang="ru-RU">
              <a:solidFill>
                <a:srgbClr val="F0A22E">
                  <a:shade val="75000"/>
                </a:srgbClr>
              </a:solidFill>
            </a:endParaRPr>
          </a:p>
        </p:txBody>
      </p:sp>
      <p:sp>
        <p:nvSpPr>
          <p:cNvPr id="16" name="Номер слайда 1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10" name="Нижний колонтитул 9"/>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6" name="Нижний колонтитул 5"/>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a:xfrm>
            <a:off x="8229600" y="6477000"/>
            <a:ext cx="762000" cy="246888"/>
          </a:xfrm>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1" name="Нижний колонтитул 20"/>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4" name="Нижний колонтитул 23"/>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29" name="Нижний колонтитул 28"/>
          <p:cNvSpPr>
            <a:spLocks noGrp="1"/>
          </p:cNvSpPr>
          <p:nvPr>
            <p:ph type="ftr" sz="quarter" idx="11"/>
          </p:nvPr>
        </p:nvSpPr>
        <p:spPr/>
        <p:txBody>
          <a:bodyPr/>
          <a:lstStyle/>
          <a:p>
            <a:endParaRPr lang="ru-RU">
              <a:solidFill>
                <a:srgbClr val="F0A22E">
                  <a:shade val="75000"/>
                </a:srgbClr>
              </a:solidFill>
            </a:endParaRPr>
          </a:p>
        </p:txBody>
      </p:sp>
      <p:sp>
        <p:nvSpPr>
          <p:cNvPr id="7" name="Номер слайда 6"/>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31" name="Номер слайда 30"/>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CF9CD87-D8FF-4404-8932-4A5EF7859DA8}" type="datetimeFigureOut">
              <a:rPr lang="ru-RU" smtClean="0">
                <a:solidFill>
                  <a:srgbClr val="F0A22E">
                    <a:shade val="75000"/>
                  </a:srgbClr>
                </a:solidFill>
              </a:rPr>
              <a:pPr/>
              <a:t>28.01.2012</a:t>
            </a:fld>
            <a:endParaRPr lang="ru-RU">
              <a:solidFill>
                <a:srgbClr val="F0A22E">
                  <a:shade val="75000"/>
                </a:srgbClr>
              </a:solidFill>
            </a:endParaRPr>
          </a:p>
        </p:txBody>
      </p:sp>
      <p:sp>
        <p:nvSpPr>
          <p:cNvPr id="5" name="Нижний колонтитул 4"/>
          <p:cNvSpPr>
            <a:spLocks noGrp="1"/>
          </p:cNvSpPr>
          <p:nvPr>
            <p:ph type="ftr" sz="quarter" idx="11"/>
          </p:nvPr>
        </p:nvSpPr>
        <p:spPr/>
        <p:txBody>
          <a:bodyPr/>
          <a:lstStyle/>
          <a:p>
            <a:endParaRPr lang="ru-RU">
              <a:solidFill>
                <a:srgbClr val="F0A22E">
                  <a:shade val="75000"/>
                </a:srgbClr>
              </a:solidFill>
            </a:endParaRPr>
          </a:p>
        </p:txBody>
      </p:sp>
      <p:sp>
        <p:nvSpPr>
          <p:cNvPr id="6" name="Номер слайда 5"/>
          <p:cNvSpPr>
            <a:spLocks noGrp="1"/>
          </p:cNvSpPr>
          <p:nvPr>
            <p:ph type="sldNum" sz="quarter" idx="12"/>
          </p:nvPr>
        </p:nvSpPr>
        <p:spPr/>
        <p:txBody>
          <a:bodyPr/>
          <a:lstStyle/>
          <a:p>
            <a:fld id="{287ADF5F-E520-43F4-A8A7-C6EF6CE1A042}" type="slidenum">
              <a:rPr lang="ru-RU" smtClean="0">
                <a:solidFill>
                  <a:srgbClr val="F0A22E">
                    <a:shade val="75000"/>
                  </a:srgbClr>
                </a:solidFill>
              </a:rPr>
              <a:pPr/>
              <a:t>‹#›</a:t>
            </a:fld>
            <a:endParaRPr lang="ru-RU">
              <a:solidFill>
                <a:srgbClr val="F0A22E">
                  <a:shade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3.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image" Target="../media/image4.jpe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theme" Target="../theme/theme17.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rPr>
              <a:pPr fontAlgn="auto">
                <a:spcBef>
                  <a:spcPts val="0"/>
                </a:spcBef>
                <a:spcAft>
                  <a:spcPts val="0"/>
                </a:spcAft>
              </a:pPr>
              <a:t>28.01.2012</a:t>
            </a:fld>
            <a:endParaRPr lang="ru-RU">
              <a:solidFill>
                <a:srgbClr val="F0A22E">
                  <a:shade val="75000"/>
                </a:srgbClr>
              </a:solidFill>
              <a:latin typeface="Franklin Gothic Book"/>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rPr>
              <a:pPr fontAlgn="auto">
                <a:spcBef>
                  <a:spcPts val="0"/>
                </a:spcBef>
                <a:spcAft>
                  <a:spcPts val="0"/>
                </a:spcAft>
              </a:pPr>
              <a:t>‹#›</a:t>
            </a:fld>
            <a:endParaRPr lang="ru-RU">
              <a:solidFill>
                <a:srgbClr val="F0A22E">
                  <a:shade val="75000"/>
                </a:srgbClr>
              </a:solidFill>
              <a:latin typeface="Franklin Gothic Book"/>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endParaRP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C59EEA0-C5D6-4126-916A-BC971769B41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125AB97-5210-45A8-9AEE-93461DC0B6D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t="-3000" b="-3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auto">
              <a:spcBef>
                <a:spcPts val="0"/>
              </a:spcBef>
              <a:spcAft>
                <a:spcPts val="0"/>
              </a:spcAft>
            </a:pPr>
            <a:fld id="{CCF9CD87-D8FF-4404-8932-4A5EF7859DA8}" type="datetimeFigureOut">
              <a:rPr lang="ru-RU" smtClean="0">
                <a:solidFill>
                  <a:srgbClr val="F0A22E">
                    <a:shade val="75000"/>
                  </a:srgbClr>
                </a:solidFill>
                <a:latin typeface="Franklin Gothic Book"/>
                <a:cs typeface="+mn-cs"/>
              </a:rPr>
              <a:pPr fontAlgn="auto">
                <a:spcBef>
                  <a:spcPts val="0"/>
                </a:spcBef>
                <a:spcAft>
                  <a:spcPts val="0"/>
                </a:spcAft>
              </a:pPr>
              <a:t>28.01.2012</a:t>
            </a:fld>
            <a:endParaRPr lang="ru-RU">
              <a:solidFill>
                <a:srgbClr val="F0A22E">
                  <a:shade val="75000"/>
                </a:srgbClr>
              </a:solidFill>
              <a:latin typeface="Franklin Gothic Book"/>
              <a:cs typeface="+mn-cs"/>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endParaRPr lang="ru-RU">
              <a:solidFill>
                <a:srgbClr val="F0A22E">
                  <a:shade val="75000"/>
                </a:srgbClr>
              </a:solidFill>
              <a:latin typeface="Franklin Gothic Book"/>
              <a:cs typeface="+mn-cs"/>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auto">
              <a:spcBef>
                <a:spcPts val="0"/>
              </a:spcBef>
              <a:spcAft>
                <a:spcPts val="0"/>
              </a:spcAft>
            </a:pPr>
            <a:fld id="{287ADF5F-E520-43F4-A8A7-C6EF6CE1A042}" type="slidenum">
              <a:rPr lang="ru-RU" smtClean="0">
                <a:solidFill>
                  <a:srgbClr val="F0A22E">
                    <a:shade val="75000"/>
                  </a:srgbClr>
                </a:solidFill>
                <a:latin typeface="Franklin Gothic Book"/>
                <a:cs typeface="+mn-cs"/>
              </a:rPr>
              <a:pPr fontAlgn="auto">
                <a:spcBef>
                  <a:spcPts val="0"/>
                </a:spcBef>
                <a:spcAft>
                  <a:spcPts val="0"/>
                </a:spcAft>
              </a:pPr>
              <a:t>‹#›</a:t>
            </a:fld>
            <a:endParaRPr lang="ru-RU">
              <a:solidFill>
                <a:srgbClr val="F0A22E">
                  <a:shade val="75000"/>
                </a:srgbClr>
              </a:solidFill>
              <a:latin typeface="Franklin Gothic Book"/>
              <a:cs typeface="+mn-cs"/>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Franklin Gothic Book"/>
              <a:cs typeface="+mn-cs"/>
            </a:endParaRP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respectme.ru/photoblog/615" TargetMode="External"/><Relationship Id="rId1" Type="http://schemas.openxmlformats.org/officeDocument/2006/relationships/slideLayout" Target="../slideLayouts/slideLayout11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1.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26.jpeg"/><Relationship Id="rId7" Type="http://schemas.openxmlformats.org/officeDocument/2006/relationships/oleObject" Target="../embeddings/oleObject4.bin"/><Relationship Id="rId2" Type="http://schemas.openxmlformats.org/officeDocument/2006/relationships/slideLayout" Target="../slideLayouts/slideLayout95.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6.jpeg"/><Relationship Id="rId7" Type="http://schemas.openxmlformats.org/officeDocument/2006/relationships/oleObject" Target="../embeddings/oleObject10.bin"/><Relationship Id="rId2" Type="http://schemas.openxmlformats.org/officeDocument/2006/relationships/slideLayout" Target="../slideLayouts/slideLayout95.xml"/><Relationship Id="rId1" Type="http://schemas.openxmlformats.org/officeDocument/2006/relationships/vmlDrawing" Target="../drawings/vmlDrawing2.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 Id="rId9" Type="http://schemas.openxmlformats.org/officeDocument/2006/relationships/oleObject" Target="../embeddings/oleObject12.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9.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news.novgorod.ru/news/images_big/2203.jpg" TargetMode="External"/><Relationship Id="rId1" Type="http://schemas.openxmlformats.org/officeDocument/2006/relationships/slideLayout" Target="../slideLayouts/slideLayout150.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9.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7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8.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7.xml"/><Relationship Id="rId1" Type="http://schemas.openxmlformats.org/officeDocument/2006/relationships/vmlDrawing" Target="../drawings/vmlDrawing3.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77.xml"/><Relationship Id="rId1" Type="http://schemas.openxmlformats.org/officeDocument/2006/relationships/vmlDrawing" Target="../drawings/vmlDrawing4.v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3.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oleObject" Target="../embeddings/oleObject26.bin"/><Relationship Id="rId3" Type="http://schemas.openxmlformats.org/officeDocument/2006/relationships/oleObject" Target="../embeddings/oleObject16.bin"/><Relationship Id="rId7" Type="http://schemas.openxmlformats.org/officeDocument/2006/relationships/oleObject" Target="../embeddings/oleObject20.bin"/><Relationship Id="rId12" Type="http://schemas.openxmlformats.org/officeDocument/2006/relationships/oleObject" Target="../embeddings/oleObject25.bin"/><Relationship Id="rId2" Type="http://schemas.openxmlformats.org/officeDocument/2006/relationships/slideLayout" Target="../slideLayouts/slideLayout183.xml"/><Relationship Id="rId1" Type="http://schemas.openxmlformats.org/officeDocument/2006/relationships/vmlDrawing" Target="../drawings/vmlDrawing5.vml"/><Relationship Id="rId6" Type="http://schemas.openxmlformats.org/officeDocument/2006/relationships/oleObject" Target="../embeddings/oleObject19.bin"/><Relationship Id="rId11" Type="http://schemas.openxmlformats.org/officeDocument/2006/relationships/oleObject" Target="../embeddings/oleObject24.bin"/><Relationship Id="rId5" Type="http://schemas.openxmlformats.org/officeDocument/2006/relationships/oleObject" Target="../embeddings/oleObject18.bin"/><Relationship Id="rId15" Type="http://schemas.openxmlformats.org/officeDocument/2006/relationships/oleObject" Target="../embeddings/oleObject28.bin"/><Relationship Id="rId10" Type="http://schemas.openxmlformats.org/officeDocument/2006/relationships/oleObject" Target="../embeddings/oleObject23.bin"/><Relationship Id="rId4" Type="http://schemas.openxmlformats.org/officeDocument/2006/relationships/oleObject" Target="../embeddings/oleObject17.bin"/><Relationship Id="rId9" Type="http://schemas.openxmlformats.org/officeDocument/2006/relationships/oleObject" Target="../embeddings/oleObject22.bin"/><Relationship Id="rId14" Type="http://schemas.openxmlformats.org/officeDocument/2006/relationships/oleObject" Target="../embeddings/oleObject27.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oleObject" Target="../embeddings/oleObject39.bin"/><Relationship Id="rId3" Type="http://schemas.openxmlformats.org/officeDocument/2006/relationships/oleObject" Target="../embeddings/oleObject29.bin"/><Relationship Id="rId7" Type="http://schemas.openxmlformats.org/officeDocument/2006/relationships/oleObject" Target="../embeddings/oleObject33.bin"/><Relationship Id="rId12" Type="http://schemas.openxmlformats.org/officeDocument/2006/relationships/oleObject" Target="../embeddings/oleObject38.bin"/><Relationship Id="rId2" Type="http://schemas.openxmlformats.org/officeDocument/2006/relationships/slideLayout" Target="../slideLayouts/slideLayout183.xml"/><Relationship Id="rId1" Type="http://schemas.openxmlformats.org/officeDocument/2006/relationships/vmlDrawing" Target="../drawings/vmlDrawing6.vml"/><Relationship Id="rId6" Type="http://schemas.openxmlformats.org/officeDocument/2006/relationships/oleObject" Target="../embeddings/oleObject32.bin"/><Relationship Id="rId11" Type="http://schemas.openxmlformats.org/officeDocument/2006/relationships/oleObject" Target="../embeddings/oleObject37.bin"/><Relationship Id="rId5" Type="http://schemas.openxmlformats.org/officeDocument/2006/relationships/oleObject" Target="../embeddings/oleObject31.bin"/><Relationship Id="rId15" Type="http://schemas.openxmlformats.org/officeDocument/2006/relationships/oleObject" Target="../embeddings/oleObject41.bin"/><Relationship Id="rId10" Type="http://schemas.openxmlformats.org/officeDocument/2006/relationships/oleObject" Target="../embeddings/oleObject36.bin"/><Relationship Id="rId4" Type="http://schemas.openxmlformats.org/officeDocument/2006/relationships/oleObject" Target="../embeddings/oleObject30.bin"/><Relationship Id="rId9" Type="http://schemas.openxmlformats.org/officeDocument/2006/relationships/oleObject" Target="../embeddings/oleObject35.bin"/><Relationship Id="rId14" Type="http://schemas.openxmlformats.org/officeDocument/2006/relationships/oleObject" Target="../embeddings/oleObject40.bin"/></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90.xml"/><Relationship Id="rId1" Type="http://schemas.openxmlformats.org/officeDocument/2006/relationships/vmlDrawing" Target="../drawings/vmlDrawing7.v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90.xml"/><Relationship Id="rId1" Type="http://schemas.openxmlformats.org/officeDocument/2006/relationships/vmlDrawing" Target="../drawings/vmlDrawing8.v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78.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7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3.xml"/><Relationship Id="rId4" Type="http://schemas.openxmlformats.org/officeDocument/2006/relationships/image" Target="http://bits.wikimedia.org/skins-1.18/common/images/magnify-clip.png"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0.xml"/><Relationship Id="rId1" Type="http://schemas.openxmlformats.org/officeDocument/2006/relationships/vmlDrawing" Target="../drawings/vmlDrawing9.vml"/><Relationship Id="rId6" Type="http://schemas.openxmlformats.org/officeDocument/2006/relationships/oleObject" Target="../embeddings/oleObject45.bin"/><Relationship Id="rId5" Type="http://schemas.openxmlformats.org/officeDocument/2006/relationships/oleObject" Target="../embeddings/oleObject44.bin"/><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hyperlink" Target="4cfb5e83af9347ba0e7f34650f6e.mp4"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file:///C:\Users\&#1040;&#1083;&#1077;&#1082;&#1089;&#1072;&#1085;&#1076;&#1077;&#1088;\Desktop\&#1048;&#1043;&#1056;&#1040;%20&#1053;&#1054;&#1042;&#1043;&#1054;&#1056;&#1054;&#1044;%20&#1042;%20&#1054;&#1058;&#1045;&#1063;&#1045;&#1057;&#1058;&#1042;&#1045;&#1053;&#1053;&#1067;&#1061;%20&#1042;&#1054;&#1049;&#1053;&#1040;&#1061;\4cfb5e83af9347ba0e7f34650f6e.mp4"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0.xml"/><Relationship Id="rId1" Type="http://schemas.openxmlformats.org/officeDocument/2006/relationships/vmlDrawing" Target="../drawings/vmlDrawing10.vml"/><Relationship Id="rId6" Type="http://schemas.openxmlformats.org/officeDocument/2006/relationships/oleObject" Target="../embeddings/oleObject47.bin"/><Relationship Id="rId5" Type="http://schemas.openxmlformats.org/officeDocument/2006/relationships/oleObject" Target="../embeddings/oleObject46.bin"/><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ru.wikipedia.org/wiki/24_%D1%8F%D0%BD%D0%B2%D0%B0%D1%80%D1%8F" TargetMode="External"/><Relationship Id="rId1" Type="http://schemas.openxmlformats.org/officeDocument/2006/relationships/slideLayout" Target="../slideLayouts/slideLayout183.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3.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9.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8.jpeg"/><Relationship Id="rId1" Type="http://schemas.openxmlformats.org/officeDocument/2006/relationships/slideLayout" Target="../slideLayouts/slideLayout192.xml"/><Relationship Id="rId5" Type="http://schemas.openxmlformats.org/officeDocument/2006/relationships/image" Target="../media/image85.pn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oleObject" Target="../embeddings/oleObject57.bin"/><Relationship Id="rId3" Type="http://schemas.openxmlformats.org/officeDocument/2006/relationships/image" Target="../media/image38.jpeg"/><Relationship Id="rId7" Type="http://schemas.openxmlformats.org/officeDocument/2006/relationships/oleObject" Target="../embeddings/oleObject51.bin"/><Relationship Id="rId12" Type="http://schemas.openxmlformats.org/officeDocument/2006/relationships/oleObject" Target="../embeddings/oleObject56.bin"/><Relationship Id="rId2" Type="http://schemas.openxmlformats.org/officeDocument/2006/relationships/slideLayout" Target="../slideLayouts/slideLayout197.xml"/><Relationship Id="rId1" Type="http://schemas.openxmlformats.org/officeDocument/2006/relationships/vmlDrawing" Target="../drawings/vmlDrawing11.vml"/><Relationship Id="rId6" Type="http://schemas.openxmlformats.org/officeDocument/2006/relationships/oleObject" Target="../embeddings/oleObject50.bin"/><Relationship Id="rId11" Type="http://schemas.openxmlformats.org/officeDocument/2006/relationships/oleObject" Target="../embeddings/oleObject55.bin"/><Relationship Id="rId5" Type="http://schemas.openxmlformats.org/officeDocument/2006/relationships/oleObject" Target="../embeddings/oleObject49.bin"/><Relationship Id="rId10" Type="http://schemas.openxmlformats.org/officeDocument/2006/relationships/oleObject" Target="../embeddings/oleObject54.bin"/><Relationship Id="rId4" Type="http://schemas.openxmlformats.org/officeDocument/2006/relationships/oleObject" Target="../embeddings/oleObject48.bin"/><Relationship Id="rId9" Type="http://schemas.openxmlformats.org/officeDocument/2006/relationships/oleObject" Target="../embeddings/oleObject53.bin"/><Relationship Id="rId14" Type="http://schemas.openxmlformats.org/officeDocument/2006/relationships/oleObject" Target="../embeddings/oleObject58.bin"/></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97.xml"/><Relationship Id="rId1" Type="http://schemas.openxmlformats.org/officeDocument/2006/relationships/vmlDrawing" Target="../drawings/vmlDrawing12.vml"/><Relationship Id="rId5" Type="http://schemas.openxmlformats.org/officeDocument/2006/relationships/oleObject" Target="../embeddings/oleObject60.bin"/><Relationship Id="rId4" Type="http://schemas.openxmlformats.org/officeDocument/2006/relationships/oleObject" Target="../embeddings/oleObject59.bin"/></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9.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8.jpeg"/><Relationship Id="rId1" Type="http://schemas.openxmlformats.org/officeDocument/2006/relationships/slideLayout" Target="../slideLayouts/slideLayout197.xml"/></Relationships>
</file>

<file path=ppt/slides/_rels/slide83.xml.rels><?xml version="1.0" encoding="UTF-8" standalone="yes"?>
<Relationships xmlns="http://schemas.openxmlformats.org/package/2006/relationships"><Relationship Id="rId3" Type="http://schemas.openxmlformats.org/officeDocument/2006/relationships/hyperlink" Target="http://www.bibliotekar.ru/novgorod/70.files/image001.jpg" TargetMode="External"/><Relationship Id="rId2" Type="http://schemas.openxmlformats.org/officeDocument/2006/relationships/image" Target="../media/image4.jpeg"/><Relationship Id="rId1" Type="http://schemas.openxmlformats.org/officeDocument/2006/relationships/slideLayout" Target="../slideLayouts/slideLayout139.xml"/><Relationship Id="rId4" Type="http://schemas.openxmlformats.org/officeDocument/2006/relationships/image" Target="../media/image109.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Картинка 9 из 163536"/>
          <p:cNvPicPr>
            <a:picLocks noChangeAspect="1" noChangeArrowheads="1"/>
          </p:cNvPicPr>
          <p:nvPr/>
        </p:nvPicPr>
        <p:blipFill>
          <a:blip r:embed="rId2" cstate="print"/>
          <a:srcRect/>
          <a:stretch>
            <a:fillRect/>
          </a:stretch>
        </p:blipFill>
        <p:spPr bwMode="auto">
          <a:xfrm>
            <a:off x="-17186" y="0"/>
            <a:ext cx="9161186" cy="6858000"/>
          </a:xfrm>
          <a:prstGeom prst="rect">
            <a:avLst/>
          </a:prstGeom>
          <a:noFill/>
        </p:spPr>
      </p:pic>
      <p:sp>
        <p:nvSpPr>
          <p:cNvPr id="4" name="TextBox 3"/>
          <p:cNvSpPr txBox="1"/>
          <p:nvPr/>
        </p:nvSpPr>
        <p:spPr>
          <a:xfrm rot="21410018">
            <a:off x="-819315" y="1266173"/>
            <a:ext cx="10424914" cy="3231654"/>
          </a:xfrm>
          <a:prstGeom prst="rect">
            <a:avLst/>
          </a:prstGeom>
          <a:noFill/>
          <a:effectLst>
            <a:glow rad="101600">
              <a:schemeClr val="accent4">
                <a:satMod val="175000"/>
                <a:alpha val="40000"/>
              </a:schemeClr>
            </a:glow>
          </a:effectLst>
        </p:spPr>
        <p:txBody>
          <a:bodyPr wrap="square" rtlCol="0">
            <a:spAutoFit/>
            <a:scene3d>
              <a:camera prst="isometricOffAxis1Right"/>
              <a:lightRig rig="soft" dir="tl">
                <a:rot lat="0" lon="0" rev="0"/>
              </a:lightRig>
            </a:scene3d>
            <a:sp3d extrusionH="57150" contourW="25400" prstMaterial="matte">
              <a:bevelT w="25400" h="55880"/>
              <a:contourClr>
                <a:schemeClr val="accent2">
                  <a:tint val="20000"/>
                </a:schemeClr>
              </a:contourClr>
            </a:sp3d>
          </a:bodyPr>
          <a:lstStyle/>
          <a:p>
            <a:pPr algn="ctr"/>
            <a:r>
              <a:rPr lang="ru-RU" sz="7200" b="1" spc="50" dirty="0" smtClean="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latin typeface="Franklin Gothic Medium"/>
              </a:rPr>
              <a:t>ВЕЛИКИЙ НОВГОРОД</a:t>
            </a:r>
          </a:p>
          <a:p>
            <a:pPr algn="ctr"/>
            <a:r>
              <a:rPr lang="ru-RU" sz="6600" b="1" spc="50" dirty="0" smtClean="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latin typeface="Franklin Gothic Medium"/>
              </a:rPr>
              <a:t>В ОТЕЧЕСТВЕННЫХ ВОЙНАХ</a:t>
            </a:r>
            <a:endParaRPr lang="ru-RU" sz="6600" b="1" spc="50" dirty="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latin typeface="Franklin Gothic Medium"/>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Содержимое 6"/>
          <p:cNvSpPr>
            <a:spLocks noGrp="1"/>
          </p:cNvSpPr>
          <p:nvPr>
            <p:ph idx="4294967295"/>
          </p:nvPr>
        </p:nvSpPr>
        <p:spPr>
          <a:xfrm>
            <a:off x="251520" y="1124744"/>
            <a:ext cx="8686800" cy="4525962"/>
          </a:xfrm>
        </p:spPr>
        <p:txBody>
          <a:bodyPr/>
          <a:lstStyle/>
          <a:p>
            <a:pPr>
              <a:buNone/>
            </a:pPr>
            <a:r>
              <a:rPr lang="ru-RU" dirty="0" smtClean="0"/>
              <a:t>   </a:t>
            </a:r>
            <a:r>
              <a:rPr lang="ru-RU" dirty="0" smtClean="0">
                <a:latin typeface="Arial" pitchFamily="34" charset="0"/>
                <a:cs typeface="Arial" pitchFamily="34" charset="0"/>
              </a:rPr>
              <a:t>По манифесту Александра </a:t>
            </a:r>
            <a:r>
              <a:rPr lang="en-US" dirty="0" smtClean="0">
                <a:latin typeface="Arial" pitchFamily="34" charset="0"/>
                <a:cs typeface="Arial" pitchFamily="34" charset="0"/>
              </a:rPr>
              <a:t>I</a:t>
            </a:r>
            <a:r>
              <a:rPr lang="ru-RU" dirty="0" smtClean="0">
                <a:latin typeface="Arial" pitchFamily="34" charset="0"/>
                <a:cs typeface="Arial" pitchFamily="34" charset="0"/>
              </a:rPr>
              <a:t> от </a:t>
            </a:r>
            <a:r>
              <a:rPr lang="ru-RU" b="1" dirty="0" smtClean="0">
                <a:solidFill>
                  <a:srgbClr val="FF0000"/>
                </a:solidFill>
                <a:latin typeface="Arial" pitchFamily="34" charset="0"/>
                <a:cs typeface="Arial" pitchFamily="34" charset="0"/>
              </a:rPr>
              <a:t>… </a:t>
            </a:r>
            <a:r>
              <a:rPr lang="ru-RU" dirty="0" smtClean="0">
                <a:solidFill>
                  <a:schemeClr val="tx1"/>
                </a:solidFill>
                <a:latin typeface="Arial" pitchFamily="34" charset="0"/>
                <a:cs typeface="Arial" pitchFamily="34" charset="0"/>
              </a:rPr>
              <a:t>июля 1812 года ополчения предписывалось создать в 16 губерниях, сгруппированных в 3 ополченских округа</a:t>
            </a:r>
            <a:r>
              <a:rPr lang="en-US" dirty="0" smtClean="0">
                <a:solidFill>
                  <a:schemeClr val="tx1"/>
                </a:solidFill>
                <a:latin typeface="Arial" pitchFamily="34" charset="0"/>
                <a:cs typeface="Arial" pitchFamily="34" charset="0"/>
              </a:rPr>
              <a:t>: </a:t>
            </a:r>
            <a:endParaRPr lang="ru-RU" dirty="0" smtClean="0">
              <a:solidFill>
                <a:schemeClr val="tx1"/>
              </a:solidFill>
              <a:latin typeface="Arial" pitchFamily="34" charset="0"/>
              <a:cs typeface="Arial" pitchFamily="34" charset="0"/>
            </a:endParaRPr>
          </a:p>
          <a:p>
            <a:pPr>
              <a:buNone/>
            </a:pPr>
            <a:r>
              <a:rPr lang="ru-RU" dirty="0" smtClean="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1 – 8 </a:t>
            </a:r>
            <a:r>
              <a:rPr lang="ru-RU" dirty="0" smtClean="0">
                <a:solidFill>
                  <a:schemeClr val="tx1"/>
                </a:solidFill>
                <a:latin typeface="Arial" pitchFamily="34" charset="0"/>
                <a:cs typeface="Arial" pitchFamily="34" charset="0"/>
              </a:rPr>
              <a:t>губерний, </a:t>
            </a:r>
          </a:p>
          <a:p>
            <a:pPr>
              <a:buNone/>
            </a:pPr>
            <a:r>
              <a:rPr lang="ru-RU" dirty="0" smtClean="0">
                <a:solidFill>
                  <a:schemeClr val="tx1"/>
                </a:solidFill>
                <a:latin typeface="Arial" pitchFamily="34" charset="0"/>
                <a:cs typeface="Arial" pitchFamily="34" charset="0"/>
              </a:rPr>
              <a:t>    2 – 2 губернии (Санкт-Петербургская и Новгородская),</a:t>
            </a:r>
          </a:p>
          <a:p>
            <a:pPr>
              <a:buNone/>
            </a:pPr>
            <a:r>
              <a:rPr lang="ru-RU" dirty="0" smtClean="0">
                <a:solidFill>
                  <a:schemeClr val="tx1"/>
                </a:solidFill>
                <a:latin typeface="Arial" pitchFamily="34" charset="0"/>
                <a:cs typeface="Arial" pitchFamily="34" charset="0"/>
              </a:rPr>
              <a:t>    3 – 6 губерний.  </a:t>
            </a:r>
            <a:endParaRPr lang="ru-RU" b="1" dirty="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51520" y="764704"/>
            <a:ext cx="8686800" cy="4525962"/>
          </a:xfrm>
        </p:spPr>
        <p:txBody>
          <a:bodyPr/>
          <a:lstStyle/>
          <a:p>
            <a:pPr>
              <a:buNone/>
            </a:pPr>
            <a:r>
              <a:rPr lang="ru-RU" dirty="0" smtClean="0">
                <a:latin typeface="Arial" pitchFamily="34" charset="0"/>
                <a:cs typeface="Arial" pitchFamily="34" charset="0"/>
              </a:rPr>
              <a:t>    Чтобы определить дату издания манифеста об организации трех округов ополчения, найдите значение выражения</a:t>
            </a:r>
            <a:r>
              <a:rPr lang="en-US" dirty="0" smtClean="0">
                <a:latin typeface="Arial" pitchFamily="34" charset="0"/>
                <a:cs typeface="Arial" pitchFamily="34" charset="0"/>
              </a:rPr>
              <a:t>:</a:t>
            </a:r>
          </a:p>
          <a:p>
            <a:pPr>
              <a:buNone/>
            </a:pPr>
            <a:r>
              <a:rPr lang="ru-RU" dirty="0" smtClean="0">
                <a:latin typeface="Arial" pitchFamily="34" charset="0"/>
                <a:cs typeface="Arial" pitchFamily="34" charset="0"/>
              </a:rPr>
              <a:t>         </a:t>
            </a:r>
          </a:p>
          <a:p>
            <a:pPr>
              <a:buNone/>
            </a:pPr>
            <a:r>
              <a:rPr lang="ru-RU" dirty="0" smtClean="0">
                <a:latin typeface="Arial" pitchFamily="34" charset="0"/>
                <a:cs typeface="Arial" pitchFamily="34" charset="0"/>
              </a:rPr>
              <a:t>      17</a:t>
            </a:r>
            <a:r>
              <a:rPr lang="en-US" dirty="0" smtClean="0">
                <a:latin typeface="Arial" pitchFamily="34" charset="0"/>
                <a:cs typeface="Arial" pitchFamily="34" charset="0"/>
              </a:rPr>
              <a:t>a-12-2a</a:t>
            </a:r>
            <a:r>
              <a:rPr lang="ru-RU" dirty="0" smtClean="0">
                <a:latin typeface="Arial" pitchFamily="34" charset="0"/>
                <a:cs typeface="Arial" pitchFamily="34" charset="0"/>
              </a:rPr>
              <a:t>, при а=2</a:t>
            </a:r>
          </a:p>
        </p:txBody>
      </p:sp>
      <p:pic>
        <p:nvPicPr>
          <p:cNvPr id="22529" name="Picture 1" descr="C:\Users\Александер\Pictures\4a36016588a50a92655711e80968a93d.jpg"/>
          <p:cNvPicPr>
            <a:picLocks noChangeAspect="1" noChangeArrowheads="1"/>
          </p:cNvPicPr>
          <p:nvPr/>
        </p:nvPicPr>
        <p:blipFill>
          <a:blip r:embed="rId2" cstate="print"/>
          <a:srcRect l="9247" t="15337" r="12791" b="7909"/>
          <a:stretch>
            <a:fillRect/>
          </a:stretch>
        </p:blipFill>
        <p:spPr bwMode="auto">
          <a:xfrm>
            <a:off x="5364088" y="2348880"/>
            <a:ext cx="2822249" cy="3976805"/>
          </a:xfrm>
          <a:prstGeom prst="rect">
            <a:avLst/>
          </a:prstGeom>
          <a:noFill/>
          <a:effectLst>
            <a:softEdge rad="3175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179512" y="764704"/>
            <a:ext cx="8686800" cy="4525962"/>
          </a:xfrm>
        </p:spPr>
        <p:txBody>
          <a:bodyPr/>
          <a:lstStyle/>
          <a:p>
            <a:pPr>
              <a:buNone/>
            </a:pPr>
            <a:r>
              <a:rPr lang="ru-RU" dirty="0" smtClean="0"/>
              <a:t>   </a:t>
            </a:r>
            <a:r>
              <a:rPr lang="ru-RU" dirty="0" smtClean="0">
                <a:latin typeface="Arial" pitchFamily="34" charset="0"/>
                <a:cs typeface="Arial" pitchFamily="34" charset="0"/>
              </a:rPr>
              <a:t>Чтобы определить дату издания манифеста </a:t>
            </a:r>
            <a:r>
              <a:rPr lang="ru-RU" dirty="0" smtClean="0">
                <a:latin typeface="Arial" pitchFamily="34" charset="0"/>
                <a:cs typeface="Arial" pitchFamily="34" charset="0"/>
              </a:rPr>
              <a:t>об организации трех округов ополчения, найдите </a:t>
            </a:r>
            <a:r>
              <a:rPr lang="ru-RU" dirty="0" smtClean="0">
                <a:latin typeface="Arial" pitchFamily="34" charset="0"/>
                <a:cs typeface="Arial" pitchFamily="34" charset="0"/>
              </a:rPr>
              <a:t>значение выражения</a:t>
            </a:r>
            <a:r>
              <a:rPr lang="en-US" dirty="0" smtClean="0">
                <a:latin typeface="Arial" pitchFamily="34" charset="0"/>
                <a:cs typeface="Arial" pitchFamily="34" charset="0"/>
              </a:rPr>
              <a:t>:</a:t>
            </a:r>
          </a:p>
          <a:p>
            <a:pPr>
              <a:buNone/>
            </a:pPr>
            <a:r>
              <a:rPr lang="ru-RU" dirty="0" smtClean="0">
                <a:latin typeface="Arial" pitchFamily="34" charset="0"/>
                <a:cs typeface="Arial" pitchFamily="34" charset="0"/>
              </a:rPr>
              <a:t>              17</a:t>
            </a:r>
            <a:r>
              <a:rPr lang="en-US" dirty="0" smtClean="0">
                <a:latin typeface="Arial" pitchFamily="34" charset="0"/>
                <a:cs typeface="Arial" pitchFamily="34" charset="0"/>
              </a:rPr>
              <a:t>a-12-2a</a:t>
            </a:r>
            <a:r>
              <a:rPr lang="ru-RU" dirty="0" smtClean="0">
                <a:latin typeface="Arial" pitchFamily="34" charset="0"/>
                <a:cs typeface="Arial" pitchFamily="34" charset="0"/>
              </a:rPr>
              <a:t>, при а=2</a:t>
            </a:r>
          </a:p>
          <a:p>
            <a:pPr algn="ctr">
              <a:buNone/>
            </a:pPr>
            <a:endParaRPr lang="ru-RU" b="1" dirty="0" smtClean="0">
              <a:solidFill>
                <a:srgbClr val="FF0000"/>
              </a:solidFill>
              <a:latin typeface="Arial" pitchFamily="34" charset="0"/>
              <a:cs typeface="Arial" pitchFamily="34" charset="0"/>
            </a:endParaRPr>
          </a:p>
          <a:p>
            <a:pPr>
              <a:buNone/>
            </a:pPr>
            <a:r>
              <a:rPr lang="ru-RU" b="1" dirty="0" smtClean="0">
                <a:solidFill>
                  <a:srgbClr val="FF0000"/>
                </a:solidFill>
                <a:latin typeface="Arial" pitchFamily="34" charset="0"/>
                <a:cs typeface="Arial" pitchFamily="34" charset="0"/>
              </a:rPr>
              <a:t>                     Ответ: 18  </a:t>
            </a:r>
            <a:endParaRPr lang="ru-RU" b="1" dirty="0">
              <a:solidFill>
                <a:srgbClr val="FF0000"/>
              </a:solidFill>
              <a:latin typeface="Arial" pitchFamily="34" charset="0"/>
              <a:cs typeface="Arial" pitchFamily="34" charset="0"/>
            </a:endParaRPr>
          </a:p>
        </p:txBody>
      </p:sp>
      <p:sp>
        <p:nvSpPr>
          <p:cNvPr id="4" name="Прямоугольник 3"/>
          <p:cNvSpPr/>
          <p:nvPr/>
        </p:nvSpPr>
        <p:spPr>
          <a:xfrm>
            <a:off x="1979712" y="4293096"/>
            <a:ext cx="3093604" cy="646331"/>
          </a:xfrm>
          <a:prstGeom prst="rect">
            <a:avLst/>
          </a:prstGeom>
        </p:spPr>
        <p:txBody>
          <a:bodyPr wrap="none">
            <a:spAutoFit/>
          </a:bodyPr>
          <a:lstStyle/>
          <a:p>
            <a:r>
              <a:rPr lang="ru-RU" sz="3600" dirty="0" smtClean="0">
                <a:solidFill>
                  <a:schemeClr val="accent2">
                    <a:lumMod val="75000"/>
                  </a:schemeClr>
                </a:solidFill>
                <a:latin typeface="Arial" pitchFamily="34" charset="0"/>
                <a:cs typeface="Arial" pitchFamily="34" charset="0"/>
              </a:rPr>
              <a:t>18</a:t>
            </a:r>
            <a:r>
              <a:rPr lang="ru-RU" sz="3600" dirty="0">
                <a:solidFill>
                  <a:schemeClr val="accent2">
                    <a:lumMod val="75000"/>
                  </a:schemeClr>
                </a:solidFill>
                <a:latin typeface="Arial" pitchFamily="34" charset="0"/>
                <a:cs typeface="Arial" pitchFamily="34" charset="0"/>
              </a:rPr>
              <a:t> июля 1812</a:t>
            </a:r>
          </a:p>
        </p:txBody>
      </p:sp>
      <p:pic>
        <p:nvPicPr>
          <p:cNvPr id="5" name="Picture 1" descr="C:\Users\Александер\Pictures\4a36016588a50a92655711e80968a93d.jpg"/>
          <p:cNvPicPr>
            <a:picLocks noChangeAspect="1" noChangeArrowheads="1"/>
          </p:cNvPicPr>
          <p:nvPr/>
        </p:nvPicPr>
        <p:blipFill>
          <a:blip r:embed="rId2" cstate="print"/>
          <a:srcRect l="9247" t="15337" r="12791" b="7909"/>
          <a:stretch>
            <a:fillRect/>
          </a:stretch>
        </p:blipFill>
        <p:spPr bwMode="auto">
          <a:xfrm>
            <a:off x="5868144" y="2348880"/>
            <a:ext cx="2822249" cy="3976805"/>
          </a:xfrm>
          <a:prstGeom prst="rect">
            <a:avLst/>
          </a:prstGeom>
          <a:noFill/>
          <a:effectLst>
            <a:softEdge rad="3175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Прямоугольник 1"/>
          <p:cNvSpPr>
            <a:spLocks noChangeArrowheads="1"/>
          </p:cNvSpPr>
          <p:nvPr/>
        </p:nvSpPr>
        <p:spPr bwMode="auto">
          <a:xfrm>
            <a:off x="571472" y="4714884"/>
            <a:ext cx="7891810" cy="1384995"/>
          </a:xfrm>
          <a:prstGeom prst="rect">
            <a:avLst/>
          </a:prstGeom>
          <a:noFill/>
          <a:ln w="9525">
            <a:noFill/>
            <a:miter lim="800000"/>
            <a:headEnd/>
            <a:tailEnd/>
          </a:ln>
        </p:spPr>
        <p:txBody>
          <a:bodyPr wrap="square">
            <a:spAutoFit/>
          </a:bodyPr>
          <a:lstStyle/>
          <a:p>
            <a:r>
              <a:rPr lang="ru-RU" sz="2800" dirty="0">
                <a:latin typeface="Arial" pitchFamily="34" charset="0"/>
                <a:cs typeface="Arial" pitchFamily="34" charset="0"/>
              </a:rPr>
              <a:t>В Новгороде было сформировано 12 дружин, которые делились на 4 </a:t>
            </a:r>
            <a:r>
              <a:rPr lang="ru-RU" sz="2800" dirty="0" smtClean="0">
                <a:latin typeface="Arial" pitchFamily="34" charset="0"/>
                <a:cs typeface="Arial" pitchFamily="34" charset="0"/>
              </a:rPr>
              <a:t>бригады (всего около 10000 человек). </a:t>
            </a:r>
            <a:endParaRPr lang="ru-RU" sz="2800" dirty="0">
              <a:latin typeface="Arial" pitchFamily="34" charset="0"/>
              <a:cs typeface="Arial" pitchFamily="34" charset="0"/>
            </a:endParaRPr>
          </a:p>
        </p:txBody>
      </p:sp>
      <p:pic>
        <p:nvPicPr>
          <p:cNvPr id="8195" name="Рисунок 2" descr="book50314.gif"/>
          <p:cNvPicPr>
            <a:picLocks noChangeAspect="1"/>
          </p:cNvPicPr>
          <p:nvPr/>
        </p:nvPicPr>
        <p:blipFill>
          <a:blip r:embed="rId2" cstate="print"/>
          <a:srcRect/>
          <a:stretch>
            <a:fillRect/>
          </a:stretch>
        </p:blipFill>
        <p:spPr bwMode="auto">
          <a:xfrm>
            <a:off x="1214414" y="257204"/>
            <a:ext cx="6168836" cy="43862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sz="half" idx="4294967295"/>
          </p:nvPr>
        </p:nvSpPr>
        <p:spPr>
          <a:xfrm>
            <a:off x="0" y="0"/>
            <a:ext cx="9144000" cy="6038850"/>
          </a:xfrm>
        </p:spPr>
        <p:txBody>
          <a:bodyPr>
            <a:normAutofit/>
          </a:bodyPr>
          <a:lstStyle/>
          <a:p>
            <a:pPr>
              <a:buNone/>
            </a:pPr>
            <a:r>
              <a:rPr lang="ru-RU" dirty="0" smtClean="0"/>
              <a:t>   </a:t>
            </a:r>
            <a:r>
              <a:rPr lang="ru-RU" dirty="0" smtClean="0">
                <a:latin typeface="Arial" pitchFamily="34" charset="0"/>
                <a:cs typeface="Arial" pitchFamily="34" charset="0"/>
              </a:rPr>
              <a:t>Оружие и снабжение ратников решено было взять у губернской милиции (112 ружей, 225 пик</a:t>
            </a:r>
            <a:r>
              <a:rPr lang="en-US" dirty="0" smtClean="0">
                <a:latin typeface="Arial" pitchFamily="34" charset="0"/>
                <a:cs typeface="Arial" pitchFamily="34" charset="0"/>
              </a:rPr>
              <a:t>) </a:t>
            </a:r>
            <a:r>
              <a:rPr lang="ru-RU" dirty="0" smtClean="0">
                <a:latin typeface="Arial" pitchFamily="34" charset="0"/>
                <a:cs typeface="Arial" pitchFamily="34" charset="0"/>
              </a:rPr>
              <a:t>Из петербургского арсенала было отпущено … разнокалиберного ружья.</a:t>
            </a:r>
          </a:p>
        </p:txBody>
      </p:sp>
      <p:pic>
        <p:nvPicPr>
          <p:cNvPr id="5" name="Содержимое 4" descr="картина оплчен-.jpg"/>
          <p:cNvPicPr>
            <a:picLocks noGrp="1" noChangeAspect="1"/>
          </p:cNvPicPr>
          <p:nvPr>
            <p:ph sz="half" idx="4294967295"/>
          </p:nvPr>
        </p:nvPicPr>
        <p:blipFill>
          <a:blip r:embed="rId2" cstate="print"/>
          <a:stretch>
            <a:fillRect/>
          </a:stretch>
        </p:blipFill>
        <p:spPr>
          <a:xfrm>
            <a:off x="1475656" y="2060848"/>
            <a:ext cx="6096000" cy="4572000"/>
          </a:xfrm>
          <a:prstGeom prst="rect">
            <a:avLst/>
          </a:prstGeom>
          <a:noFill/>
          <a:ln>
            <a:noFill/>
          </a:ln>
          <a:effectLst>
            <a:softEdge rad="63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1900230"/>
          </a:xfrm>
        </p:spPr>
        <p:txBody>
          <a:bodyPr>
            <a:normAutofit fontScale="90000"/>
          </a:bodyPr>
          <a:lstStyle/>
          <a:p>
            <a:r>
              <a:rPr lang="ru-RU" cap="none" dirty="0" smtClean="0">
                <a:solidFill>
                  <a:schemeClr val="tx1"/>
                </a:solidFill>
                <a:effectLst/>
                <a:latin typeface="Arial" pitchFamily="34" charset="0"/>
                <a:cs typeface="Arial" pitchFamily="34" charset="0"/>
              </a:rPr>
              <a:t>Чтобы определить количество разнокалиберных ружей, вычислите</a:t>
            </a:r>
            <a:r>
              <a:rPr lang="en-US" cap="none" dirty="0" smtClean="0">
                <a:solidFill>
                  <a:schemeClr val="tx1"/>
                </a:solidFill>
                <a:effectLst/>
                <a:latin typeface="Arial" pitchFamily="34" charset="0"/>
                <a:cs typeface="Arial" pitchFamily="34" charset="0"/>
              </a:rPr>
              <a:t>:</a:t>
            </a:r>
            <a:endParaRPr lang="ru-RU" cap="none" dirty="0">
              <a:solidFill>
                <a:schemeClr val="tx1"/>
              </a:solidFill>
              <a:effectLst/>
              <a:latin typeface="Arial" pitchFamily="34" charset="0"/>
              <a:cs typeface="Arial" pitchFamily="34" charset="0"/>
            </a:endParaRPr>
          </a:p>
        </p:txBody>
      </p:sp>
      <p:sp>
        <p:nvSpPr>
          <p:cNvPr id="3" name="Содержимое 2"/>
          <p:cNvSpPr>
            <a:spLocks noGrp="1"/>
          </p:cNvSpPr>
          <p:nvPr>
            <p:ph sz="half" idx="1"/>
          </p:nvPr>
        </p:nvSpPr>
        <p:spPr>
          <a:xfrm>
            <a:off x="304800" y="2357430"/>
            <a:ext cx="8410604" cy="1000132"/>
          </a:xfrm>
        </p:spPr>
        <p:txBody>
          <a:bodyPr>
            <a:normAutofit/>
          </a:bodyPr>
          <a:lstStyle/>
          <a:p>
            <a:pPr algn="ctr">
              <a:buNone/>
            </a:pPr>
            <a:r>
              <a:rPr lang="ru-RU" sz="4000" dirty="0" smtClean="0"/>
              <a:t>102535</a:t>
            </a:r>
            <a:r>
              <a:rPr lang="en-US" sz="4000" dirty="0" smtClean="0"/>
              <a:t>:5-47•103-12423</a:t>
            </a:r>
            <a:r>
              <a:rPr lang="ru-RU" sz="4000" dirty="0" smtClean="0"/>
              <a:t>=</a:t>
            </a:r>
            <a:endParaRPr lang="ru-RU" sz="4000" dirty="0"/>
          </a:p>
        </p:txBody>
      </p:sp>
      <p:pic>
        <p:nvPicPr>
          <p:cNvPr id="5" name="Содержимое 4" descr="ополченцы и французы.jpg"/>
          <p:cNvPicPr>
            <a:picLocks noGrp="1" noChangeAspect="1"/>
          </p:cNvPicPr>
          <p:nvPr>
            <p:ph sz="half" idx="2"/>
          </p:nvPr>
        </p:nvPicPr>
        <p:blipFill>
          <a:blip r:embed="rId2" cstate="print"/>
          <a:stretch>
            <a:fillRect/>
          </a:stretch>
        </p:blipFill>
        <p:spPr>
          <a:xfrm>
            <a:off x="2051720" y="3284984"/>
            <a:ext cx="5040560" cy="316931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1900230"/>
          </a:xfrm>
        </p:spPr>
        <p:txBody>
          <a:bodyPr>
            <a:normAutofit/>
          </a:bodyPr>
          <a:lstStyle/>
          <a:p>
            <a:r>
              <a:rPr lang="ru-RU" cap="none" dirty="0" smtClean="0">
                <a:solidFill>
                  <a:schemeClr val="tx1"/>
                </a:solidFill>
                <a:effectLst/>
                <a:latin typeface="Arial" pitchFamily="34" charset="0"/>
                <a:cs typeface="Arial" pitchFamily="34" charset="0"/>
              </a:rPr>
              <a:t>  </a:t>
            </a:r>
            <a:endParaRPr lang="ru-RU" cap="none" dirty="0">
              <a:solidFill>
                <a:schemeClr val="tx1"/>
              </a:solidFill>
              <a:effectLst/>
              <a:latin typeface="Arial" pitchFamily="34" charset="0"/>
              <a:cs typeface="Arial" pitchFamily="34" charset="0"/>
            </a:endParaRPr>
          </a:p>
        </p:txBody>
      </p:sp>
      <p:sp>
        <p:nvSpPr>
          <p:cNvPr id="3" name="Содержимое 2"/>
          <p:cNvSpPr>
            <a:spLocks noGrp="1"/>
          </p:cNvSpPr>
          <p:nvPr>
            <p:ph sz="half" idx="1"/>
          </p:nvPr>
        </p:nvSpPr>
        <p:spPr>
          <a:xfrm>
            <a:off x="304800" y="2357430"/>
            <a:ext cx="8410604" cy="1000132"/>
          </a:xfrm>
        </p:spPr>
        <p:txBody>
          <a:bodyPr>
            <a:normAutofit/>
          </a:bodyPr>
          <a:lstStyle/>
          <a:p>
            <a:pPr algn="ctr">
              <a:buNone/>
            </a:pPr>
            <a:r>
              <a:rPr lang="ru-RU" sz="4000" dirty="0" smtClean="0"/>
              <a:t>102535</a:t>
            </a:r>
            <a:r>
              <a:rPr lang="en-US" sz="4000" dirty="0" smtClean="0"/>
              <a:t>:5-47•103-12423=</a:t>
            </a:r>
            <a:r>
              <a:rPr lang="en-US" sz="4000" b="1" dirty="0" smtClean="0">
                <a:solidFill>
                  <a:srgbClr val="FF0000"/>
                </a:solidFill>
              </a:rPr>
              <a:t>3243</a:t>
            </a:r>
            <a:endParaRPr lang="ru-RU" sz="4000" b="1" dirty="0">
              <a:solidFill>
                <a:srgbClr val="FF0000"/>
              </a:solidFill>
            </a:endParaRPr>
          </a:p>
        </p:txBody>
      </p:sp>
      <p:pic>
        <p:nvPicPr>
          <p:cNvPr id="5" name="Содержимое 4" descr="ополченцы и французы.jpg"/>
          <p:cNvPicPr>
            <a:picLocks noGrp="1" noChangeAspect="1"/>
          </p:cNvPicPr>
          <p:nvPr>
            <p:ph sz="half" idx="2"/>
          </p:nvPr>
        </p:nvPicPr>
        <p:blipFill>
          <a:blip r:embed="rId2" cstate="print"/>
          <a:stretch>
            <a:fillRect/>
          </a:stretch>
        </p:blipFill>
        <p:spPr>
          <a:xfrm>
            <a:off x="1835696" y="3212976"/>
            <a:ext cx="5200872" cy="3270113"/>
          </a:xfrm>
        </p:spPr>
      </p:pic>
      <p:sp>
        <p:nvSpPr>
          <p:cNvPr id="6" name="Прямоугольник 5"/>
          <p:cNvSpPr/>
          <p:nvPr/>
        </p:nvSpPr>
        <p:spPr>
          <a:xfrm>
            <a:off x="755576" y="332656"/>
            <a:ext cx="7488832" cy="1938992"/>
          </a:xfrm>
          <a:prstGeom prst="rect">
            <a:avLst/>
          </a:prstGeom>
        </p:spPr>
        <p:txBody>
          <a:bodyPr wrap="square">
            <a:spAutoFit/>
          </a:bodyPr>
          <a:lstStyle/>
          <a:p>
            <a:pPr algn="ctr"/>
            <a:r>
              <a:rPr lang="ru-RU" sz="4000" dirty="0" smtClean="0">
                <a:solidFill>
                  <a:prstClr val="black"/>
                </a:solidFill>
                <a:latin typeface="Arial" pitchFamily="34" charset="0"/>
                <a:ea typeface="+mj-ea"/>
                <a:cs typeface="Arial" pitchFamily="34" charset="0"/>
              </a:rPr>
              <a:t>Чтобы определить количество разнокалиберных ружей, вычислите</a:t>
            </a:r>
            <a:r>
              <a:rPr lang="en-US" sz="4000" dirty="0" smtClean="0">
                <a:solidFill>
                  <a:prstClr val="black"/>
                </a:solidFill>
                <a:latin typeface="Arial" pitchFamily="34" charset="0"/>
                <a:ea typeface="+mj-ea"/>
                <a:cs typeface="Arial" pitchFamily="34" charset="0"/>
              </a:rPr>
              <a:t>:</a:t>
            </a: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a:lstStyle/>
          <a:p>
            <a:endParaRPr lang="ru-RU" dirty="0"/>
          </a:p>
        </p:txBody>
      </p:sp>
      <p:sp>
        <p:nvSpPr>
          <p:cNvPr id="11" name="Содержимое 10"/>
          <p:cNvSpPr>
            <a:spLocks noGrp="1"/>
          </p:cNvSpPr>
          <p:nvPr>
            <p:ph idx="1"/>
          </p:nvPr>
        </p:nvSpPr>
        <p:spPr>
          <a:xfrm>
            <a:off x="0" y="4221088"/>
            <a:ext cx="9396536" cy="3805883"/>
          </a:xfrm>
        </p:spPr>
        <p:txBody>
          <a:bodyPr>
            <a:normAutofit/>
          </a:bodyPr>
          <a:lstStyle/>
          <a:p>
            <a:pPr marL="514350" indent="-514350">
              <a:buNone/>
            </a:pPr>
            <a:r>
              <a:rPr lang="ru-RU" dirty="0" smtClean="0">
                <a:latin typeface="Arial" pitchFamily="34" charset="0"/>
                <a:cs typeface="Arial" pitchFamily="34" charset="0"/>
              </a:rPr>
              <a:t>     Командовали новгородским ополчением генерал-майоры: Свечин, </a:t>
            </a:r>
            <a:r>
              <a:rPr lang="ru-RU" dirty="0" err="1" smtClean="0">
                <a:latin typeface="Arial" pitchFamily="34" charset="0"/>
                <a:cs typeface="Arial" pitchFamily="34" charset="0"/>
              </a:rPr>
              <a:t>Новак</a:t>
            </a:r>
            <a:r>
              <a:rPr lang="ru-RU" dirty="0" smtClean="0">
                <a:latin typeface="Arial" pitchFamily="34" charset="0"/>
                <a:cs typeface="Arial" pitchFamily="34" charset="0"/>
              </a:rPr>
              <a:t>, полковники: </a:t>
            </a:r>
            <a:r>
              <a:rPr lang="ru-RU" dirty="0" err="1" smtClean="0">
                <a:latin typeface="Arial" pitchFamily="34" charset="0"/>
                <a:cs typeface="Arial" pitchFamily="34" charset="0"/>
              </a:rPr>
              <a:t>Головин,Погребов</a:t>
            </a:r>
            <a:r>
              <a:rPr lang="ru-RU" dirty="0" smtClean="0">
                <a:latin typeface="Arial" pitchFamily="34" charset="0"/>
                <a:cs typeface="Arial" pitchFamily="34" charset="0"/>
              </a:rPr>
              <a:t>, </a:t>
            </a:r>
            <a:r>
              <a:rPr lang="ru-RU" dirty="0" err="1" smtClean="0">
                <a:latin typeface="Arial" pitchFamily="34" charset="0"/>
                <a:cs typeface="Arial" pitchFamily="34" charset="0"/>
              </a:rPr>
              <a:t>Дирин</a:t>
            </a:r>
            <a:r>
              <a:rPr lang="ru-RU" dirty="0" smtClean="0">
                <a:latin typeface="Arial" pitchFamily="34" charset="0"/>
                <a:cs typeface="Arial" pitchFamily="34" charset="0"/>
              </a:rPr>
              <a:t>, Десятов, подполковники: Ушаков, </a:t>
            </a:r>
            <a:r>
              <a:rPr lang="ru-RU" dirty="0" err="1" smtClean="0">
                <a:latin typeface="Arial" pitchFamily="34" charset="0"/>
                <a:cs typeface="Arial" pitchFamily="34" charset="0"/>
              </a:rPr>
              <a:t>Агибалов</a:t>
            </a:r>
            <a:r>
              <a:rPr lang="ru-RU" dirty="0" smtClean="0">
                <a:latin typeface="Arial" pitchFamily="34" charset="0"/>
                <a:cs typeface="Arial" pitchFamily="34" charset="0"/>
              </a:rPr>
              <a:t>.</a:t>
            </a:r>
            <a:endParaRPr lang="ru-RU" dirty="0">
              <a:latin typeface="Arial" pitchFamily="34" charset="0"/>
              <a:cs typeface="Arial" pitchFamily="34" charset="0"/>
            </a:endParaRPr>
          </a:p>
        </p:txBody>
      </p:sp>
      <p:pic>
        <p:nvPicPr>
          <p:cNvPr id="6" name="Picture 2"/>
          <p:cNvPicPr>
            <a:picLocks noChangeAspect="1"/>
          </p:cNvPicPr>
          <p:nvPr/>
        </p:nvPicPr>
        <p:blipFill>
          <a:blip r:embed="rId2" cstate="print">
            <a:alphaModFix/>
            <a:lum/>
          </a:blip>
          <a:srcRect/>
          <a:stretch>
            <a:fillRect/>
          </a:stretch>
        </p:blipFill>
        <p:spPr>
          <a:xfrm>
            <a:off x="0" y="0"/>
            <a:ext cx="9144000" cy="3861048"/>
          </a:xfrm>
          <a:prstGeom prst="rect">
            <a:avLst/>
          </a:prstGeom>
          <a:noFill/>
          <a:ln>
            <a:solidFill>
              <a:srgbClr val="000000"/>
            </a:solidFill>
            <a:prstDash val="solid"/>
          </a:ln>
          <a:effectLst>
            <a:softEdge rad="1270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332656"/>
            <a:ext cx="6499225" cy="4954588"/>
          </a:xfrm>
        </p:spPr>
        <p:txBody>
          <a:bodyPr>
            <a:normAutofit/>
          </a:bodyPr>
          <a:lstStyle/>
          <a:p>
            <a:pPr>
              <a:buNone/>
            </a:pPr>
            <a:r>
              <a:rPr lang="ru-RU" sz="2800" dirty="0" smtClean="0"/>
              <a:t>    </a:t>
            </a:r>
            <a:r>
              <a:rPr lang="ru-RU" sz="2800" dirty="0" smtClean="0">
                <a:latin typeface="Arial" pitchFamily="34" charset="0"/>
                <a:cs typeface="Arial" pitchFamily="34" charset="0"/>
              </a:rPr>
              <a:t>Чу! труба продребезжала!</a:t>
            </a:r>
            <a:br>
              <a:rPr lang="ru-RU" sz="2800" dirty="0" smtClean="0">
                <a:latin typeface="Arial" pitchFamily="34" charset="0"/>
                <a:cs typeface="Arial" pitchFamily="34" charset="0"/>
              </a:rPr>
            </a:br>
            <a:r>
              <a:rPr lang="ru-RU" sz="2800" dirty="0" smtClean="0">
                <a:latin typeface="Arial" pitchFamily="34" charset="0"/>
                <a:cs typeface="Arial" pitchFamily="34" charset="0"/>
              </a:rPr>
              <a:t>Русь! тебе надменный зов!</a:t>
            </a:r>
            <a:br>
              <a:rPr lang="ru-RU" sz="2800" dirty="0" smtClean="0">
                <a:latin typeface="Arial" pitchFamily="34" charset="0"/>
                <a:cs typeface="Arial" pitchFamily="34" charset="0"/>
              </a:rPr>
            </a:br>
            <a:r>
              <a:rPr lang="ru-RU" sz="2800" dirty="0" smtClean="0">
                <a:latin typeface="Arial" pitchFamily="34" charset="0"/>
                <a:cs typeface="Arial" pitchFamily="34" charset="0"/>
              </a:rPr>
              <a:t>Вспомяни ж, как ты встречала</a:t>
            </a:r>
            <a:br>
              <a:rPr lang="ru-RU" sz="2800" dirty="0" smtClean="0">
                <a:latin typeface="Arial" pitchFamily="34" charset="0"/>
                <a:cs typeface="Arial" pitchFamily="34" charset="0"/>
              </a:rPr>
            </a:br>
            <a:r>
              <a:rPr lang="ru-RU" sz="2800" dirty="0" smtClean="0">
                <a:latin typeface="Arial" pitchFamily="34" charset="0"/>
                <a:cs typeface="Arial" pitchFamily="34" charset="0"/>
              </a:rPr>
              <a:t>Все нашествия врагов!</a:t>
            </a:r>
            <a:br>
              <a:rPr lang="ru-RU" sz="2800" dirty="0" smtClean="0">
                <a:latin typeface="Arial" pitchFamily="34" charset="0"/>
                <a:cs typeface="Arial" pitchFamily="34" charset="0"/>
              </a:rPr>
            </a:br>
            <a:r>
              <a:rPr lang="ru-RU" sz="2800" dirty="0" smtClean="0">
                <a:latin typeface="Arial" pitchFamily="34" charset="0"/>
                <a:cs typeface="Arial" pitchFamily="34" charset="0"/>
              </a:rPr>
              <a:t>Созови из стран далеких</a:t>
            </a:r>
            <a:br>
              <a:rPr lang="ru-RU" sz="2800" dirty="0" smtClean="0">
                <a:latin typeface="Arial" pitchFamily="34" charset="0"/>
                <a:cs typeface="Arial" pitchFamily="34" charset="0"/>
              </a:rPr>
            </a:br>
            <a:r>
              <a:rPr lang="ru-RU" sz="2800" dirty="0" smtClean="0">
                <a:latin typeface="Arial" pitchFamily="34" charset="0"/>
                <a:cs typeface="Arial" pitchFamily="34" charset="0"/>
              </a:rPr>
              <a:t>Ты своих богатырей,</a:t>
            </a:r>
            <a:br>
              <a:rPr lang="ru-RU" sz="2800" dirty="0" smtClean="0">
                <a:latin typeface="Arial" pitchFamily="34" charset="0"/>
                <a:cs typeface="Arial" pitchFamily="34" charset="0"/>
              </a:rPr>
            </a:br>
            <a:r>
              <a:rPr lang="ru-RU" sz="2800" dirty="0" smtClean="0">
                <a:latin typeface="Arial" pitchFamily="34" charset="0"/>
                <a:cs typeface="Arial" pitchFamily="34" charset="0"/>
              </a:rPr>
              <a:t>Со степей, с равнин широких,</a:t>
            </a:r>
            <a:br>
              <a:rPr lang="ru-RU" sz="2800" dirty="0" smtClean="0">
                <a:latin typeface="Arial" pitchFamily="34" charset="0"/>
                <a:cs typeface="Arial" pitchFamily="34" charset="0"/>
              </a:rPr>
            </a:br>
            <a:r>
              <a:rPr lang="ru-RU" sz="2800" dirty="0" smtClean="0">
                <a:latin typeface="Arial" pitchFamily="34" charset="0"/>
                <a:cs typeface="Arial" pitchFamily="34" charset="0"/>
              </a:rPr>
              <a:t>С рек великих, с гор высоких,</a:t>
            </a:r>
            <a:br>
              <a:rPr lang="ru-RU" sz="2800" dirty="0" smtClean="0">
                <a:latin typeface="Arial" pitchFamily="34" charset="0"/>
                <a:cs typeface="Arial" pitchFamily="34" charset="0"/>
              </a:rPr>
            </a:br>
            <a:r>
              <a:rPr lang="ru-RU" sz="2800" dirty="0" smtClean="0">
                <a:latin typeface="Arial" pitchFamily="34" charset="0"/>
                <a:cs typeface="Arial" pitchFamily="34" charset="0"/>
              </a:rPr>
              <a:t>От </a:t>
            </a:r>
            <a:r>
              <a:rPr lang="ru-RU" sz="2800" dirty="0" err="1" smtClean="0">
                <a:latin typeface="Arial" pitchFamily="34" charset="0"/>
                <a:cs typeface="Arial" pitchFamily="34" charset="0"/>
              </a:rPr>
              <a:t>осьми</a:t>
            </a:r>
            <a:r>
              <a:rPr lang="ru-RU" sz="2800" dirty="0" smtClean="0">
                <a:latin typeface="Arial" pitchFamily="34" charset="0"/>
                <a:cs typeface="Arial" pitchFamily="34" charset="0"/>
              </a:rPr>
              <a:t> твоих морей!</a:t>
            </a:r>
            <a:br>
              <a:rPr lang="ru-RU" sz="2800" dirty="0" smtClean="0">
                <a:latin typeface="Arial" pitchFamily="34" charset="0"/>
                <a:cs typeface="Arial" pitchFamily="34" charset="0"/>
              </a:rPr>
            </a:br>
            <a:endParaRPr lang="ru-RU" sz="2800" dirty="0" smtClean="0">
              <a:latin typeface="Arial" pitchFamily="34" charset="0"/>
              <a:cs typeface="Arial" pitchFamily="34" charset="0"/>
            </a:endParaRPr>
          </a:p>
        </p:txBody>
      </p:sp>
      <p:pic>
        <p:nvPicPr>
          <p:cNvPr id="4" name="Рисунок 3" descr="Литовский уланский полк. В кампанию 1812 года полк входил в 4-ю кавалерийскую дивизию 2-й Западной армии. Участвовал в в сражении под Смоленском и в Бородинском сражении. После сражения при Бородине полк вошел в отряд Милорадовича. Участвовал в бою под Малоярославцем и Красным.">
            <a:hlinkClick r:id="rId2"/>
          </p:cNvPr>
          <p:cNvPicPr/>
          <p:nvPr/>
        </p:nvPicPr>
        <p:blipFill>
          <a:blip r:embed="rId3" cstate="print"/>
          <a:srcRect l="1490" t="6491" r="15666"/>
          <a:stretch>
            <a:fillRect/>
          </a:stretch>
        </p:blipFill>
        <p:spPr bwMode="auto">
          <a:xfrm>
            <a:off x="5652120" y="0"/>
            <a:ext cx="3203848" cy="4680520"/>
          </a:xfrm>
          <a:prstGeom prst="plaque">
            <a:avLst>
              <a:gd name="adj" fmla="val 39125"/>
            </a:avLst>
          </a:prstGeom>
          <a:noFill/>
          <a:ln w="9525">
            <a:noFill/>
            <a:miter lim="800000"/>
            <a:headEnd/>
            <a:tailEnd/>
          </a:ln>
          <a:effectLst>
            <a:softEdge rad="317500"/>
          </a:effectLst>
        </p:spPr>
      </p:pic>
      <p:pic>
        <p:nvPicPr>
          <p:cNvPr id="5" name="Рисунок 4" descr="Мариупольский гусарский полк. В Бородинском сражении в составе бригады генерал-майора И.С.Дорохова, спасая положение, пошел в атаку на тяжелую французскую кавалерию и понес большие потери.">
            <a:hlinkClick r:id="rId2"/>
          </p:cNvPr>
          <p:cNvPicPr/>
          <p:nvPr/>
        </p:nvPicPr>
        <p:blipFill>
          <a:blip r:embed="rId4" cstate="print">
            <a:clrChange>
              <a:clrFrom>
                <a:srgbClr val="FEFEFE"/>
              </a:clrFrom>
              <a:clrTo>
                <a:srgbClr val="FEFEFE">
                  <a:alpha val="0"/>
                </a:srgbClr>
              </a:clrTo>
            </a:clrChange>
          </a:blip>
          <a:srcRect l="7383" t="3690" r="8454" b="11700"/>
          <a:stretch>
            <a:fillRect/>
          </a:stretch>
        </p:blipFill>
        <p:spPr bwMode="auto">
          <a:xfrm>
            <a:off x="4067944" y="3429000"/>
            <a:ext cx="3024336" cy="4032448"/>
          </a:xfrm>
          <a:prstGeom prst="plaque">
            <a:avLst>
              <a:gd name="adj" fmla="val 37568"/>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Содержимое 4"/>
          <p:cNvSpPr>
            <a:spLocks noGrp="1"/>
          </p:cNvSpPr>
          <p:nvPr>
            <p:ph sz="half" idx="4294967295"/>
          </p:nvPr>
        </p:nvSpPr>
        <p:spPr>
          <a:xfrm>
            <a:off x="0" y="1124744"/>
            <a:ext cx="5364088" cy="4724400"/>
          </a:xfrm>
        </p:spPr>
        <p:txBody>
          <a:bodyPr>
            <a:normAutofit/>
          </a:bodyPr>
          <a:lstStyle/>
          <a:p>
            <a:pPr>
              <a:buNone/>
            </a:pPr>
            <a:r>
              <a:rPr lang="ru-RU" dirty="0" smtClean="0"/>
              <a:t>   </a:t>
            </a:r>
            <a:r>
              <a:rPr lang="ru-RU" dirty="0" smtClean="0">
                <a:latin typeface="Arial" pitchFamily="34" charset="0"/>
                <a:cs typeface="Arial" pitchFamily="34" charset="0"/>
              </a:rPr>
              <a:t>Ополченцы должны были на фуражках «иметь выбитый из медной латуни крест и внизу </a:t>
            </a:r>
            <a:r>
              <a:rPr lang="ru-RU" dirty="0" err="1" smtClean="0">
                <a:latin typeface="Arial" pitchFamily="34" charset="0"/>
                <a:cs typeface="Arial" pitchFamily="34" charset="0"/>
              </a:rPr>
              <a:t>онаго</a:t>
            </a:r>
            <a:r>
              <a:rPr lang="ru-RU" dirty="0" smtClean="0">
                <a:latin typeface="Arial" pitchFamily="34" charset="0"/>
                <a:cs typeface="Arial" pitchFamily="34" charset="0"/>
              </a:rPr>
              <a:t> </a:t>
            </a:r>
            <a:r>
              <a:rPr lang="ru-RU" dirty="0" err="1" smtClean="0">
                <a:latin typeface="Arial" pitchFamily="34" charset="0"/>
                <a:cs typeface="Arial" pitchFamily="34" charset="0"/>
              </a:rPr>
              <a:t>вензловое</a:t>
            </a:r>
            <a:r>
              <a:rPr lang="ru-RU" dirty="0" smtClean="0">
                <a:latin typeface="Arial" pitchFamily="34" charset="0"/>
                <a:cs typeface="Arial" pitchFamily="34" charset="0"/>
              </a:rPr>
              <a:t>  Его Императорского Величества Имя во знамение: за Веру и Царя».</a:t>
            </a:r>
            <a:endParaRPr lang="ru-RU" dirty="0">
              <a:latin typeface="Arial" pitchFamily="34" charset="0"/>
              <a:cs typeface="Arial" pitchFamily="34" charset="0"/>
            </a:endParaRPr>
          </a:p>
        </p:txBody>
      </p:sp>
      <p:pic>
        <p:nvPicPr>
          <p:cNvPr id="7" name="Содержимое 6" descr="знак ополчения.jpg"/>
          <p:cNvPicPr>
            <a:picLocks noGrp="1" noChangeAspect="1"/>
          </p:cNvPicPr>
          <p:nvPr>
            <p:ph sz="half" idx="4294967295"/>
          </p:nvPr>
        </p:nvPicPr>
        <p:blipFill>
          <a:blip r:embed="rId2" cstate="print">
            <a:clrChange>
              <a:clrFrom>
                <a:srgbClr val="FFFFFF"/>
              </a:clrFrom>
              <a:clrTo>
                <a:srgbClr val="FFFFFF">
                  <a:alpha val="0"/>
                </a:srgbClr>
              </a:clrTo>
            </a:clrChange>
          </a:blip>
          <a:stretch>
            <a:fillRect/>
          </a:stretch>
        </p:blipFill>
        <p:spPr>
          <a:xfrm>
            <a:off x="4929591" y="1484784"/>
            <a:ext cx="3886739" cy="3860477"/>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964488" cy="5400692"/>
          </a:xfrm>
          <a:effectLst>
            <a:glow rad="101600">
              <a:schemeClr val="accent2">
                <a:satMod val="175000"/>
                <a:alpha val="40000"/>
              </a:schemeClr>
            </a:glow>
          </a:effec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ЕСТЬ СТАРАЯ ИСТИНА</a:t>
            </a:r>
            <a:r>
              <a:rPr lang="en-US"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ru-RU"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sz="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НАРОД, НЕ ПОМНЯЩИЙ СВОЕГО ПРОШЛОГО, НЕ ИМЕЕТ БУДУЩЕГО.</a:t>
            </a:r>
            <a:endParaRPr lang="ru-RU" sz="40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Рисунок 1" descr="графа Петра Христиановича Витгенштейна 2.jpg"/>
          <p:cNvPicPr>
            <a:picLocks noChangeAspect="1"/>
          </p:cNvPicPr>
          <p:nvPr/>
        </p:nvPicPr>
        <p:blipFill>
          <a:blip r:embed="rId2" cstate="print"/>
          <a:srcRect/>
          <a:stretch>
            <a:fillRect/>
          </a:stretch>
        </p:blipFill>
        <p:spPr bwMode="auto">
          <a:xfrm>
            <a:off x="323850" y="1557338"/>
            <a:ext cx="2735263" cy="3827462"/>
          </a:xfrm>
          <a:prstGeom prst="rect">
            <a:avLst/>
          </a:prstGeom>
          <a:noFill/>
          <a:ln w="9525">
            <a:noFill/>
            <a:miter lim="800000"/>
            <a:headEnd/>
            <a:tailEnd/>
          </a:ln>
        </p:spPr>
      </p:pic>
      <p:sp>
        <p:nvSpPr>
          <p:cNvPr id="9219" name="TextBox 2"/>
          <p:cNvSpPr txBox="1">
            <a:spLocks noChangeArrowheads="1"/>
          </p:cNvSpPr>
          <p:nvPr/>
        </p:nvSpPr>
        <p:spPr bwMode="auto">
          <a:xfrm>
            <a:off x="250825" y="0"/>
            <a:ext cx="8893175" cy="1938338"/>
          </a:xfrm>
          <a:prstGeom prst="rect">
            <a:avLst/>
          </a:prstGeom>
          <a:noFill/>
          <a:ln w="9525">
            <a:noFill/>
            <a:miter lim="800000"/>
            <a:headEnd/>
            <a:tailEnd/>
          </a:ln>
        </p:spPr>
        <p:txBody>
          <a:bodyPr>
            <a:spAutoFit/>
          </a:bodyPr>
          <a:lstStyle/>
          <a:p>
            <a:r>
              <a:rPr lang="ru-RU" sz="2400" dirty="0"/>
              <a:t>Расшифруйте фамилию командующего 1-м пехотным корпусом, стоявшим на правом фланге армии Барклая де Толли, в ряды войск которого  влились дружины петербургского и новгородского ополчений.</a:t>
            </a:r>
          </a:p>
          <a:p>
            <a:endParaRPr lang="ru-RU" sz="2400" dirty="0"/>
          </a:p>
        </p:txBody>
      </p:sp>
      <p:sp>
        <p:nvSpPr>
          <p:cNvPr id="6" name="TextBox 5"/>
          <p:cNvSpPr txBox="1"/>
          <p:nvPr/>
        </p:nvSpPr>
        <p:spPr>
          <a:xfrm>
            <a:off x="3419475" y="2636838"/>
            <a:ext cx="4897438" cy="1631216"/>
          </a:xfrm>
          <a:prstGeom prst="rect">
            <a:avLst/>
          </a:prstGeom>
          <a:noFill/>
        </p:spPr>
        <p:txBody>
          <a:bodyPr>
            <a:spAutoFit/>
          </a:bodyPr>
          <a:lstStyle/>
          <a:p>
            <a:pPr algn="ctr">
              <a:defRPr/>
            </a:pPr>
            <a:r>
              <a:rPr lang="ru-RU" sz="3200" b="1" dirty="0" smtClean="0">
                <a:latin typeface="Arial" pitchFamily="34" charset="0"/>
                <a:cs typeface="Arial" pitchFamily="34" charset="0"/>
              </a:rPr>
              <a:t>Граф Петр  </a:t>
            </a:r>
            <a:r>
              <a:rPr lang="ru-RU" sz="3200" b="1" dirty="0" err="1" smtClean="0">
                <a:latin typeface="Arial" pitchFamily="34" charset="0"/>
                <a:cs typeface="Arial" pitchFamily="34" charset="0"/>
              </a:rPr>
              <a:t>Христианович</a:t>
            </a:r>
            <a:r>
              <a:rPr lang="ru-RU" sz="3200" b="1" dirty="0" smtClean="0">
                <a:latin typeface="Arial" pitchFamily="34" charset="0"/>
                <a:cs typeface="Arial" pitchFamily="34" charset="0"/>
              </a:rPr>
              <a:t> </a:t>
            </a:r>
            <a:r>
              <a:rPr lang="ru-RU" sz="3600" b="1" dirty="0" err="1" smtClean="0">
                <a:solidFill>
                  <a:srgbClr val="C00000"/>
                </a:solidFill>
                <a:latin typeface="Arial" pitchFamily="34" charset="0"/>
                <a:cs typeface="Arial" pitchFamily="34" charset="0"/>
              </a:rPr>
              <a:t>Витгенштейн</a:t>
            </a:r>
            <a:endParaRPr lang="ru-RU" sz="3600" b="1" dirty="0">
              <a:solidFill>
                <a:srgbClr val="C00000"/>
              </a:solidFill>
              <a:latin typeface="Arial" pitchFamily="34" charset="0"/>
              <a:cs typeface="Arial" pitchFamily="34" charset="0"/>
            </a:endParaRPr>
          </a:p>
        </p:txBody>
      </p:sp>
      <p:sp>
        <p:nvSpPr>
          <p:cNvPr id="8" name="Прямоугольник 7"/>
          <p:cNvSpPr>
            <a:spLocks noChangeArrowheads="1"/>
          </p:cNvSpPr>
          <p:nvPr/>
        </p:nvSpPr>
        <p:spPr bwMode="auto">
          <a:xfrm>
            <a:off x="3347864" y="4077072"/>
            <a:ext cx="5508625" cy="1385887"/>
          </a:xfrm>
          <a:prstGeom prst="rect">
            <a:avLst/>
          </a:prstGeom>
          <a:noFill/>
          <a:ln w="9525">
            <a:noFill/>
            <a:miter lim="800000"/>
            <a:headEnd/>
            <a:tailEnd/>
          </a:ln>
        </p:spPr>
        <p:txBody>
          <a:bodyPr>
            <a:spAutoFit/>
          </a:bodyPr>
          <a:lstStyle/>
          <a:p>
            <a:r>
              <a:rPr lang="ru-RU" sz="2800" dirty="0"/>
              <a:t>Был провозглашен "спасителем Петербурга" и был награжден орденом Георгия 2 степени. </a:t>
            </a:r>
          </a:p>
        </p:txBody>
      </p:sp>
      <p:sp>
        <p:nvSpPr>
          <p:cNvPr id="11" name="Прямоугольник 10"/>
          <p:cNvSpPr/>
          <p:nvPr/>
        </p:nvSpPr>
        <p:spPr>
          <a:xfrm>
            <a:off x="0" y="5876925"/>
            <a:ext cx="10692680" cy="769441"/>
          </a:xfrm>
          <a:prstGeom prst="rect">
            <a:avLst/>
          </a:prstGeom>
        </p:spPr>
        <p:txBody>
          <a:bodyPr wrap="square">
            <a:spAutoFit/>
          </a:bodyPr>
          <a:lstStyle/>
          <a:p>
            <a:pPr>
              <a:defRPr/>
            </a:pPr>
            <a:r>
              <a:rPr lang="ru-RU" sz="4400" b="1" dirty="0" smtClean="0">
                <a:solidFill>
                  <a:srgbClr val="C00000"/>
                </a:solidFill>
                <a:latin typeface="+mn-lt"/>
              </a:rPr>
              <a:t>   </a:t>
            </a:r>
            <a:endParaRPr lang="ru-RU" sz="4400" b="1" dirty="0">
              <a:solidFill>
                <a:srgbClr val="C00000"/>
              </a:solidFill>
              <a:latin typeface="+mn-lt"/>
            </a:endParaRPr>
          </a:p>
        </p:txBody>
      </p:sp>
      <p:sp>
        <p:nvSpPr>
          <p:cNvPr id="9" name="Прямоугольник 8"/>
          <p:cNvSpPr>
            <a:spLocks noChangeArrowheads="1"/>
          </p:cNvSpPr>
          <p:nvPr/>
        </p:nvSpPr>
        <p:spPr bwMode="auto">
          <a:xfrm>
            <a:off x="3382963" y="1557338"/>
            <a:ext cx="5761037" cy="1200150"/>
          </a:xfrm>
          <a:prstGeom prst="rect">
            <a:avLst/>
          </a:prstGeom>
          <a:noFill/>
          <a:ln w="9525">
            <a:noFill/>
            <a:miter lim="800000"/>
            <a:headEnd/>
            <a:tailEnd/>
          </a:ln>
        </p:spPr>
        <p:txBody>
          <a:bodyPr>
            <a:spAutoFit/>
          </a:bodyPr>
          <a:lstStyle/>
          <a:p>
            <a:r>
              <a:rPr lang="ru-RU" sz="2400" dirty="0">
                <a:solidFill>
                  <a:srgbClr val="000000"/>
                </a:solidFill>
              </a:rPr>
              <a:t>Для этого замените каждое число соответствующей буквой русского алфавита:</a:t>
            </a:r>
          </a:p>
        </p:txBody>
      </p:sp>
      <p:sp>
        <p:nvSpPr>
          <p:cNvPr id="112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2" name="Таблица 11"/>
          <p:cNvGraphicFramePr>
            <a:graphicFrameLocks noGrp="1"/>
          </p:cNvGraphicFramePr>
          <p:nvPr/>
        </p:nvGraphicFramePr>
        <p:xfrm>
          <a:off x="179515" y="5517232"/>
          <a:ext cx="8964485" cy="1066792"/>
        </p:xfrm>
        <a:graphic>
          <a:graphicData uri="http://schemas.openxmlformats.org/drawingml/2006/table">
            <a:tbl>
              <a:tblPr/>
              <a:tblGrid>
                <a:gridCol w="814868"/>
                <a:gridCol w="814868"/>
                <a:gridCol w="814868"/>
                <a:gridCol w="814868"/>
                <a:gridCol w="814868"/>
                <a:gridCol w="814868"/>
                <a:gridCol w="814868"/>
                <a:gridCol w="814868"/>
                <a:gridCol w="814868"/>
                <a:gridCol w="814868"/>
                <a:gridCol w="815805"/>
              </a:tblGrid>
              <a:tr h="1066792">
                <a:tc>
                  <a:txBody>
                    <a:bodyPr/>
                    <a:lstStyle/>
                    <a:p>
                      <a:pPr algn="ctr">
                        <a:lnSpc>
                          <a:spcPct val="115000"/>
                        </a:lnSpc>
                        <a:spcAft>
                          <a:spcPts val="0"/>
                        </a:spcAft>
                      </a:pPr>
                      <a:r>
                        <a:rPr lang="ru-RU" sz="3200" b="1" dirty="0">
                          <a:latin typeface="Arial"/>
                          <a:ea typeface="Calibri"/>
                          <a:cs typeface="Times New Roman"/>
                        </a:rPr>
                        <a:t>3</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10</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20</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4</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6</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15</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26</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20</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6</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11</a:t>
                      </a:r>
                      <a:endParaRPr lang="ru-RU" sz="3200" dirty="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ru-RU" sz="3200" b="1" dirty="0">
                          <a:latin typeface="Arial"/>
                          <a:ea typeface="Calibri"/>
                          <a:cs typeface="Times New Roman"/>
                        </a:rPr>
                        <a:t>15</a:t>
                      </a:r>
                      <a:endParaRPr lang="ru-RU" sz="3200" dirty="0">
                        <a:latin typeface="Calibri"/>
                        <a:ea typeface="Calibri"/>
                        <a:cs typeface="Times New Roman"/>
                      </a:endParaRPr>
                    </a:p>
                  </a:txBody>
                  <a:tcPr marL="68580" marR="68580" marT="0" marB="0">
                    <a:lnL>
                      <a:noFill/>
                    </a:lnL>
                    <a:lnR>
                      <a:noFill/>
                    </a:lnR>
                    <a:lnT>
                      <a:noFill/>
                    </a:lnT>
                    <a:lnB>
                      <a:noFill/>
                    </a:lnB>
                  </a:tcPr>
                </a:tc>
              </a:tr>
            </a:tbl>
          </a:graphicData>
        </a:graphic>
      </p:graphicFrame>
      <p:graphicFrame>
        <p:nvGraphicFramePr>
          <p:cNvPr id="13" name="Таблица 12"/>
          <p:cNvGraphicFramePr>
            <a:graphicFrameLocks noGrp="1"/>
          </p:cNvGraphicFramePr>
          <p:nvPr/>
        </p:nvGraphicFramePr>
        <p:xfrm>
          <a:off x="107504" y="5541374"/>
          <a:ext cx="9001000" cy="1272002"/>
        </p:xfrm>
        <a:graphic>
          <a:graphicData uri="http://schemas.openxmlformats.org/drawingml/2006/table">
            <a:tbl>
              <a:tblPr/>
              <a:tblGrid>
                <a:gridCol w="916920"/>
                <a:gridCol w="808408"/>
                <a:gridCol w="808408"/>
                <a:gridCol w="808408"/>
                <a:gridCol w="808408"/>
                <a:gridCol w="808408"/>
                <a:gridCol w="808408"/>
                <a:gridCol w="808408"/>
                <a:gridCol w="808408"/>
                <a:gridCol w="808408"/>
                <a:gridCol w="808408"/>
              </a:tblGrid>
              <a:tr h="593759">
                <a:tc>
                  <a:txBody>
                    <a:bodyPr/>
                    <a:lstStyle/>
                    <a:p>
                      <a:pPr algn="ctr">
                        <a:lnSpc>
                          <a:spcPct val="115000"/>
                        </a:lnSpc>
                        <a:spcAft>
                          <a:spcPts val="0"/>
                        </a:spcAft>
                      </a:pPr>
                      <a:r>
                        <a:rPr lang="ru-RU" sz="3200" b="1" kern="1200" dirty="0">
                          <a:solidFill>
                            <a:srgbClr val="000000"/>
                          </a:solidFill>
                          <a:latin typeface="Arial"/>
                          <a:ea typeface="Calibri"/>
                          <a:cs typeface="Times New Roman"/>
                        </a:rPr>
                        <a:t>3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10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20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4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6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15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26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20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6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11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000000"/>
                          </a:solidFill>
                          <a:latin typeface="Arial"/>
                          <a:ea typeface="Calibri"/>
                          <a:cs typeface="Times New Roman"/>
                        </a:rPr>
                        <a:t>15 </a:t>
                      </a:r>
                      <a:endParaRPr lang="ru-RU" sz="3200" dirty="0">
                        <a:latin typeface="Calibri"/>
                        <a:ea typeface="Calibri"/>
                        <a:cs typeface="Times New Roman"/>
                      </a:endParaRPr>
                    </a:p>
                  </a:txBody>
                  <a:tcPr marL="49205" marR="49205" marT="6378" marB="0">
                    <a:lnL>
                      <a:noFill/>
                    </a:lnL>
                    <a:lnR>
                      <a:noFill/>
                    </a:lnR>
                    <a:lnT>
                      <a:noFill/>
                    </a:lnT>
                    <a:lnB>
                      <a:noFill/>
                    </a:lnB>
                  </a:tcPr>
                </a:tc>
              </a:tr>
              <a:tr h="678243">
                <a:tc>
                  <a:txBody>
                    <a:bodyPr/>
                    <a:lstStyle/>
                    <a:p>
                      <a:pPr algn="ctr">
                        <a:lnSpc>
                          <a:spcPct val="115000"/>
                        </a:lnSpc>
                        <a:spcAft>
                          <a:spcPts val="0"/>
                        </a:spcAft>
                      </a:pPr>
                      <a:r>
                        <a:rPr lang="ru-RU" sz="3200" b="1" kern="1200" dirty="0">
                          <a:solidFill>
                            <a:srgbClr val="FF0000"/>
                          </a:solidFill>
                          <a:latin typeface="Arial"/>
                          <a:ea typeface="Calibri"/>
                          <a:cs typeface="Times New Roman"/>
                        </a:rPr>
                        <a:t>В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FF0000"/>
                          </a:solidFill>
                          <a:latin typeface="Arial"/>
                          <a:ea typeface="Calibri"/>
                          <a:cs typeface="Times New Roman"/>
                        </a:rPr>
                        <a:t>и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FF0000"/>
                          </a:solidFill>
                          <a:latin typeface="Arial"/>
                          <a:ea typeface="Calibri"/>
                          <a:cs typeface="Times New Roman"/>
                        </a:rPr>
                        <a:t>т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FF0000"/>
                          </a:solidFill>
                          <a:latin typeface="Arial"/>
                          <a:ea typeface="Calibri"/>
                          <a:cs typeface="Times New Roman"/>
                        </a:rPr>
                        <a:t>г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FF0000"/>
                          </a:solidFill>
                          <a:latin typeface="Arial"/>
                          <a:ea typeface="Calibri"/>
                          <a:cs typeface="Times New Roman"/>
                        </a:rPr>
                        <a:t>е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err="1">
                          <a:solidFill>
                            <a:srgbClr val="FF0000"/>
                          </a:solidFill>
                          <a:latin typeface="Arial"/>
                          <a:ea typeface="Calibri"/>
                          <a:cs typeface="Times New Roman"/>
                        </a:rPr>
                        <a:t>н</a:t>
                      </a:r>
                      <a:r>
                        <a:rPr lang="ru-RU" sz="3200" b="1" kern="1200" dirty="0">
                          <a:solidFill>
                            <a:srgbClr val="FF0000"/>
                          </a:solidFill>
                          <a:latin typeface="Arial"/>
                          <a:ea typeface="Calibri"/>
                          <a:cs typeface="Times New Roman"/>
                        </a:rPr>
                        <a:t>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err="1">
                          <a:solidFill>
                            <a:srgbClr val="FF0000"/>
                          </a:solidFill>
                          <a:latin typeface="Arial"/>
                          <a:ea typeface="Calibri"/>
                          <a:cs typeface="Times New Roman"/>
                        </a:rPr>
                        <a:t>ш</a:t>
                      </a:r>
                      <a:r>
                        <a:rPr lang="ru-RU" sz="3200" b="1" kern="1200" dirty="0">
                          <a:solidFill>
                            <a:srgbClr val="FF0000"/>
                          </a:solidFill>
                          <a:latin typeface="Arial"/>
                          <a:ea typeface="Calibri"/>
                          <a:cs typeface="Times New Roman"/>
                        </a:rPr>
                        <a:t>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FF0000"/>
                          </a:solidFill>
                          <a:latin typeface="Arial"/>
                          <a:ea typeface="Calibri"/>
                          <a:cs typeface="Times New Roman"/>
                        </a:rPr>
                        <a:t>т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a:solidFill>
                            <a:srgbClr val="FF0000"/>
                          </a:solidFill>
                          <a:latin typeface="Arial"/>
                          <a:ea typeface="Calibri"/>
                          <a:cs typeface="Times New Roman"/>
                        </a:rPr>
                        <a:t>е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err="1">
                          <a:solidFill>
                            <a:srgbClr val="FF0000"/>
                          </a:solidFill>
                          <a:latin typeface="Arial"/>
                          <a:ea typeface="Calibri"/>
                          <a:cs typeface="Times New Roman"/>
                        </a:rPr>
                        <a:t>й</a:t>
                      </a:r>
                      <a:r>
                        <a:rPr lang="ru-RU" sz="3200" b="1" kern="1200" dirty="0">
                          <a:solidFill>
                            <a:srgbClr val="FF0000"/>
                          </a:solidFill>
                          <a:latin typeface="Arial"/>
                          <a:ea typeface="Calibri"/>
                          <a:cs typeface="Times New Roman"/>
                        </a:rPr>
                        <a:t> </a:t>
                      </a:r>
                      <a:endParaRPr lang="ru-RU" sz="3200" dirty="0">
                        <a:latin typeface="Calibri"/>
                        <a:ea typeface="Calibri"/>
                        <a:cs typeface="Times New Roman"/>
                      </a:endParaRPr>
                    </a:p>
                  </a:txBody>
                  <a:tcPr marL="49205" marR="49205" marT="6378" marB="0">
                    <a:lnL>
                      <a:noFill/>
                    </a:lnL>
                    <a:lnR>
                      <a:noFill/>
                    </a:lnR>
                    <a:lnT>
                      <a:noFill/>
                    </a:lnT>
                    <a:lnB>
                      <a:noFill/>
                    </a:lnB>
                  </a:tcPr>
                </a:tc>
                <a:tc>
                  <a:txBody>
                    <a:bodyPr/>
                    <a:lstStyle/>
                    <a:p>
                      <a:pPr algn="ctr">
                        <a:lnSpc>
                          <a:spcPct val="115000"/>
                        </a:lnSpc>
                        <a:spcAft>
                          <a:spcPts val="0"/>
                        </a:spcAft>
                      </a:pPr>
                      <a:r>
                        <a:rPr lang="ru-RU" sz="3200" b="1" kern="1200" dirty="0" err="1">
                          <a:solidFill>
                            <a:srgbClr val="FF0000"/>
                          </a:solidFill>
                          <a:latin typeface="Arial"/>
                          <a:ea typeface="Calibri"/>
                          <a:cs typeface="Times New Roman"/>
                        </a:rPr>
                        <a:t>н</a:t>
                      </a:r>
                      <a:r>
                        <a:rPr lang="ru-RU" sz="3200" b="1" kern="1200" dirty="0">
                          <a:solidFill>
                            <a:srgbClr val="FF0000"/>
                          </a:solidFill>
                          <a:latin typeface="Arial"/>
                          <a:ea typeface="Calibri"/>
                          <a:cs typeface="Times New Roman"/>
                        </a:rPr>
                        <a:t> </a:t>
                      </a:r>
                      <a:endParaRPr lang="ru-RU" sz="3200" dirty="0">
                        <a:latin typeface="Calibri"/>
                        <a:ea typeface="Calibri"/>
                        <a:cs typeface="Times New Roman"/>
                      </a:endParaRPr>
                    </a:p>
                  </a:txBody>
                  <a:tcPr marL="49205" marR="49205" marT="6378" marB="0">
                    <a:lnL>
                      <a:noFill/>
                    </a:lnL>
                    <a:lnR>
                      <a:noFill/>
                    </a:lnR>
                    <a:lnT>
                      <a:noFill/>
                    </a:lnT>
                    <a:lnB>
                      <a:noFill/>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770" decel="100000"/>
                                        <p:tgtEl>
                                          <p:spTgt spid="6"/>
                                        </p:tgtEl>
                                      </p:cBhvr>
                                    </p:animEffect>
                                    <p:animScale>
                                      <p:cBhvr>
                                        <p:cTn id="27" dur="770" decel="100000"/>
                                        <p:tgtEl>
                                          <p:spTgt spid="6"/>
                                        </p:tgtEl>
                                      </p:cBhvr>
                                      <p:from x="10000" y="10000"/>
                                      <p:to x="200000" y="450000"/>
                                    </p:animScale>
                                    <p:animScale>
                                      <p:cBhvr>
                                        <p:cTn id="28" dur="1230" accel="100000" fill="hold">
                                          <p:stCondLst>
                                            <p:cond delay="770"/>
                                          </p:stCondLst>
                                        </p:cTn>
                                        <p:tgtEl>
                                          <p:spTgt spid="6"/>
                                        </p:tgtEl>
                                      </p:cBhvr>
                                      <p:from x="200000" y="450000"/>
                                      <p:to x="100000" y="100000"/>
                                    </p:animScale>
                                    <p:set>
                                      <p:cBhvr>
                                        <p:cTn id="29" dur="770" fill="hold"/>
                                        <p:tgtEl>
                                          <p:spTgt spid="6"/>
                                        </p:tgtEl>
                                        <p:attrNameLst>
                                          <p:attrName>ppt_x</p:attrName>
                                        </p:attrNameLst>
                                      </p:cBhvr>
                                      <p:to>
                                        <p:strVal val="(0.5)"/>
                                      </p:to>
                                    </p:set>
                                    <p:anim from="(0.5)" to="(#ppt_x)" calcmode="lin" valueType="num">
                                      <p:cBhvr>
                                        <p:cTn id="30" dur="1230" accel="100000" fill="hold">
                                          <p:stCondLst>
                                            <p:cond delay="770"/>
                                          </p:stCondLst>
                                        </p:cTn>
                                        <p:tgtEl>
                                          <p:spTgt spid="6"/>
                                        </p:tgtEl>
                                        <p:attrNameLst>
                                          <p:attrName>ppt_x</p:attrName>
                                        </p:attrNameLst>
                                      </p:cBhvr>
                                    </p:anim>
                                    <p:set>
                                      <p:cBhvr>
                                        <p:cTn id="31" dur="770" fill="hold"/>
                                        <p:tgtEl>
                                          <p:spTgt spid="6"/>
                                        </p:tgtEl>
                                        <p:attrNameLst>
                                          <p:attrName>ppt_y</p:attrName>
                                        </p:attrNameLst>
                                      </p:cBhvr>
                                      <p:to>
                                        <p:strVal val="(#ppt_y+0.4)"/>
                                      </p:to>
                                    </p:set>
                                    <p:anim from="(#ppt_y+0.4)" to="(#ppt_y)" calcmode="lin" valueType="num">
                                      <p:cBhvr>
                                        <p:cTn id="32" dur="1230" accel="100000" fill="hold">
                                          <p:stCondLst>
                                            <p:cond delay="770"/>
                                          </p:stCondLst>
                                        </p:cTn>
                                        <p:tgtEl>
                                          <p:spTgt spid="6"/>
                                        </p:tgtEl>
                                        <p:attrNameLst>
                                          <p:attrName>ppt_y</p:attrName>
                                        </p:attrNameLst>
                                      </p:cBhvr>
                                    </p:anim>
                                  </p:childTnLst>
                                </p:cTn>
                              </p:par>
                            </p:childTnLst>
                          </p:cTn>
                        </p:par>
                        <p:par>
                          <p:cTn id="33" fill="hold">
                            <p:stCondLst>
                              <p:cond delay="2000"/>
                            </p:stCondLst>
                            <p:childTnLst>
                              <p:par>
                                <p:cTn id="34" presetID="51"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70" decel="100000"/>
                                        <p:tgtEl>
                                          <p:spTgt spid="8"/>
                                        </p:tgtEl>
                                      </p:cBhvr>
                                    </p:animEffect>
                                    <p:animScale>
                                      <p:cBhvr>
                                        <p:cTn id="37" dur="770" decel="100000"/>
                                        <p:tgtEl>
                                          <p:spTgt spid="8"/>
                                        </p:tgtEl>
                                      </p:cBhvr>
                                      <p:from x="10000" y="10000"/>
                                      <p:to x="200000" y="450000"/>
                                    </p:animScale>
                                    <p:animScale>
                                      <p:cBhvr>
                                        <p:cTn id="38" dur="1230" accel="100000" fill="hold">
                                          <p:stCondLst>
                                            <p:cond delay="770"/>
                                          </p:stCondLst>
                                        </p:cTn>
                                        <p:tgtEl>
                                          <p:spTgt spid="8"/>
                                        </p:tgtEl>
                                      </p:cBhvr>
                                      <p:from x="200000" y="450000"/>
                                      <p:to x="100000" y="100000"/>
                                    </p:animScale>
                                    <p:set>
                                      <p:cBhvr>
                                        <p:cTn id="39" dur="770" fill="hold"/>
                                        <p:tgtEl>
                                          <p:spTgt spid="8"/>
                                        </p:tgtEl>
                                        <p:attrNameLst>
                                          <p:attrName>ppt_x</p:attrName>
                                        </p:attrNameLst>
                                      </p:cBhvr>
                                      <p:to>
                                        <p:strVal val="(0.5)"/>
                                      </p:to>
                                    </p:set>
                                    <p:anim from="(0.5)" to="(#ppt_x)" calcmode="lin" valueType="num">
                                      <p:cBhvr>
                                        <p:cTn id="40" dur="1230" accel="100000" fill="hold">
                                          <p:stCondLst>
                                            <p:cond delay="770"/>
                                          </p:stCondLst>
                                        </p:cTn>
                                        <p:tgtEl>
                                          <p:spTgt spid="8"/>
                                        </p:tgtEl>
                                        <p:attrNameLst>
                                          <p:attrName>ppt_x</p:attrName>
                                        </p:attrNameLst>
                                      </p:cBhvr>
                                    </p:anim>
                                    <p:set>
                                      <p:cBhvr>
                                        <p:cTn id="41" dur="770" fill="hold"/>
                                        <p:tgtEl>
                                          <p:spTgt spid="8"/>
                                        </p:tgtEl>
                                        <p:attrNameLst>
                                          <p:attrName>ppt_y</p:attrName>
                                        </p:attrNameLst>
                                      </p:cBhvr>
                                      <p:to>
                                        <p:strVal val="(#ppt_y+0.4)"/>
                                      </p:to>
                                    </p:set>
                                    <p:anim from="(#ppt_y+0.4)" to="(#ppt_y)" calcmode="lin" valueType="num">
                                      <p:cBhvr>
                                        <p:cTn id="42"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sz="half" idx="4294967295"/>
          </p:nvPr>
        </p:nvSpPr>
        <p:spPr>
          <a:xfrm>
            <a:off x="827584" y="4221088"/>
            <a:ext cx="8027987" cy="4724400"/>
          </a:xfrm>
        </p:spPr>
        <p:txBody>
          <a:bodyPr/>
          <a:lstStyle/>
          <a:p>
            <a:pPr>
              <a:buNone/>
            </a:pPr>
            <a:r>
              <a:rPr lang="ru-RU" dirty="0" smtClean="0">
                <a:solidFill>
                  <a:schemeClr val="tx1"/>
                </a:solidFill>
                <a:latin typeface="Arial" pitchFamily="34" charset="0"/>
                <a:cs typeface="Arial" pitchFamily="34" charset="0"/>
              </a:rPr>
              <a:t>   Командование Санкт-Петербургским и Новгородским ополчениями было возложено на …</a:t>
            </a:r>
            <a:endParaRPr lang="ru-RU" dirty="0">
              <a:solidFill>
                <a:schemeClr val="tx1"/>
              </a:solidFill>
              <a:latin typeface="Arial" pitchFamily="34" charset="0"/>
              <a:cs typeface="Arial" pitchFamily="34" charset="0"/>
            </a:endParaRPr>
          </a:p>
        </p:txBody>
      </p:sp>
      <p:pic>
        <p:nvPicPr>
          <p:cNvPr id="6" name="Содержимое 5" descr="кутузов и ополченцы.jpg"/>
          <p:cNvPicPr>
            <a:picLocks noGrp="1" noChangeAspect="1"/>
          </p:cNvPicPr>
          <p:nvPr>
            <p:ph sz="half" idx="4294967295"/>
          </p:nvPr>
        </p:nvPicPr>
        <p:blipFill>
          <a:blip r:embed="rId2" cstate="print"/>
          <a:stretch>
            <a:fillRect/>
          </a:stretch>
        </p:blipFill>
        <p:spPr>
          <a:xfrm>
            <a:off x="2195736" y="332656"/>
            <a:ext cx="5326063" cy="3671887"/>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1471602"/>
          </a:xfrm>
        </p:spPr>
        <p:txBody>
          <a:bodyPr>
            <a:normAutofit fontScale="90000"/>
          </a:bodyPr>
          <a:lstStyle/>
          <a:p>
            <a:pPr algn="ctr"/>
            <a:r>
              <a:rPr lang="ru-RU" cap="none" dirty="0" smtClean="0">
                <a:solidFill>
                  <a:schemeClr val="tx1"/>
                </a:solidFill>
                <a:effectLst/>
                <a:latin typeface="Arial" pitchFamily="34" charset="0"/>
                <a:cs typeface="Arial" pitchFamily="34" charset="0"/>
              </a:rPr>
              <a:t>Найдите верные равенства и </a:t>
            </a:r>
            <a:br>
              <a:rPr lang="ru-RU" cap="none" dirty="0" smtClean="0">
                <a:solidFill>
                  <a:schemeClr val="tx1"/>
                </a:solidFill>
                <a:effectLst/>
                <a:latin typeface="Arial" pitchFamily="34" charset="0"/>
                <a:cs typeface="Arial" pitchFamily="34" charset="0"/>
              </a:rPr>
            </a:br>
            <a:r>
              <a:rPr lang="ru-RU" cap="none" dirty="0" smtClean="0">
                <a:solidFill>
                  <a:schemeClr val="tx1"/>
                </a:solidFill>
                <a:effectLst/>
                <a:latin typeface="Arial" pitchFamily="34" charset="0"/>
                <a:cs typeface="Arial" pitchFamily="34" charset="0"/>
              </a:rPr>
              <a:t>составьте фамилию</a:t>
            </a:r>
            <a:br>
              <a:rPr lang="ru-RU" cap="none" dirty="0" smtClean="0">
                <a:solidFill>
                  <a:schemeClr val="tx1"/>
                </a:solidFill>
                <a:effectLst/>
                <a:latin typeface="Arial" pitchFamily="34" charset="0"/>
                <a:cs typeface="Arial" pitchFamily="34" charset="0"/>
              </a:rPr>
            </a:br>
            <a:r>
              <a:rPr lang="ru-RU" cap="none" dirty="0" smtClean="0">
                <a:solidFill>
                  <a:schemeClr val="tx1"/>
                </a:solidFill>
                <a:effectLst/>
                <a:latin typeface="Arial" pitchFamily="34" charset="0"/>
                <a:cs typeface="Arial" pitchFamily="34" charset="0"/>
              </a:rPr>
              <a:t> (буквы могут повторяться)</a:t>
            </a:r>
            <a:r>
              <a:rPr lang="en-US" cap="none" dirty="0" smtClean="0">
                <a:solidFill>
                  <a:schemeClr val="tx1"/>
                </a:solidFill>
                <a:effectLst/>
                <a:latin typeface="Arial" pitchFamily="34" charset="0"/>
                <a:cs typeface="Arial" pitchFamily="34" charset="0"/>
              </a:rPr>
              <a:t>:</a:t>
            </a:r>
            <a:br>
              <a:rPr lang="en-US" cap="none" dirty="0" smtClean="0">
                <a:solidFill>
                  <a:schemeClr val="tx1"/>
                </a:solidFill>
                <a:effectLst/>
                <a:latin typeface="Arial" pitchFamily="34" charset="0"/>
                <a:cs typeface="Arial" pitchFamily="34" charset="0"/>
              </a:rPr>
            </a:br>
            <a:endParaRPr lang="ru-RU" dirty="0">
              <a:latin typeface="Arial" pitchFamily="34" charset="0"/>
              <a:cs typeface="Arial" pitchFamily="34" charset="0"/>
            </a:endParaRPr>
          </a:p>
        </p:txBody>
      </p:sp>
      <p:sp>
        <p:nvSpPr>
          <p:cNvPr id="6" name="Содержимое 5"/>
          <p:cNvSpPr>
            <a:spLocks noGrp="1"/>
          </p:cNvSpPr>
          <p:nvPr>
            <p:ph sz="half" idx="1"/>
          </p:nvPr>
        </p:nvSpPr>
        <p:spPr>
          <a:xfrm>
            <a:off x="304800" y="2214554"/>
            <a:ext cx="4191000" cy="4110046"/>
          </a:xfrm>
        </p:spPr>
        <p:txBody>
          <a:bodyPr/>
          <a:lstStyle/>
          <a:p>
            <a:pPr>
              <a:buFont typeface="Wingdings" pitchFamily="2" charset="2"/>
              <a:buChar char="§"/>
            </a:pPr>
            <a:r>
              <a:rPr lang="en-US" dirty="0" smtClean="0">
                <a:latin typeface="Arial" pitchFamily="34" charset="0"/>
                <a:cs typeface="Arial" pitchFamily="34" charset="0"/>
              </a:rPr>
              <a:t>126:3=21•2       </a:t>
            </a:r>
            <a:r>
              <a:rPr lang="ru-RU" dirty="0" smtClean="0">
                <a:latin typeface="Arial" pitchFamily="34" charset="0"/>
                <a:cs typeface="Arial" pitchFamily="34" charset="0"/>
              </a:rPr>
              <a:t>         К</a:t>
            </a:r>
          </a:p>
          <a:p>
            <a:pPr>
              <a:buFont typeface="Wingdings" pitchFamily="2" charset="2"/>
              <a:buChar char="§"/>
            </a:pPr>
            <a:r>
              <a:rPr lang="ru-RU" dirty="0" smtClean="0">
                <a:latin typeface="Arial" pitchFamily="34" charset="0"/>
                <a:cs typeface="Arial" pitchFamily="34" charset="0"/>
              </a:rPr>
              <a:t>107•5=15•35             А</a:t>
            </a:r>
          </a:p>
          <a:p>
            <a:pPr>
              <a:buFont typeface="Wingdings" pitchFamily="2" charset="2"/>
              <a:buChar char="§"/>
            </a:pPr>
            <a:r>
              <a:rPr lang="ru-RU" dirty="0" smtClean="0">
                <a:latin typeface="Arial" pitchFamily="34" charset="0"/>
                <a:cs typeface="Arial" pitchFamily="34" charset="0"/>
              </a:rPr>
              <a:t>1020</a:t>
            </a:r>
            <a:r>
              <a:rPr lang="en-US" dirty="0" smtClean="0">
                <a:latin typeface="Arial" pitchFamily="34" charset="0"/>
                <a:cs typeface="Arial" pitchFamily="34" charset="0"/>
              </a:rPr>
              <a:t>:4=51•5    </a:t>
            </a:r>
            <a:r>
              <a:rPr lang="ru-RU" dirty="0" smtClean="0">
                <a:latin typeface="Arial" pitchFamily="34" charset="0"/>
                <a:cs typeface="Arial" pitchFamily="34" charset="0"/>
              </a:rPr>
              <a:t>          У</a:t>
            </a:r>
          </a:p>
          <a:p>
            <a:pPr>
              <a:buFont typeface="Wingdings" pitchFamily="2" charset="2"/>
              <a:buChar char="§"/>
            </a:pPr>
            <a:r>
              <a:rPr lang="ru-RU" dirty="0" smtClean="0">
                <a:latin typeface="Arial" pitchFamily="34" charset="0"/>
                <a:cs typeface="Arial" pitchFamily="34" charset="0"/>
              </a:rPr>
              <a:t>12•13=3•52               Т</a:t>
            </a:r>
          </a:p>
          <a:p>
            <a:pPr>
              <a:buFont typeface="Wingdings" pitchFamily="2" charset="2"/>
              <a:buChar char="§"/>
            </a:pPr>
            <a:r>
              <a:rPr lang="ru-RU" dirty="0" smtClean="0">
                <a:latin typeface="Arial" pitchFamily="34" charset="0"/>
                <a:cs typeface="Arial" pitchFamily="34" charset="0"/>
              </a:rPr>
              <a:t>189+458=1000-359  Н</a:t>
            </a:r>
            <a:endParaRPr lang="ru-RU" dirty="0">
              <a:latin typeface="Arial" pitchFamily="34" charset="0"/>
              <a:cs typeface="Arial" pitchFamily="34" charset="0"/>
            </a:endParaRPr>
          </a:p>
        </p:txBody>
      </p:sp>
      <p:sp>
        <p:nvSpPr>
          <p:cNvPr id="7" name="Содержимое 6"/>
          <p:cNvSpPr>
            <a:spLocks noGrp="1"/>
          </p:cNvSpPr>
          <p:nvPr>
            <p:ph sz="half" idx="2"/>
          </p:nvPr>
        </p:nvSpPr>
        <p:spPr>
          <a:xfrm>
            <a:off x="4648200" y="2285992"/>
            <a:ext cx="4343400" cy="4038608"/>
          </a:xfrm>
        </p:spPr>
        <p:txBody>
          <a:bodyPr/>
          <a:lstStyle/>
          <a:p>
            <a:pPr>
              <a:buFont typeface="Wingdings" pitchFamily="2" charset="2"/>
              <a:buChar char="§"/>
            </a:pPr>
            <a:r>
              <a:rPr lang="ru-RU" dirty="0" smtClean="0">
                <a:latin typeface="Arial" pitchFamily="34" charset="0"/>
                <a:cs typeface="Arial" pitchFamily="34" charset="0"/>
              </a:rPr>
              <a:t>14•21=500-207          Е</a:t>
            </a:r>
          </a:p>
          <a:p>
            <a:pPr>
              <a:buFont typeface="Wingdings" pitchFamily="2" charset="2"/>
              <a:buChar char="§"/>
            </a:pPr>
            <a:r>
              <a:rPr lang="ru-RU" dirty="0" smtClean="0">
                <a:latin typeface="Arial" pitchFamily="34" charset="0"/>
                <a:cs typeface="Arial" pitchFamily="34" charset="0"/>
              </a:rPr>
              <a:t>34•28=238•4             З</a:t>
            </a:r>
          </a:p>
          <a:p>
            <a:pPr>
              <a:buFont typeface="Wingdings" pitchFamily="2" charset="2"/>
              <a:buChar char="§"/>
            </a:pPr>
            <a:r>
              <a:rPr lang="ru-RU" dirty="0" smtClean="0">
                <a:latin typeface="Arial" pitchFamily="34" charset="0"/>
                <a:cs typeface="Arial" pitchFamily="34" charset="0"/>
              </a:rPr>
              <a:t>287+587=1001-127   В</a:t>
            </a:r>
          </a:p>
          <a:p>
            <a:pPr>
              <a:buFont typeface="Wingdings" pitchFamily="2" charset="2"/>
              <a:buChar char="§"/>
            </a:pPr>
            <a:r>
              <a:rPr lang="ru-RU" dirty="0" smtClean="0">
                <a:latin typeface="Arial" pitchFamily="34" charset="0"/>
                <a:cs typeface="Arial" pitchFamily="34" charset="0"/>
              </a:rPr>
              <a:t>24•15=25•14             М</a:t>
            </a:r>
          </a:p>
          <a:p>
            <a:pPr>
              <a:buFont typeface="Wingdings" pitchFamily="2" charset="2"/>
              <a:buChar char="§"/>
            </a:pPr>
            <a:r>
              <a:rPr lang="ru-RU" dirty="0" smtClean="0">
                <a:latin typeface="Arial" pitchFamily="34" charset="0"/>
                <a:cs typeface="Arial" pitchFamily="34" charset="0"/>
              </a:rPr>
              <a:t>984</a:t>
            </a:r>
            <a:r>
              <a:rPr lang="en-US" dirty="0" smtClean="0">
                <a:latin typeface="Arial" pitchFamily="34" charset="0"/>
                <a:cs typeface="Arial" pitchFamily="34" charset="0"/>
              </a:rPr>
              <a:t>:</a:t>
            </a:r>
            <a:r>
              <a:rPr lang="ru-RU" dirty="0" smtClean="0">
                <a:latin typeface="Arial" pitchFamily="34" charset="0"/>
                <a:cs typeface="Arial" pitchFamily="34" charset="0"/>
              </a:rPr>
              <a:t>4=82•3                О</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590728" cy="1471602"/>
          </a:xfrm>
        </p:spPr>
        <p:txBody>
          <a:bodyPr>
            <a:normAutofit fontScale="90000"/>
          </a:bodyPr>
          <a:lstStyle/>
          <a:p>
            <a:pPr algn="ctr"/>
            <a:r>
              <a:rPr lang="ru-RU" cap="none" dirty="0" smtClean="0">
                <a:solidFill>
                  <a:schemeClr val="tx1"/>
                </a:solidFill>
                <a:effectLst/>
                <a:latin typeface="Arial" pitchFamily="34" charset="0"/>
                <a:cs typeface="Arial" pitchFamily="34" charset="0"/>
              </a:rPr>
              <a:t>Найдите верные равенства и составьте фамилию </a:t>
            </a:r>
            <a:br>
              <a:rPr lang="ru-RU" cap="none" dirty="0" smtClean="0">
                <a:solidFill>
                  <a:schemeClr val="tx1"/>
                </a:solidFill>
                <a:effectLst/>
                <a:latin typeface="Arial" pitchFamily="34" charset="0"/>
                <a:cs typeface="Arial" pitchFamily="34" charset="0"/>
              </a:rPr>
            </a:br>
            <a:r>
              <a:rPr lang="ru-RU" cap="none" dirty="0" smtClean="0">
                <a:solidFill>
                  <a:schemeClr val="tx1"/>
                </a:solidFill>
                <a:effectLst/>
                <a:latin typeface="Arial" pitchFamily="34" charset="0"/>
                <a:cs typeface="Arial" pitchFamily="34" charset="0"/>
              </a:rPr>
              <a:t>(буквы могут повторяться)</a:t>
            </a:r>
            <a:r>
              <a:rPr lang="en-US" cap="none" dirty="0" smtClean="0">
                <a:solidFill>
                  <a:schemeClr val="tx1"/>
                </a:solidFill>
                <a:effectLst/>
                <a:latin typeface="Arial" pitchFamily="34" charset="0"/>
                <a:cs typeface="Arial" pitchFamily="34" charset="0"/>
              </a:rPr>
              <a:t>:</a:t>
            </a:r>
            <a:r>
              <a:rPr lang="en-US" cap="none" dirty="0" smtClean="0">
                <a:solidFill>
                  <a:schemeClr val="tx1"/>
                </a:solidFill>
                <a:effectLst/>
              </a:rPr>
              <a:t/>
            </a:r>
            <a:br>
              <a:rPr lang="en-US" cap="none" dirty="0" smtClean="0">
                <a:solidFill>
                  <a:schemeClr val="tx1"/>
                </a:solidFill>
                <a:effectLst/>
              </a:rPr>
            </a:br>
            <a:endParaRPr lang="ru-RU" cap="none" dirty="0">
              <a:solidFill>
                <a:schemeClr val="tx1"/>
              </a:solidFill>
              <a:effectLst/>
            </a:endParaRPr>
          </a:p>
        </p:txBody>
      </p:sp>
      <p:sp>
        <p:nvSpPr>
          <p:cNvPr id="6" name="Содержимое 5"/>
          <p:cNvSpPr>
            <a:spLocks noGrp="1"/>
          </p:cNvSpPr>
          <p:nvPr>
            <p:ph sz="half" idx="1"/>
          </p:nvPr>
        </p:nvSpPr>
        <p:spPr>
          <a:xfrm>
            <a:off x="304800" y="2214554"/>
            <a:ext cx="4191000" cy="4110046"/>
          </a:xfrm>
        </p:spPr>
        <p:txBody>
          <a:bodyPr>
            <a:normAutofit fontScale="92500"/>
          </a:bodyPr>
          <a:lstStyle/>
          <a:p>
            <a:pPr>
              <a:buFont typeface="Wingdings" pitchFamily="2" charset="2"/>
              <a:buChar char="§"/>
            </a:pPr>
            <a:r>
              <a:rPr lang="en-US" dirty="0" smtClean="0">
                <a:latin typeface="Arial" pitchFamily="34" charset="0"/>
                <a:cs typeface="Arial" pitchFamily="34" charset="0"/>
              </a:rPr>
              <a:t>126:3=21•2       </a:t>
            </a:r>
            <a:r>
              <a:rPr lang="ru-RU" dirty="0" smtClean="0">
                <a:latin typeface="Arial" pitchFamily="34" charset="0"/>
                <a:cs typeface="Arial" pitchFamily="34" charset="0"/>
              </a:rPr>
              <a:t>         </a:t>
            </a:r>
            <a:r>
              <a:rPr lang="ru-RU" b="1" dirty="0" smtClean="0">
                <a:solidFill>
                  <a:srgbClr val="FF0000"/>
                </a:solidFill>
                <a:latin typeface="Arial" pitchFamily="34" charset="0"/>
                <a:cs typeface="Arial" pitchFamily="34" charset="0"/>
              </a:rPr>
              <a:t>К</a:t>
            </a:r>
          </a:p>
          <a:p>
            <a:pPr>
              <a:buFont typeface="Wingdings" pitchFamily="2" charset="2"/>
              <a:buChar char="§"/>
            </a:pPr>
            <a:r>
              <a:rPr lang="ru-RU" dirty="0" smtClean="0">
                <a:latin typeface="Arial" pitchFamily="34" charset="0"/>
                <a:cs typeface="Arial" pitchFamily="34" charset="0"/>
              </a:rPr>
              <a:t>107•5=15•35             А</a:t>
            </a:r>
          </a:p>
          <a:p>
            <a:pPr>
              <a:buFont typeface="Wingdings" pitchFamily="2" charset="2"/>
              <a:buChar char="§"/>
            </a:pPr>
            <a:r>
              <a:rPr lang="ru-RU" dirty="0" smtClean="0">
                <a:latin typeface="Arial" pitchFamily="34" charset="0"/>
                <a:cs typeface="Arial" pitchFamily="34" charset="0"/>
              </a:rPr>
              <a:t>1020</a:t>
            </a:r>
            <a:r>
              <a:rPr lang="en-US" dirty="0" smtClean="0">
                <a:latin typeface="Arial" pitchFamily="34" charset="0"/>
                <a:cs typeface="Arial" pitchFamily="34" charset="0"/>
              </a:rPr>
              <a:t>:4=51•5    </a:t>
            </a:r>
            <a:r>
              <a:rPr lang="ru-RU" dirty="0" smtClean="0">
                <a:latin typeface="Arial" pitchFamily="34" charset="0"/>
                <a:cs typeface="Arial" pitchFamily="34" charset="0"/>
              </a:rPr>
              <a:t>          </a:t>
            </a:r>
            <a:r>
              <a:rPr lang="ru-RU" b="1" dirty="0" smtClean="0">
                <a:solidFill>
                  <a:srgbClr val="FF0000"/>
                </a:solidFill>
                <a:latin typeface="Arial" pitchFamily="34" charset="0"/>
                <a:cs typeface="Arial" pitchFamily="34" charset="0"/>
              </a:rPr>
              <a:t>У</a:t>
            </a:r>
          </a:p>
          <a:p>
            <a:pPr>
              <a:buFont typeface="Wingdings" pitchFamily="2" charset="2"/>
              <a:buChar char="§"/>
            </a:pPr>
            <a:r>
              <a:rPr lang="ru-RU" dirty="0" smtClean="0">
                <a:latin typeface="Arial" pitchFamily="34" charset="0"/>
                <a:cs typeface="Arial" pitchFamily="34" charset="0"/>
              </a:rPr>
              <a:t>12•13=3•52               </a:t>
            </a:r>
            <a:r>
              <a:rPr lang="ru-RU" b="1" dirty="0" smtClean="0">
                <a:solidFill>
                  <a:srgbClr val="FF0000"/>
                </a:solidFill>
                <a:latin typeface="Arial" pitchFamily="34" charset="0"/>
                <a:cs typeface="Arial" pitchFamily="34" charset="0"/>
              </a:rPr>
              <a:t>Т</a:t>
            </a:r>
          </a:p>
          <a:p>
            <a:pPr>
              <a:buFont typeface="Wingdings" pitchFamily="2" charset="2"/>
              <a:buChar char="§"/>
            </a:pPr>
            <a:r>
              <a:rPr lang="ru-RU" dirty="0" smtClean="0">
                <a:latin typeface="Arial" pitchFamily="34" charset="0"/>
                <a:cs typeface="Arial" pitchFamily="34" charset="0"/>
              </a:rPr>
              <a:t>189+458=1000-359   Н</a:t>
            </a:r>
          </a:p>
          <a:p>
            <a:endParaRPr lang="ru-RU" dirty="0" smtClean="0">
              <a:latin typeface="Arial" pitchFamily="34" charset="0"/>
              <a:cs typeface="Arial" pitchFamily="34" charset="0"/>
            </a:endParaRPr>
          </a:p>
          <a:p>
            <a:endParaRPr lang="ru-RU" dirty="0" smtClean="0"/>
          </a:p>
          <a:p>
            <a:pPr algn="r">
              <a:buNone/>
            </a:pPr>
            <a:r>
              <a:rPr lang="ru-RU" sz="4300" b="1" dirty="0" smtClean="0">
                <a:solidFill>
                  <a:srgbClr val="FF0000"/>
                </a:solidFill>
                <a:latin typeface="Arial" pitchFamily="34" charset="0"/>
                <a:cs typeface="Arial" pitchFamily="34" charset="0"/>
              </a:rPr>
              <a:t>КУТУЗОВ</a:t>
            </a:r>
            <a:endParaRPr lang="ru-RU" sz="4300" b="1" dirty="0">
              <a:solidFill>
                <a:srgbClr val="FF0000"/>
              </a:solidFill>
              <a:latin typeface="Arial" pitchFamily="34" charset="0"/>
              <a:cs typeface="Arial" pitchFamily="34" charset="0"/>
            </a:endParaRPr>
          </a:p>
        </p:txBody>
      </p:sp>
      <p:sp>
        <p:nvSpPr>
          <p:cNvPr id="7" name="Содержимое 6"/>
          <p:cNvSpPr>
            <a:spLocks noGrp="1"/>
          </p:cNvSpPr>
          <p:nvPr>
            <p:ph sz="half" idx="2"/>
          </p:nvPr>
        </p:nvSpPr>
        <p:spPr>
          <a:xfrm>
            <a:off x="4648200" y="2285992"/>
            <a:ext cx="4343400" cy="4038608"/>
          </a:xfrm>
        </p:spPr>
        <p:txBody>
          <a:bodyPr>
            <a:normAutofit fontScale="92500"/>
          </a:bodyPr>
          <a:lstStyle/>
          <a:p>
            <a:pPr>
              <a:buFont typeface="Wingdings" pitchFamily="2" charset="2"/>
              <a:buChar char="§"/>
            </a:pPr>
            <a:r>
              <a:rPr lang="ru-RU" dirty="0" smtClean="0">
                <a:latin typeface="Arial" pitchFamily="34" charset="0"/>
                <a:cs typeface="Arial" pitchFamily="34" charset="0"/>
              </a:rPr>
              <a:t>14•21=500-207          Е</a:t>
            </a:r>
          </a:p>
          <a:p>
            <a:pPr>
              <a:buFont typeface="Wingdings" pitchFamily="2" charset="2"/>
              <a:buChar char="§"/>
            </a:pPr>
            <a:r>
              <a:rPr lang="ru-RU" dirty="0" smtClean="0">
                <a:latin typeface="Arial" pitchFamily="34" charset="0"/>
                <a:cs typeface="Arial" pitchFamily="34" charset="0"/>
              </a:rPr>
              <a:t>34•28=238•4              </a:t>
            </a:r>
            <a:r>
              <a:rPr lang="ru-RU" b="1" dirty="0" smtClean="0">
                <a:solidFill>
                  <a:srgbClr val="FF0000"/>
                </a:solidFill>
                <a:latin typeface="Arial" pitchFamily="34" charset="0"/>
                <a:cs typeface="Arial" pitchFamily="34" charset="0"/>
              </a:rPr>
              <a:t>З</a:t>
            </a:r>
          </a:p>
          <a:p>
            <a:pPr>
              <a:buFont typeface="Wingdings" pitchFamily="2" charset="2"/>
              <a:buChar char="§"/>
            </a:pPr>
            <a:r>
              <a:rPr lang="ru-RU" dirty="0" smtClean="0">
                <a:latin typeface="Arial" pitchFamily="34" charset="0"/>
                <a:cs typeface="Arial" pitchFamily="34" charset="0"/>
              </a:rPr>
              <a:t>287+587=1001-127   </a:t>
            </a:r>
            <a:r>
              <a:rPr lang="ru-RU" b="1" dirty="0" smtClean="0">
                <a:solidFill>
                  <a:srgbClr val="FF0000"/>
                </a:solidFill>
                <a:latin typeface="Arial" pitchFamily="34" charset="0"/>
                <a:cs typeface="Arial" pitchFamily="34" charset="0"/>
              </a:rPr>
              <a:t>В</a:t>
            </a:r>
          </a:p>
          <a:p>
            <a:pPr>
              <a:buFont typeface="Wingdings" pitchFamily="2" charset="2"/>
              <a:buChar char="§"/>
            </a:pPr>
            <a:r>
              <a:rPr lang="ru-RU" dirty="0" smtClean="0">
                <a:latin typeface="Arial" pitchFamily="34" charset="0"/>
                <a:cs typeface="Arial" pitchFamily="34" charset="0"/>
              </a:rPr>
              <a:t>24•15=25•14             М</a:t>
            </a:r>
          </a:p>
          <a:p>
            <a:pPr>
              <a:buFont typeface="Wingdings" pitchFamily="2" charset="2"/>
              <a:buChar char="§"/>
            </a:pPr>
            <a:r>
              <a:rPr lang="ru-RU" dirty="0" smtClean="0">
                <a:latin typeface="Arial" pitchFamily="34" charset="0"/>
                <a:cs typeface="Arial" pitchFamily="34" charset="0"/>
              </a:rPr>
              <a:t>984</a:t>
            </a:r>
            <a:r>
              <a:rPr lang="en-US" dirty="0" smtClean="0">
                <a:latin typeface="Arial" pitchFamily="34" charset="0"/>
                <a:cs typeface="Arial" pitchFamily="34" charset="0"/>
              </a:rPr>
              <a:t>:</a:t>
            </a:r>
            <a:r>
              <a:rPr lang="ru-RU" dirty="0" smtClean="0">
                <a:latin typeface="Arial" pitchFamily="34" charset="0"/>
                <a:cs typeface="Arial" pitchFamily="34" charset="0"/>
              </a:rPr>
              <a:t>4=82•3                </a:t>
            </a:r>
            <a:r>
              <a:rPr lang="ru-RU" b="1" dirty="0" smtClean="0">
                <a:solidFill>
                  <a:srgbClr val="FF0000"/>
                </a:solidFill>
                <a:latin typeface="Arial" pitchFamily="34" charset="0"/>
                <a:cs typeface="Arial" pitchFamily="34" charset="0"/>
              </a:rPr>
              <a:t>О</a:t>
            </a:r>
            <a:endParaRPr lang="ru-RU"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sz="half" idx="4294967295"/>
          </p:nvPr>
        </p:nvSpPr>
        <p:spPr>
          <a:xfrm>
            <a:off x="1" y="2132857"/>
            <a:ext cx="5076056" cy="4477494"/>
          </a:xfrm>
        </p:spPr>
        <p:txBody>
          <a:bodyPr>
            <a:normAutofit lnSpcReduction="10000"/>
          </a:bodyPr>
          <a:lstStyle/>
          <a:p>
            <a:pPr>
              <a:buNone/>
            </a:pPr>
            <a:r>
              <a:rPr lang="ru-RU" sz="2800" dirty="0" smtClean="0">
                <a:latin typeface="Arial" pitchFamily="34" charset="0"/>
                <a:cs typeface="Arial" pitchFamily="34" charset="0"/>
              </a:rPr>
              <a:t>    19 июля 1812 года у деревни </a:t>
            </a:r>
            <a:r>
              <a:rPr lang="ru-RU" sz="2800" dirty="0" err="1" smtClean="0">
                <a:latin typeface="Arial" pitchFamily="34" charset="0"/>
                <a:cs typeface="Arial" pitchFamily="34" charset="0"/>
              </a:rPr>
              <a:t>Клястицы</a:t>
            </a:r>
            <a:r>
              <a:rPr lang="ru-RU" sz="2800" dirty="0" smtClean="0">
                <a:latin typeface="Arial" pitchFamily="34" charset="0"/>
                <a:cs typeface="Arial" pitchFamily="34" charset="0"/>
              </a:rPr>
              <a:t> (на петербургском направлении) произошел первый ожесточенный бой, в котором французы потерпели поражение. Кутузов был назначен Верховным главнокомандующим русской армии.</a:t>
            </a:r>
            <a:endParaRPr lang="ru-RU" sz="2800" dirty="0">
              <a:latin typeface="Arial" pitchFamily="34" charset="0"/>
              <a:cs typeface="Arial" pitchFamily="34" charset="0"/>
            </a:endParaRPr>
          </a:p>
        </p:txBody>
      </p:sp>
      <p:pic>
        <p:nvPicPr>
          <p:cNvPr id="5" name="Содержимое 4" descr="м. и. кутузов.jpg"/>
          <p:cNvPicPr>
            <a:picLocks noGrp="1" noChangeAspect="1"/>
          </p:cNvPicPr>
          <p:nvPr>
            <p:ph sz="half" idx="4294967295"/>
          </p:nvPr>
        </p:nvPicPr>
        <p:blipFill>
          <a:blip r:embed="rId2" cstate="print"/>
          <a:stretch>
            <a:fillRect/>
          </a:stretch>
        </p:blipFill>
        <p:spPr>
          <a:xfrm>
            <a:off x="5072063" y="548680"/>
            <a:ext cx="4071937" cy="5260976"/>
          </a:xfrm>
          <a:effectLst>
            <a:softEdge rad="127000"/>
          </a:effectLst>
        </p:spPr>
      </p:pic>
      <p:sp>
        <p:nvSpPr>
          <p:cNvPr id="4" name="Прямоугольник 3"/>
          <p:cNvSpPr/>
          <p:nvPr/>
        </p:nvSpPr>
        <p:spPr>
          <a:xfrm>
            <a:off x="539552" y="188640"/>
            <a:ext cx="4572000" cy="1815882"/>
          </a:xfrm>
          <a:prstGeom prst="rect">
            <a:avLst/>
          </a:prstGeom>
        </p:spPr>
        <p:txBody>
          <a:bodyPr>
            <a:spAutoFit/>
          </a:bodyPr>
          <a:lstStyle/>
          <a:p>
            <a:r>
              <a:rPr lang="ru-RU" sz="2800" dirty="0" smtClean="0">
                <a:solidFill>
                  <a:srgbClr val="4E3B30"/>
                </a:solidFill>
                <a:latin typeface="Arial" pitchFamily="34" charset="0"/>
                <a:cs typeface="Arial" pitchFamily="34" charset="0"/>
              </a:rPr>
              <a:t>Кутузов стремился к тому чтобы объединить силы действующей армии и ополчения</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5796136" y="260648"/>
            <a:ext cx="3347864" cy="6370975"/>
          </a:xfrm>
          <a:prstGeom prst="rect">
            <a:avLst/>
          </a:prstGeom>
        </p:spPr>
        <p:txBody>
          <a:bodyPr wrap="square">
            <a:spAutoFit/>
          </a:bodyPr>
          <a:lstStyle/>
          <a:p>
            <a:pPr fontAlgn="auto">
              <a:spcBef>
                <a:spcPts val="0"/>
              </a:spcBef>
              <a:spcAft>
                <a:spcPts val="0"/>
              </a:spcAft>
              <a:defRPr/>
            </a:pPr>
            <a:r>
              <a:rPr lang="ru-RU" sz="2400" dirty="0">
                <a:solidFill>
                  <a:prstClr val="black"/>
                </a:solidFill>
                <a:latin typeface="Arial" pitchFamily="34" charset="0"/>
                <a:cs typeface="Arial" pitchFamily="34" charset="0"/>
              </a:rPr>
              <a:t>Новгородцы в этой войне за свободу Отчизны не щадили своих жизней. </a:t>
            </a:r>
          </a:p>
          <a:p>
            <a:pPr fontAlgn="auto">
              <a:spcBef>
                <a:spcPts val="0"/>
              </a:spcBef>
              <a:spcAft>
                <a:spcPts val="0"/>
              </a:spcAft>
              <a:defRPr/>
            </a:pPr>
            <a:endParaRPr lang="ru-RU" sz="2400" dirty="0">
              <a:solidFill>
                <a:prstClr val="black"/>
              </a:solidFill>
              <a:latin typeface="Arial" pitchFamily="34" charset="0"/>
              <a:cs typeface="Arial" pitchFamily="34" charset="0"/>
            </a:endParaRPr>
          </a:p>
          <a:p>
            <a:pPr fontAlgn="auto">
              <a:spcBef>
                <a:spcPts val="0"/>
              </a:spcBef>
              <a:spcAft>
                <a:spcPts val="0"/>
              </a:spcAft>
              <a:defRPr/>
            </a:pPr>
            <a:r>
              <a:rPr lang="ru-RU" sz="2400" dirty="0">
                <a:solidFill>
                  <a:prstClr val="black"/>
                </a:solidFill>
                <a:latin typeface="Arial" pitchFamily="34" charset="0"/>
                <a:cs typeface="Arial" pitchFamily="34" charset="0"/>
              </a:rPr>
              <a:t>Всего в 1812 </a:t>
            </a:r>
            <a:r>
              <a:rPr lang="ru-RU" sz="2400" dirty="0" smtClean="0">
                <a:solidFill>
                  <a:prstClr val="black"/>
                </a:solidFill>
                <a:latin typeface="Arial" pitchFamily="34" charset="0"/>
                <a:cs typeface="Arial" pitchFamily="34" charset="0"/>
              </a:rPr>
              <a:t>и 1813 </a:t>
            </a:r>
            <a:r>
              <a:rPr lang="ru-RU" sz="2400" dirty="0">
                <a:solidFill>
                  <a:prstClr val="black"/>
                </a:solidFill>
                <a:latin typeface="Arial" pitchFamily="34" charset="0"/>
                <a:cs typeface="Arial" pitchFamily="34" charset="0"/>
              </a:rPr>
              <a:t>гг. в армию из Новгородской губернии было направлено 10841 человек. </a:t>
            </a:r>
          </a:p>
          <a:p>
            <a:pPr fontAlgn="auto">
              <a:spcBef>
                <a:spcPts val="0"/>
              </a:spcBef>
              <a:spcAft>
                <a:spcPts val="0"/>
              </a:spcAft>
              <a:defRPr/>
            </a:pPr>
            <a:r>
              <a:rPr lang="ru-RU" sz="2400" dirty="0">
                <a:solidFill>
                  <a:prstClr val="black"/>
                </a:solidFill>
                <a:latin typeface="Arial" pitchFamily="34" charset="0"/>
                <a:cs typeface="Arial" pitchFamily="34" charset="0"/>
              </a:rPr>
              <a:t>6300 из них не вернулись с полей сражений. Они навечно остались лежать на пути от Полоцка до </a:t>
            </a:r>
            <a:r>
              <a:rPr lang="ru-RU" sz="2400" dirty="0" smtClean="0">
                <a:solidFill>
                  <a:prstClr val="black"/>
                </a:solidFill>
                <a:latin typeface="Arial" pitchFamily="34" charset="0"/>
                <a:cs typeface="Arial" pitchFamily="34" charset="0"/>
              </a:rPr>
              <a:t>…</a:t>
            </a:r>
            <a:endParaRPr lang="ru-RU" sz="2400" dirty="0">
              <a:solidFill>
                <a:prstClr val="black"/>
              </a:solidFill>
              <a:latin typeface="Arial" pitchFamily="34" charset="0"/>
              <a:cs typeface="Arial" pitchFamily="34" charset="0"/>
            </a:endParaRPr>
          </a:p>
        </p:txBody>
      </p:sp>
      <p:pic>
        <p:nvPicPr>
          <p:cNvPr id="6" name="Рисунок 1" descr="Светлейший князь Петр Христианович Витгенштейн (1769-1843).jpg"/>
          <p:cNvPicPr>
            <a:picLocks noChangeAspect="1"/>
          </p:cNvPicPr>
          <p:nvPr/>
        </p:nvPicPr>
        <p:blipFill>
          <a:blip r:embed="rId2" cstate="print"/>
          <a:srcRect/>
          <a:stretch>
            <a:fillRect/>
          </a:stretch>
        </p:blipFill>
        <p:spPr bwMode="auto">
          <a:xfrm>
            <a:off x="0" y="1"/>
            <a:ext cx="5940152" cy="6857999"/>
          </a:xfrm>
          <a:prstGeom prst="rect">
            <a:avLst/>
          </a:prstGeom>
          <a:noFill/>
          <a:ln w="9525">
            <a:noFill/>
            <a:miter lim="800000"/>
            <a:headEnd/>
            <a:tailEnd/>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548680"/>
            <a:ext cx="8686800" cy="841375"/>
          </a:xfrm>
        </p:spPr>
        <p:txBody>
          <a:bodyPr>
            <a:normAutofit fontScale="90000"/>
          </a:bodyPr>
          <a:lstStyle/>
          <a:p>
            <a:r>
              <a:rPr lang="ru-RU" cap="none" dirty="0" smtClean="0">
                <a:solidFill>
                  <a:schemeClr val="tx1"/>
                </a:solidFill>
                <a:effectLst/>
                <a:latin typeface="Arial" pitchFamily="34" charset="0"/>
                <a:cs typeface="Arial" pitchFamily="34" charset="0"/>
              </a:rPr>
              <a:t>Чтобы расшифровать город, до которого дошли новгородцы, расставьте дроби в порядке возрастания:</a:t>
            </a:r>
            <a:endParaRPr lang="ru-RU" cap="none" dirty="0">
              <a:solidFill>
                <a:schemeClr val="tx1"/>
              </a:solidFill>
              <a:effectLst/>
              <a:latin typeface="Arial" pitchFamily="34" charset="0"/>
              <a:cs typeface="Arial" pitchFamily="34" charset="0"/>
            </a:endParaRPr>
          </a:p>
        </p:txBody>
      </p:sp>
      <p:pic>
        <p:nvPicPr>
          <p:cNvPr id="5" name="Содержимое 4" descr="данциг .jpg"/>
          <p:cNvPicPr>
            <a:picLocks noGrp="1" noChangeAspect="1"/>
          </p:cNvPicPr>
          <p:nvPr>
            <p:ph sz="half" idx="4294967295"/>
          </p:nvPr>
        </p:nvPicPr>
        <p:blipFill>
          <a:blip r:embed="rId2" cstate="print"/>
          <a:stretch>
            <a:fillRect/>
          </a:stretch>
        </p:blipFill>
        <p:spPr>
          <a:xfrm>
            <a:off x="3491880" y="1700808"/>
            <a:ext cx="5297512" cy="3960440"/>
          </a:xfrm>
          <a:effectLst>
            <a:softEdge rad="127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548680"/>
            <a:ext cx="8686800" cy="841375"/>
          </a:xfrm>
        </p:spPr>
        <p:txBody>
          <a:bodyPr>
            <a:normAutofit fontScale="90000"/>
          </a:bodyPr>
          <a:lstStyle/>
          <a:p>
            <a:r>
              <a:rPr lang="ru-RU" cap="none" dirty="0" smtClean="0">
                <a:solidFill>
                  <a:schemeClr val="tx1"/>
                </a:solidFill>
                <a:effectLst/>
                <a:latin typeface="Arial" pitchFamily="34" charset="0"/>
                <a:cs typeface="Arial" pitchFamily="34" charset="0"/>
              </a:rPr>
              <a:t>Чтобы расшифровать город, до которого дошли новгородцы, расставьте дроби в порядке возрастания:</a:t>
            </a:r>
            <a:endParaRPr lang="ru-RU" cap="none" dirty="0">
              <a:solidFill>
                <a:schemeClr val="tx1"/>
              </a:solidFill>
              <a:effectLst/>
              <a:latin typeface="Arial" pitchFamily="34" charset="0"/>
              <a:cs typeface="Arial" pitchFamily="34" charset="0"/>
            </a:endParaRPr>
          </a:p>
        </p:txBody>
      </p:sp>
      <p:pic>
        <p:nvPicPr>
          <p:cNvPr id="5" name="Содержимое 4" descr="данциг .jpg"/>
          <p:cNvPicPr>
            <a:picLocks noGrp="1" noChangeAspect="1"/>
          </p:cNvPicPr>
          <p:nvPr>
            <p:ph sz="half" idx="4294967295"/>
          </p:nvPr>
        </p:nvPicPr>
        <p:blipFill>
          <a:blip r:embed="rId3" cstate="print"/>
          <a:stretch>
            <a:fillRect/>
          </a:stretch>
        </p:blipFill>
        <p:spPr>
          <a:xfrm>
            <a:off x="3491880" y="1700808"/>
            <a:ext cx="4968875" cy="3714750"/>
          </a:xfrm>
          <a:effectLst>
            <a:softEdge rad="127000"/>
          </a:effectLst>
        </p:spPr>
      </p:pic>
      <p:graphicFrame>
        <p:nvGraphicFramePr>
          <p:cNvPr id="6" name="Объект 5"/>
          <p:cNvGraphicFramePr>
            <a:graphicFrameLocks noChangeAspect="1"/>
          </p:cNvGraphicFramePr>
          <p:nvPr/>
        </p:nvGraphicFramePr>
        <p:xfrm>
          <a:off x="539552" y="1916832"/>
          <a:ext cx="858837" cy="917575"/>
        </p:xfrm>
        <a:graphic>
          <a:graphicData uri="http://schemas.openxmlformats.org/presentationml/2006/ole">
            <p:oleObj spid="_x0000_s1026" name="Формула" r:id="rId4" imgW="368280" imgH="393480" progId="Equation.3">
              <p:embed/>
            </p:oleObj>
          </a:graphicData>
        </a:graphic>
      </p:graphicFrame>
      <p:graphicFrame>
        <p:nvGraphicFramePr>
          <p:cNvPr id="7" name="Объект 6"/>
          <p:cNvGraphicFramePr>
            <a:graphicFrameLocks noChangeAspect="1"/>
          </p:cNvGraphicFramePr>
          <p:nvPr/>
        </p:nvGraphicFramePr>
        <p:xfrm>
          <a:off x="539552" y="3140968"/>
          <a:ext cx="1008112" cy="1077637"/>
        </p:xfrm>
        <a:graphic>
          <a:graphicData uri="http://schemas.openxmlformats.org/presentationml/2006/ole">
            <p:oleObj spid="_x0000_s1027" name="Формула" r:id="rId5" imgW="368280" imgH="393480" progId="Equation.3">
              <p:embed/>
            </p:oleObj>
          </a:graphicData>
        </a:graphic>
      </p:graphicFrame>
      <p:graphicFrame>
        <p:nvGraphicFramePr>
          <p:cNvPr id="1028" name="Object 4"/>
          <p:cNvGraphicFramePr>
            <a:graphicFrameLocks noChangeAspect="1"/>
          </p:cNvGraphicFramePr>
          <p:nvPr/>
        </p:nvGraphicFramePr>
        <p:xfrm>
          <a:off x="611560" y="4581128"/>
          <a:ext cx="938212" cy="1077913"/>
        </p:xfrm>
        <a:graphic>
          <a:graphicData uri="http://schemas.openxmlformats.org/presentationml/2006/ole">
            <p:oleObj spid="_x0000_s1028" name="Формула" r:id="rId6" imgW="342720" imgH="393480" progId="Equation.3">
              <p:embed/>
            </p:oleObj>
          </a:graphicData>
        </a:graphic>
      </p:graphicFrame>
      <p:graphicFrame>
        <p:nvGraphicFramePr>
          <p:cNvPr id="1029" name="Object 5"/>
          <p:cNvGraphicFramePr>
            <a:graphicFrameLocks noChangeAspect="1"/>
          </p:cNvGraphicFramePr>
          <p:nvPr/>
        </p:nvGraphicFramePr>
        <p:xfrm>
          <a:off x="1835696" y="1916832"/>
          <a:ext cx="1008063" cy="1077913"/>
        </p:xfrm>
        <a:graphic>
          <a:graphicData uri="http://schemas.openxmlformats.org/presentationml/2006/ole">
            <p:oleObj spid="_x0000_s1029" name="Формула" r:id="rId7" imgW="368280" imgH="393480" progId="Equation.3">
              <p:embed/>
            </p:oleObj>
          </a:graphicData>
        </a:graphic>
      </p:graphicFrame>
      <p:graphicFrame>
        <p:nvGraphicFramePr>
          <p:cNvPr id="1030" name="Object 6"/>
          <p:cNvGraphicFramePr>
            <a:graphicFrameLocks noChangeAspect="1"/>
          </p:cNvGraphicFramePr>
          <p:nvPr/>
        </p:nvGraphicFramePr>
        <p:xfrm>
          <a:off x="1907704" y="3140968"/>
          <a:ext cx="903288" cy="1077912"/>
        </p:xfrm>
        <a:graphic>
          <a:graphicData uri="http://schemas.openxmlformats.org/presentationml/2006/ole">
            <p:oleObj spid="_x0000_s1030" name="Формула" r:id="rId8" imgW="330120" imgH="393480" progId="Equation.3">
              <p:embed/>
            </p:oleObj>
          </a:graphicData>
        </a:graphic>
      </p:graphicFrame>
      <p:graphicFrame>
        <p:nvGraphicFramePr>
          <p:cNvPr id="1031" name="Object 7"/>
          <p:cNvGraphicFramePr>
            <a:graphicFrameLocks noChangeAspect="1"/>
          </p:cNvGraphicFramePr>
          <p:nvPr/>
        </p:nvGraphicFramePr>
        <p:xfrm>
          <a:off x="1835696" y="4509120"/>
          <a:ext cx="1008063" cy="1077913"/>
        </p:xfrm>
        <a:graphic>
          <a:graphicData uri="http://schemas.openxmlformats.org/presentationml/2006/ole">
            <p:oleObj spid="_x0000_s1031" name="Формула" r:id="rId9" imgW="368280" imgH="393480" progId="Equation.3">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548680"/>
            <a:ext cx="8686800" cy="841375"/>
          </a:xfrm>
        </p:spPr>
        <p:txBody>
          <a:bodyPr>
            <a:normAutofit fontScale="90000"/>
          </a:bodyPr>
          <a:lstStyle/>
          <a:p>
            <a:r>
              <a:rPr lang="ru-RU" cap="none" dirty="0" smtClean="0">
                <a:solidFill>
                  <a:schemeClr val="tx1"/>
                </a:solidFill>
                <a:effectLst/>
                <a:latin typeface="Arial" pitchFamily="34" charset="0"/>
                <a:cs typeface="Arial" pitchFamily="34" charset="0"/>
              </a:rPr>
              <a:t>Чтобы расшифровать город, до которого дошли новгородцы, расставьте дроби в порядке возрастания:</a:t>
            </a:r>
            <a:endParaRPr lang="ru-RU" cap="none" dirty="0">
              <a:solidFill>
                <a:schemeClr val="tx1"/>
              </a:solidFill>
              <a:effectLst/>
              <a:latin typeface="Arial" pitchFamily="34" charset="0"/>
              <a:cs typeface="Arial" pitchFamily="34" charset="0"/>
            </a:endParaRPr>
          </a:p>
        </p:txBody>
      </p:sp>
      <p:pic>
        <p:nvPicPr>
          <p:cNvPr id="5" name="Содержимое 4" descr="данциг .jpg"/>
          <p:cNvPicPr>
            <a:picLocks noGrp="1" noChangeAspect="1"/>
          </p:cNvPicPr>
          <p:nvPr>
            <p:ph sz="half" idx="4294967295"/>
          </p:nvPr>
        </p:nvPicPr>
        <p:blipFill>
          <a:blip r:embed="rId3" cstate="print"/>
          <a:stretch>
            <a:fillRect/>
          </a:stretch>
        </p:blipFill>
        <p:spPr>
          <a:xfrm>
            <a:off x="1835696" y="1844824"/>
            <a:ext cx="4968875" cy="3714750"/>
          </a:xfrm>
          <a:effectLst>
            <a:softEdge rad="127000"/>
          </a:effectLst>
        </p:spPr>
      </p:pic>
      <p:graphicFrame>
        <p:nvGraphicFramePr>
          <p:cNvPr id="6" name="Объект 5"/>
          <p:cNvGraphicFramePr>
            <a:graphicFrameLocks noChangeAspect="1"/>
          </p:cNvGraphicFramePr>
          <p:nvPr/>
        </p:nvGraphicFramePr>
        <p:xfrm>
          <a:off x="5436096" y="5661248"/>
          <a:ext cx="858837" cy="917575"/>
        </p:xfrm>
        <a:graphic>
          <a:graphicData uri="http://schemas.openxmlformats.org/presentationml/2006/ole">
            <p:oleObj spid="_x0000_s294914" name="Формула" r:id="rId4" imgW="368280" imgH="393480" progId="Equation.3">
              <p:embed/>
            </p:oleObj>
          </a:graphicData>
        </a:graphic>
      </p:graphicFrame>
      <p:graphicFrame>
        <p:nvGraphicFramePr>
          <p:cNvPr id="7" name="Объект 6"/>
          <p:cNvGraphicFramePr>
            <a:graphicFrameLocks noChangeAspect="1"/>
          </p:cNvGraphicFramePr>
          <p:nvPr/>
        </p:nvGraphicFramePr>
        <p:xfrm>
          <a:off x="971600" y="5589240"/>
          <a:ext cx="1008112" cy="1077637"/>
        </p:xfrm>
        <a:graphic>
          <a:graphicData uri="http://schemas.openxmlformats.org/presentationml/2006/ole">
            <p:oleObj spid="_x0000_s294915" name="Формула" r:id="rId5" imgW="368280" imgH="393480" progId="Equation.3">
              <p:embed/>
            </p:oleObj>
          </a:graphicData>
        </a:graphic>
      </p:graphicFrame>
      <p:graphicFrame>
        <p:nvGraphicFramePr>
          <p:cNvPr id="1028" name="Object 4"/>
          <p:cNvGraphicFramePr>
            <a:graphicFrameLocks noChangeAspect="1"/>
          </p:cNvGraphicFramePr>
          <p:nvPr/>
        </p:nvGraphicFramePr>
        <p:xfrm>
          <a:off x="6372200" y="5589240"/>
          <a:ext cx="938212" cy="1077913"/>
        </p:xfrm>
        <a:graphic>
          <a:graphicData uri="http://schemas.openxmlformats.org/presentationml/2006/ole">
            <p:oleObj spid="_x0000_s294916" name="Формула" r:id="rId6" imgW="342720" imgH="393480" progId="Equation.3">
              <p:embed/>
            </p:oleObj>
          </a:graphicData>
        </a:graphic>
      </p:graphicFrame>
      <p:graphicFrame>
        <p:nvGraphicFramePr>
          <p:cNvPr id="1029" name="Object 5"/>
          <p:cNvGraphicFramePr>
            <a:graphicFrameLocks noChangeAspect="1"/>
          </p:cNvGraphicFramePr>
          <p:nvPr/>
        </p:nvGraphicFramePr>
        <p:xfrm>
          <a:off x="3131840" y="5589240"/>
          <a:ext cx="1008063" cy="1077913"/>
        </p:xfrm>
        <a:graphic>
          <a:graphicData uri="http://schemas.openxmlformats.org/presentationml/2006/ole">
            <p:oleObj spid="_x0000_s294917" name="Формула" r:id="rId7" imgW="368280" imgH="393480" progId="Equation.3">
              <p:embed/>
            </p:oleObj>
          </a:graphicData>
        </a:graphic>
      </p:graphicFrame>
      <p:graphicFrame>
        <p:nvGraphicFramePr>
          <p:cNvPr id="1030" name="Object 6"/>
          <p:cNvGraphicFramePr>
            <a:graphicFrameLocks noChangeAspect="1"/>
          </p:cNvGraphicFramePr>
          <p:nvPr/>
        </p:nvGraphicFramePr>
        <p:xfrm>
          <a:off x="2051720" y="5589240"/>
          <a:ext cx="903288" cy="1077912"/>
        </p:xfrm>
        <a:graphic>
          <a:graphicData uri="http://schemas.openxmlformats.org/presentationml/2006/ole">
            <p:oleObj spid="_x0000_s294918" name="Формула" r:id="rId8" imgW="330120" imgH="393480" progId="Equation.3">
              <p:embed/>
            </p:oleObj>
          </a:graphicData>
        </a:graphic>
      </p:graphicFrame>
      <p:graphicFrame>
        <p:nvGraphicFramePr>
          <p:cNvPr id="1031" name="Object 7"/>
          <p:cNvGraphicFramePr>
            <a:graphicFrameLocks noChangeAspect="1"/>
          </p:cNvGraphicFramePr>
          <p:nvPr/>
        </p:nvGraphicFramePr>
        <p:xfrm>
          <a:off x="4355976" y="5517232"/>
          <a:ext cx="1008063" cy="1077913"/>
        </p:xfrm>
        <a:graphic>
          <a:graphicData uri="http://schemas.openxmlformats.org/presentationml/2006/ole">
            <p:oleObj spid="_x0000_s294919" name="Формула" r:id="rId9" imgW="368280" imgH="393480" progId="Equation.3">
              <p:embed/>
            </p:oleObj>
          </a:graphicData>
        </a:graphic>
      </p:graphicFrame>
      <p:sp>
        <p:nvSpPr>
          <p:cNvPr id="10" name="TextBox 9"/>
          <p:cNvSpPr txBox="1"/>
          <p:nvPr/>
        </p:nvSpPr>
        <p:spPr>
          <a:xfrm>
            <a:off x="7308304" y="1700808"/>
            <a:ext cx="648072" cy="3785652"/>
          </a:xfrm>
          <a:prstGeom prst="rect">
            <a:avLst/>
          </a:prstGeom>
          <a:noFill/>
        </p:spPr>
        <p:txBody>
          <a:bodyPr wrap="square" rtlCol="0">
            <a:spAutoFit/>
          </a:bodyPr>
          <a:lstStyle/>
          <a:p>
            <a:r>
              <a:rPr lang="ru-RU" sz="4000" b="1" dirty="0" smtClean="0">
                <a:solidFill>
                  <a:srgbClr val="C00000"/>
                </a:solidFill>
              </a:rPr>
              <a:t>Д</a:t>
            </a:r>
          </a:p>
          <a:p>
            <a:r>
              <a:rPr lang="ru-RU" sz="4000" b="1" dirty="0" smtClean="0">
                <a:solidFill>
                  <a:srgbClr val="C00000"/>
                </a:solidFill>
              </a:rPr>
              <a:t>А</a:t>
            </a:r>
            <a:br>
              <a:rPr lang="ru-RU" sz="4000" b="1" dirty="0" smtClean="0">
                <a:solidFill>
                  <a:srgbClr val="C00000"/>
                </a:solidFill>
              </a:rPr>
            </a:br>
            <a:r>
              <a:rPr lang="ru-RU" sz="4000" b="1" dirty="0" smtClean="0">
                <a:solidFill>
                  <a:srgbClr val="C00000"/>
                </a:solidFill>
              </a:rPr>
              <a:t>Н</a:t>
            </a:r>
            <a:br>
              <a:rPr lang="ru-RU" sz="4000" b="1" dirty="0" smtClean="0">
                <a:solidFill>
                  <a:srgbClr val="C00000"/>
                </a:solidFill>
              </a:rPr>
            </a:br>
            <a:r>
              <a:rPr lang="ru-RU" sz="4000" b="1" dirty="0" smtClean="0">
                <a:solidFill>
                  <a:srgbClr val="C00000"/>
                </a:solidFill>
              </a:rPr>
              <a:t>Ц</a:t>
            </a:r>
            <a:br>
              <a:rPr lang="ru-RU" sz="4000" b="1" dirty="0" smtClean="0">
                <a:solidFill>
                  <a:srgbClr val="C00000"/>
                </a:solidFill>
              </a:rPr>
            </a:br>
            <a:r>
              <a:rPr lang="ru-RU" sz="4000" b="1" dirty="0" smtClean="0">
                <a:solidFill>
                  <a:srgbClr val="C00000"/>
                </a:solidFill>
              </a:rPr>
              <a:t>И</a:t>
            </a:r>
            <a:br>
              <a:rPr lang="ru-RU" sz="4000" b="1" dirty="0" smtClean="0">
                <a:solidFill>
                  <a:srgbClr val="C00000"/>
                </a:solidFill>
              </a:rPr>
            </a:br>
            <a:r>
              <a:rPr lang="ru-RU" sz="4000" b="1" dirty="0" smtClean="0">
                <a:solidFill>
                  <a:srgbClr val="C00000"/>
                </a:solidFill>
              </a:rPr>
              <a:t>Г</a:t>
            </a:r>
            <a:endParaRPr lang="ru-RU" sz="4000" b="1" dirty="0">
              <a:solidFill>
                <a:srgbClr val="C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Содержимое 5"/>
          <p:cNvSpPr>
            <a:spLocks noGrp="1"/>
          </p:cNvSpPr>
          <p:nvPr>
            <p:ph idx="4294967295"/>
          </p:nvPr>
        </p:nvSpPr>
        <p:spPr>
          <a:xfrm>
            <a:off x="251520" y="836712"/>
            <a:ext cx="8892480" cy="5243413"/>
          </a:xfrm>
        </p:spPr>
        <p:txBody>
          <a:bodyPr>
            <a:normAutofit lnSpcReduction="10000"/>
          </a:bodyPr>
          <a:lstStyle/>
          <a:p>
            <a:pPr>
              <a:buNone/>
            </a:pPr>
            <a:r>
              <a:rPr lang="ru-RU" dirty="0" smtClean="0">
                <a:latin typeface="Arial" pitchFamily="34" charset="0"/>
                <a:cs typeface="Arial" pitchFamily="34" charset="0"/>
              </a:rPr>
              <a:t>   17 ноября 1813г. в </a:t>
            </a:r>
            <a:r>
              <a:rPr lang="ru-RU" dirty="0" err="1" smtClean="0">
                <a:latin typeface="Arial" pitchFamily="34" charset="0"/>
                <a:cs typeface="Arial" pitchFamily="34" charset="0"/>
              </a:rPr>
              <a:t>Лангенфуре</a:t>
            </a:r>
            <a:r>
              <a:rPr lang="ru-RU" dirty="0" smtClean="0">
                <a:latin typeface="Arial" pitchFamily="34" charset="0"/>
                <a:cs typeface="Arial" pitchFamily="34" charset="0"/>
              </a:rPr>
              <a:t> была подписана капитуляция о сдаче крепости Данцига, а 22 января 1814г. в </a:t>
            </a:r>
            <a:r>
              <a:rPr lang="ru-RU" dirty="0" err="1" smtClean="0">
                <a:latin typeface="Arial" pitchFamily="34" charset="0"/>
                <a:cs typeface="Arial" pitchFamily="34" charset="0"/>
              </a:rPr>
              <a:t>Вандевре</a:t>
            </a:r>
            <a:r>
              <a:rPr lang="ru-RU" dirty="0" smtClean="0">
                <a:latin typeface="Arial" pitchFamily="34" charset="0"/>
                <a:cs typeface="Arial" pitchFamily="34" charset="0"/>
              </a:rPr>
              <a:t> был дан «Высочайший указ Правительствующему Сенату о роспуске ополчений «по домам».</a:t>
            </a:r>
          </a:p>
          <a:p>
            <a:pPr>
              <a:buNone/>
            </a:pPr>
            <a:endParaRPr lang="ru-RU" dirty="0" smtClean="0">
              <a:latin typeface="Arial" pitchFamily="34" charset="0"/>
              <a:cs typeface="Arial" pitchFamily="34" charset="0"/>
            </a:endParaRPr>
          </a:p>
          <a:p>
            <a:pPr>
              <a:buNone/>
            </a:pPr>
            <a:r>
              <a:rPr lang="ru-RU" dirty="0" smtClean="0">
                <a:latin typeface="Arial" pitchFamily="34" charset="0"/>
                <a:cs typeface="Arial" pitchFamily="34" charset="0"/>
              </a:rPr>
              <a:t>   8 июня 1814г. дружины новгородского ополчения (2 000 чел.) возвратились в родной Новгород и были распущены по домам.</a:t>
            </a:r>
          </a:p>
          <a:p>
            <a:pPr>
              <a:buNone/>
            </a:pP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3524" name="Picture 4" descr="http://alchevskpravoslavniy.ru/wp-content/uploads/2010/04/1112.jpg"/>
          <p:cNvPicPr>
            <a:picLocks noChangeAspect="1" noChangeArrowheads="1"/>
          </p:cNvPicPr>
          <p:nvPr/>
        </p:nvPicPr>
        <p:blipFill>
          <a:blip r:embed="rId2" cstate="print"/>
          <a:srcRect t="9295" b="11698"/>
          <a:stretch>
            <a:fillRect/>
          </a:stretch>
        </p:blipFill>
        <p:spPr bwMode="auto">
          <a:xfrm>
            <a:off x="0" y="2924944"/>
            <a:ext cx="9144000" cy="5423864"/>
          </a:xfrm>
          <a:prstGeom prst="rect">
            <a:avLst/>
          </a:prstGeom>
          <a:noFill/>
          <a:ln>
            <a:noFill/>
          </a:ln>
          <a:effectLst>
            <a:softEdge rad="127000"/>
          </a:effectLst>
        </p:spPr>
      </p:pic>
      <p:sp>
        <p:nvSpPr>
          <p:cNvPr id="2" name="Заголовок 1"/>
          <p:cNvSpPr>
            <a:spLocks noGrp="1"/>
          </p:cNvSpPr>
          <p:nvPr>
            <p:ph type="title"/>
          </p:nvPr>
        </p:nvSpPr>
        <p:spPr/>
        <p:txBody>
          <a:bodyPr/>
          <a:lstStyle/>
          <a:p>
            <a:endParaRPr lang="ru-RU"/>
          </a:p>
        </p:txBody>
      </p:sp>
      <p:pic>
        <p:nvPicPr>
          <p:cNvPr id="363522" name="Picture 2" descr="http://patrio.ru/main.jpg"/>
          <p:cNvPicPr>
            <a:picLocks noChangeAspect="1" noChangeArrowheads="1"/>
          </p:cNvPicPr>
          <p:nvPr/>
        </p:nvPicPr>
        <p:blipFill>
          <a:blip r:embed="rId3" cstate="print"/>
          <a:srcRect l="7530" t="6136" r="6819"/>
          <a:stretch>
            <a:fillRect/>
          </a:stretch>
        </p:blipFill>
        <p:spPr bwMode="auto">
          <a:xfrm>
            <a:off x="0" y="-1"/>
            <a:ext cx="9144000" cy="3074097"/>
          </a:xfrm>
          <a:prstGeom prst="rect">
            <a:avLst/>
          </a:prstGeom>
          <a:noFill/>
          <a:ln>
            <a:noFill/>
          </a:ln>
          <a:effectLst>
            <a:softEdge rad="127000"/>
          </a:effectLst>
        </p:spPr>
      </p:pic>
      <p:sp>
        <p:nvSpPr>
          <p:cNvPr id="5" name="TextBox 4"/>
          <p:cNvSpPr txBox="1"/>
          <p:nvPr/>
        </p:nvSpPr>
        <p:spPr>
          <a:xfrm>
            <a:off x="0" y="2924944"/>
            <a:ext cx="4211960" cy="1569660"/>
          </a:xfrm>
          <a:prstGeom prst="rect">
            <a:avLst/>
          </a:prstGeom>
          <a:noFill/>
        </p:spPr>
        <p:txBody>
          <a:bodyPr wrap="square" rtlCol="0">
            <a:spAutoFit/>
          </a:bodyPr>
          <a:lstStyle/>
          <a:p>
            <a:pPr algn="ctr"/>
            <a:r>
              <a:rPr lang="ru-RU" sz="3200" b="1" i="1" dirty="0" smtClean="0">
                <a:latin typeface="Cambria" pitchFamily="18" charset="0"/>
              </a:rPr>
              <a:t>Великая отечественная война 1941-1945 г</a:t>
            </a:r>
            <a:endParaRPr lang="ru-RU" sz="3200" b="1" i="1" dirty="0">
              <a:latin typeface="Cambria"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sz="half" idx="4294967295"/>
          </p:nvPr>
        </p:nvSpPr>
        <p:spPr>
          <a:xfrm>
            <a:off x="0" y="4495800"/>
            <a:ext cx="9144000" cy="4724400"/>
          </a:xfrm>
        </p:spPr>
        <p:txBody>
          <a:bodyPr>
            <a:noAutofit/>
          </a:bodyPr>
          <a:lstStyle/>
          <a:p>
            <a:pPr>
              <a:buNone/>
            </a:pPr>
            <a:r>
              <a:rPr lang="ru-RU" sz="2800" dirty="0" smtClean="0">
                <a:latin typeface="Arial" pitchFamily="34" charset="0"/>
                <a:cs typeface="Arial" pitchFamily="34" charset="0"/>
              </a:rPr>
              <a:t>   Французы не дошли до новгородской земли, но эта война покрыла бессмертной славой доблесть новгородского воинства, не остановившегося ни перед какими жертвами ради спасения своего Отечества. </a:t>
            </a:r>
            <a:endParaRPr lang="ru-RU" sz="2800" dirty="0">
              <a:latin typeface="Arial" pitchFamily="34" charset="0"/>
              <a:cs typeface="Arial" pitchFamily="34" charset="0"/>
            </a:endParaRPr>
          </a:p>
        </p:txBody>
      </p:sp>
      <p:pic>
        <p:nvPicPr>
          <p:cNvPr id="5" name="Содержимое 4" descr="бегство французов.jpg"/>
          <p:cNvPicPr>
            <a:picLocks noGrp="1" noChangeAspect="1"/>
          </p:cNvPicPr>
          <p:nvPr>
            <p:ph sz="half" idx="4294967295"/>
          </p:nvPr>
        </p:nvPicPr>
        <p:blipFill>
          <a:blip r:embed="rId2" cstate="print"/>
          <a:stretch>
            <a:fillRect/>
          </a:stretch>
        </p:blipFill>
        <p:spPr>
          <a:xfrm>
            <a:off x="1691680" y="203706"/>
            <a:ext cx="5884020" cy="4161397"/>
          </a:xfrm>
          <a:effectLst>
            <a:softEdge rad="1270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539552" y="1268760"/>
            <a:ext cx="5328592" cy="3970318"/>
          </a:xfrm>
          <a:prstGeom prst="rect">
            <a:avLst/>
          </a:prstGeom>
          <a:noFill/>
          <a:ln w="9525">
            <a:noFill/>
            <a:miter lim="800000"/>
            <a:headEnd/>
            <a:tailEnd/>
          </a:ln>
        </p:spPr>
        <p:txBody>
          <a:bodyPr wrap="square">
            <a:spAutoFit/>
          </a:bodyPr>
          <a:lstStyle/>
          <a:p>
            <a:r>
              <a:rPr lang="ru-RU" sz="2800" dirty="0">
                <a:latin typeface="Arial" pitchFamily="34" charset="0"/>
                <a:cs typeface="Arial" pitchFamily="34" charset="0"/>
              </a:rPr>
              <a:t>В память об участии наших ратников в Отечественной войне в новгородском кремле перед зданием губернских присутственных мест был воздвигнут памятник Новгородскому ополчению 1812 года по рисунку архитектора А. П. Брюллова. </a:t>
            </a:r>
            <a:endParaRPr lang="ru-RU" sz="2800" dirty="0" smtClean="0">
              <a:latin typeface="Arial" pitchFamily="34" charset="0"/>
              <a:cs typeface="Arial" pitchFamily="34" charset="0"/>
            </a:endParaRPr>
          </a:p>
        </p:txBody>
      </p:sp>
      <p:pic>
        <p:nvPicPr>
          <p:cNvPr id="3" name="Рисунок 2" descr="1812mn1.jpg"/>
          <p:cNvPicPr>
            <a:picLocks noChangeAspect="1"/>
          </p:cNvPicPr>
          <p:nvPr/>
        </p:nvPicPr>
        <p:blipFill>
          <a:blip r:embed="rId2" cstate="print"/>
          <a:srcRect l="32675" r="35825" b="9163"/>
          <a:stretch>
            <a:fillRect/>
          </a:stretch>
        </p:blipFill>
        <p:spPr bwMode="auto">
          <a:xfrm>
            <a:off x="5580112" y="548680"/>
            <a:ext cx="2880320" cy="5517232"/>
          </a:xfrm>
          <a:prstGeom prst="rect">
            <a:avLst/>
          </a:prstGeom>
          <a:noFill/>
          <a:ln w="9525">
            <a:noFill/>
            <a:miter lim="800000"/>
            <a:headEnd/>
            <a:tailEnd/>
          </a:ln>
          <a:effectLst>
            <a:softEdge rad="317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323528" y="4653136"/>
            <a:ext cx="8496944" cy="1816100"/>
          </a:xfrm>
          <a:prstGeom prst="rect">
            <a:avLst/>
          </a:prstGeom>
        </p:spPr>
        <p:txBody>
          <a:bodyPr wrap="square">
            <a:spAutoFit/>
          </a:bodyPr>
          <a:lstStyle/>
          <a:p>
            <a:pPr algn="just">
              <a:defRPr/>
            </a:pPr>
            <a:r>
              <a:rPr lang="ru-RU" sz="2800" dirty="0">
                <a:solidFill>
                  <a:prstClr val="black"/>
                </a:solidFill>
                <a:latin typeface="Arial" pitchFamily="34" charset="0"/>
                <a:cs typeface="Arial" pitchFamily="34" charset="0"/>
              </a:rPr>
              <a:t>Через 28 лет, </a:t>
            </a:r>
            <a:r>
              <a:rPr lang="ru-RU" sz="2800" b="1" dirty="0">
                <a:solidFill>
                  <a:srgbClr val="C00000"/>
                </a:solidFill>
                <a:latin typeface="Arial" pitchFamily="34" charset="0"/>
                <a:cs typeface="Arial" pitchFamily="34" charset="0"/>
              </a:rPr>
              <a:t>6 июля 1840 г</a:t>
            </a:r>
            <a:r>
              <a:rPr lang="ru-RU" sz="2800" dirty="0">
                <a:solidFill>
                  <a:prstClr val="black"/>
                </a:solidFill>
                <a:latin typeface="Arial" pitchFamily="34" charset="0"/>
                <a:cs typeface="Arial" pitchFamily="34" charset="0"/>
              </a:rPr>
              <a:t>., на средства, добровольно собранные в городах и уездах губернии, в центре новгородского Кремля был поставлен памятник новгородским ополченцам. </a:t>
            </a:r>
            <a:endParaRPr lang="ru-RU" sz="2800" dirty="0">
              <a:latin typeface="Arial" pitchFamily="34" charset="0"/>
              <a:cs typeface="Arial" pitchFamily="34" charset="0"/>
            </a:endParaRPr>
          </a:p>
        </p:txBody>
      </p:sp>
      <p:sp>
        <p:nvSpPr>
          <p:cNvPr id="15363" name="Прямоугольник 3"/>
          <p:cNvSpPr>
            <a:spLocks noChangeArrowheads="1"/>
          </p:cNvSpPr>
          <p:nvPr/>
        </p:nvSpPr>
        <p:spPr bwMode="auto">
          <a:xfrm>
            <a:off x="251521" y="115888"/>
            <a:ext cx="8892480" cy="954087"/>
          </a:xfrm>
          <a:prstGeom prst="rect">
            <a:avLst/>
          </a:prstGeom>
          <a:noFill/>
          <a:ln w="9525">
            <a:noFill/>
            <a:miter lim="800000"/>
            <a:headEnd/>
            <a:tailEnd/>
          </a:ln>
        </p:spPr>
        <p:txBody>
          <a:bodyPr wrap="square">
            <a:spAutoFit/>
          </a:bodyPr>
          <a:lstStyle/>
          <a:p>
            <a:pPr algn="ctr"/>
            <a:r>
              <a:rPr lang="ru-RU" sz="2800" b="1" dirty="0">
                <a:solidFill>
                  <a:srgbClr val="000000"/>
                </a:solidFill>
                <a:latin typeface="Arial" pitchFamily="34" charset="0"/>
                <a:cs typeface="Arial" pitchFamily="34" charset="0"/>
              </a:rPr>
              <a:t>Когда был поставлен памятник новгородским ополченцам?</a:t>
            </a:r>
          </a:p>
        </p:txBody>
      </p:sp>
      <p:sp>
        <p:nvSpPr>
          <p:cNvPr id="5" name="Прямоугольник 4"/>
          <p:cNvSpPr/>
          <p:nvPr/>
        </p:nvSpPr>
        <p:spPr>
          <a:xfrm>
            <a:off x="468313" y="1125538"/>
            <a:ext cx="8064500" cy="522287"/>
          </a:xfrm>
          <a:prstGeom prst="rect">
            <a:avLst/>
          </a:prstGeom>
        </p:spPr>
        <p:txBody>
          <a:bodyPr>
            <a:spAutoFit/>
          </a:bodyPr>
          <a:lstStyle/>
          <a:p>
            <a:pPr>
              <a:defRPr/>
            </a:pPr>
            <a:r>
              <a:rPr lang="ru-RU" sz="2800" dirty="0">
                <a:solidFill>
                  <a:prstClr val="black"/>
                </a:solidFill>
                <a:latin typeface="Arial" pitchFamily="34" charset="0"/>
                <a:cs typeface="Arial" pitchFamily="34" charset="0"/>
              </a:rPr>
              <a:t>Для </a:t>
            </a:r>
            <a:r>
              <a:rPr lang="ru-RU" sz="2800" dirty="0">
                <a:latin typeface="Arial" pitchFamily="34" charset="0"/>
                <a:cs typeface="Arial" pitchFamily="34" charset="0"/>
              </a:rPr>
              <a:t> ответа на этот вопрос решите  уравнения:</a:t>
            </a:r>
            <a:endParaRPr lang="ru-RU" sz="2800" dirty="0">
              <a:solidFill>
                <a:prstClr val="black"/>
              </a:solidFill>
              <a:latin typeface="Arial" pitchFamily="34" charset="0"/>
              <a:cs typeface="Arial" pitchFamily="34" charset="0"/>
            </a:endParaRPr>
          </a:p>
        </p:txBody>
      </p:sp>
      <p:sp>
        <p:nvSpPr>
          <p:cNvPr id="7" name="TextBox 6"/>
          <p:cNvSpPr txBox="1">
            <a:spLocks noChangeArrowheads="1"/>
          </p:cNvSpPr>
          <p:nvPr/>
        </p:nvSpPr>
        <p:spPr bwMode="auto">
          <a:xfrm>
            <a:off x="468313" y="1916113"/>
            <a:ext cx="7199312" cy="2555875"/>
          </a:xfrm>
          <a:prstGeom prst="rect">
            <a:avLst/>
          </a:prstGeom>
          <a:noFill/>
          <a:ln w="9525">
            <a:noFill/>
            <a:miter lim="800000"/>
            <a:headEnd/>
            <a:tailEnd/>
          </a:ln>
        </p:spPr>
        <p:txBody>
          <a:bodyPr>
            <a:spAutoFit/>
          </a:bodyPr>
          <a:lstStyle/>
          <a:p>
            <a:pPr marL="342900" indent="-342900">
              <a:buFontTx/>
              <a:buAutoNum type="arabicParenR"/>
            </a:pPr>
            <a:r>
              <a:rPr lang="ru-RU" sz="3200" dirty="0"/>
              <a:t>2(</a:t>
            </a:r>
            <a:r>
              <a:rPr lang="en-US" sz="3200" dirty="0"/>
              <a:t>x</a:t>
            </a:r>
            <a:r>
              <a:rPr lang="ru-RU" sz="3200" dirty="0"/>
              <a:t> +3) =</a:t>
            </a:r>
            <a:r>
              <a:rPr lang="en-US" sz="3200" dirty="0"/>
              <a:t> </a:t>
            </a:r>
            <a:r>
              <a:rPr lang="ru-RU" sz="3200" dirty="0"/>
              <a:t>6</a:t>
            </a:r>
            <a:endParaRPr lang="en-US" sz="3200" dirty="0"/>
          </a:p>
          <a:p>
            <a:pPr marL="342900" indent="-342900">
              <a:buFontTx/>
              <a:buAutoNum type="arabicParenR"/>
            </a:pPr>
            <a:r>
              <a:rPr lang="en-US" sz="3200" dirty="0"/>
              <a:t>3x -14 = 4</a:t>
            </a:r>
          </a:p>
          <a:p>
            <a:pPr marL="342900" indent="-342900">
              <a:buFontTx/>
              <a:buAutoNum type="arabicParenR"/>
            </a:pPr>
            <a:r>
              <a:rPr lang="en-US" sz="3200" dirty="0"/>
              <a:t>14x  - 3x + 5 = 5</a:t>
            </a:r>
          </a:p>
          <a:p>
            <a:pPr marL="342900" indent="-342900">
              <a:buFontTx/>
              <a:buAutoNum type="arabicParenR"/>
            </a:pPr>
            <a:r>
              <a:rPr lang="en-US" sz="3200" dirty="0"/>
              <a:t>162 : (1</a:t>
            </a:r>
            <a:r>
              <a:rPr lang="ru-RU" sz="3200" dirty="0"/>
              <a:t>6</a:t>
            </a:r>
            <a:r>
              <a:rPr lang="en-US" sz="3200" dirty="0"/>
              <a:t> – x) =  18</a:t>
            </a:r>
          </a:p>
          <a:p>
            <a:pPr marL="342900" indent="-342900">
              <a:buFontTx/>
              <a:buAutoNum type="arabicParenR"/>
            </a:pPr>
            <a:r>
              <a:rPr lang="en-US" sz="3200" dirty="0"/>
              <a:t>(x  + 132)  : 34 = 58</a:t>
            </a:r>
          </a:p>
        </p:txBody>
      </p:sp>
      <p:sp>
        <p:nvSpPr>
          <p:cNvPr id="9" name="Прямоугольник 8"/>
          <p:cNvSpPr/>
          <p:nvPr/>
        </p:nvSpPr>
        <p:spPr>
          <a:xfrm>
            <a:off x="7667625" y="1989138"/>
            <a:ext cx="433388" cy="3603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7" name="TextBox 16"/>
          <p:cNvSpPr txBox="1">
            <a:spLocks noChangeArrowheads="1"/>
          </p:cNvSpPr>
          <p:nvPr/>
        </p:nvSpPr>
        <p:spPr bwMode="auto">
          <a:xfrm>
            <a:off x="7667625" y="1908175"/>
            <a:ext cx="217488" cy="584200"/>
          </a:xfrm>
          <a:prstGeom prst="rect">
            <a:avLst/>
          </a:prstGeom>
          <a:noFill/>
          <a:ln w="9525">
            <a:noFill/>
            <a:miter lim="800000"/>
            <a:headEnd/>
            <a:tailEnd/>
          </a:ln>
        </p:spPr>
        <p:txBody>
          <a:bodyPr>
            <a:spAutoFit/>
          </a:bodyPr>
          <a:lstStyle/>
          <a:p>
            <a:r>
              <a:rPr lang="en-US" sz="3200" b="1" dirty="0">
                <a:solidFill>
                  <a:srgbClr val="C00000"/>
                </a:solidFill>
              </a:rPr>
              <a:t>0</a:t>
            </a:r>
            <a:endParaRPr lang="ru-RU" sz="3200" b="1" dirty="0">
              <a:solidFill>
                <a:srgbClr val="C00000"/>
              </a:solidFill>
            </a:endParaRPr>
          </a:p>
        </p:txBody>
      </p:sp>
      <p:sp>
        <p:nvSpPr>
          <p:cNvPr id="18" name="Прямоугольник 17"/>
          <p:cNvSpPr/>
          <p:nvPr/>
        </p:nvSpPr>
        <p:spPr>
          <a:xfrm>
            <a:off x="7667625" y="2492375"/>
            <a:ext cx="433388" cy="36036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9" name="Прямоугольник 18"/>
          <p:cNvSpPr/>
          <p:nvPr/>
        </p:nvSpPr>
        <p:spPr>
          <a:xfrm>
            <a:off x="7667625" y="2997200"/>
            <a:ext cx="433388" cy="36036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20" name="Прямоугольник 19"/>
          <p:cNvSpPr/>
          <p:nvPr/>
        </p:nvSpPr>
        <p:spPr>
          <a:xfrm>
            <a:off x="7667625" y="3500438"/>
            <a:ext cx="433388" cy="3603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21" name="Прямоугольник 20"/>
          <p:cNvSpPr/>
          <p:nvPr/>
        </p:nvSpPr>
        <p:spPr>
          <a:xfrm>
            <a:off x="7667625" y="4005263"/>
            <a:ext cx="433388" cy="3603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22" name="Прямоугольник 21"/>
          <p:cNvSpPr/>
          <p:nvPr/>
        </p:nvSpPr>
        <p:spPr>
          <a:xfrm>
            <a:off x="7235825" y="4005263"/>
            <a:ext cx="431800" cy="3603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23" name="Прямоугольник 22"/>
          <p:cNvSpPr/>
          <p:nvPr/>
        </p:nvSpPr>
        <p:spPr>
          <a:xfrm>
            <a:off x="6804025" y="4005263"/>
            <a:ext cx="431800" cy="3603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24" name="Прямоугольник 23"/>
          <p:cNvSpPr/>
          <p:nvPr/>
        </p:nvSpPr>
        <p:spPr>
          <a:xfrm>
            <a:off x="6372225" y="4005263"/>
            <a:ext cx="431800" cy="3603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25" name="Прямоугольник 24"/>
          <p:cNvSpPr>
            <a:spLocks noChangeArrowheads="1"/>
          </p:cNvSpPr>
          <p:nvPr/>
        </p:nvSpPr>
        <p:spPr bwMode="auto">
          <a:xfrm>
            <a:off x="7667625" y="2420938"/>
            <a:ext cx="412750" cy="584200"/>
          </a:xfrm>
          <a:prstGeom prst="rect">
            <a:avLst/>
          </a:prstGeom>
          <a:noFill/>
          <a:ln w="9525">
            <a:noFill/>
            <a:miter lim="800000"/>
            <a:headEnd/>
            <a:tailEnd/>
          </a:ln>
        </p:spPr>
        <p:txBody>
          <a:bodyPr wrap="none">
            <a:spAutoFit/>
          </a:bodyPr>
          <a:lstStyle/>
          <a:p>
            <a:r>
              <a:rPr lang="en-US" sz="3200" b="1">
                <a:solidFill>
                  <a:srgbClr val="C00000"/>
                </a:solidFill>
              </a:rPr>
              <a:t>6</a:t>
            </a:r>
            <a:endParaRPr lang="ru-RU" sz="3200" b="1">
              <a:solidFill>
                <a:srgbClr val="C00000"/>
              </a:solidFill>
            </a:endParaRPr>
          </a:p>
        </p:txBody>
      </p:sp>
      <p:sp>
        <p:nvSpPr>
          <p:cNvPr id="26" name="Прямоугольник 25"/>
          <p:cNvSpPr>
            <a:spLocks noChangeArrowheads="1"/>
          </p:cNvSpPr>
          <p:nvPr/>
        </p:nvSpPr>
        <p:spPr bwMode="auto">
          <a:xfrm>
            <a:off x="7667625" y="3860800"/>
            <a:ext cx="412750" cy="585788"/>
          </a:xfrm>
          <a:prstGeom prst="rect">
            <a:avLst/>
          </a:prstGeom>
          <a:noFill/>
          <a:ln w="9525">
            <a:noFill/>
            <a:miter lim="800000"/>
            <a:headEnd/>
            <a:tailEnd/>
          </a:ln>
        </p:spPr>
        <p:txBody>
          <a:bodyPr wrap="none">
            <a:spAutoFit/>
          </a:bodyPr>
          <a:lstStyle/>
          <a:p>
            <a:r>
              <a:rPr lang="en-US" sz="3200" b="1">
                <a:solidFill>
                  <a:srgbClr val="C00000"/>
                </a:solidFill>
              </a:rPr>
              <a:t>0</a:t>
            </a:r>
            <a:endParaRPr lang="ru-RU" sz="3200" b="1">
              <a:solidFill>
                <a:srgbClr val="C00000"/>
              </a:solidFill>
            </a:endParaRPr>
          </a:p>
        </p:txBody>
      </p:sp>
      <p:sp>
        <p:nvSpPr>
          <p:cNvPr id="27" name="Прямоугольник 26"/>
          <p:cNvSpPr>
            <a:spLocks noChangeArrowheads="1"/>
          </p:cNvSpPr>
          <p:nvPr/>
        </p:nvSpPr>
        <p:spPr bwMode="auto">
          <a:xfrm>
            <a:off x="7667625" y="2916238"/>
            <a:ext cx="412750" cy="584200"/>
          </a:xfrm>
          <a:prstGeom prst="rect">
            <a:avLst/>
          </a:prstGeom>
          <a:noFill/>
          <a:ln w="9525">
            <a:noFill/>
            <a:miter lim="800000"/>
            <a:headEnd/>
            <a:tailEnd/>
          </a:ln>
        </p:spPr>
        <p:txBody>
          <a:bodyPr wrap="none">
            <a:spAutoFit/>
          </a:bodyPr>
          <a:lstStyle/>
          <a:p>
            <a:r>
              <a:rPr lang="en-US" sz="3200" b="1">
                <a:solidFill>
                  <a:srgbClr val="C00000"/>
                </a:solidFill>
              </a:rPr>
              <a:t>0</a:t>
            </a:r>
            <a:endParaRPr lang="ru-RU" sz="3200" b="1">
              <a:solidFill>
                <a:srgbClr val="C00000"/>
              </a:solidFill>
            </a:endParaRPr>
          </a:p>
        </p:txBody>
      </p:sp>
      <p:sp>
        <p:nvSpPr>
          <p:cNvPr id="28" name="Прямоугольник 27"/>
          <p:cNvSpPr>
            <a:spLocks noChangeArrowheads="1"/>
          </p:cNvSpPr>
          <p:nvPr/>
        </p:nvSpPr>
        <p:spPr bwMode="auto">
          <a:xfrm>
            <a:off x="6319838" y="3860800"/>
            <a:ext cx="412750" cy="585788"/>
          </a:xfrm>
          <a:prstGeom prst="rect">
            <a:avLst/>
          </a:prstGeom>
          <a:noFill/>
          <a:ln w="9525">
            <a:noFill/>
            <a:miter lim="800000"/>
            <a:headEnd/>
            <a:tailEnd/>
          </a:ln>
        </p:spPr>
        <p:txBody>
          <a:bodyPr wrap="none">
            <a:spAutoFit/>
          </a:bodyPr>
          <a:lstStyle/>
          <a:p>
            <a:r>
              <a:rPr lang="en-US" sz="3200" b="1">
                <a:solidFill>
                  <a:srgbClr val="C00000"/>
                </a:solidFill>
              </a:rPr>
              <a:t>1</a:t>
            </a:r>
            <a:endParaRPr lang="ru-RU" sz="3200" b="1">
              <a:solidFill>
                <a:srgbClr val="C00000"/>
              </a:solidFill>
            </a:endParaRPr>
          </a:p>
        </p:txBody>
      </p:sp>
      <p:sp>
        <p:nvSpPr>
          <p:cNvPr id="30" name="Прямоугольник 29"/>
          <p:cNvSpPr>
            <a:spLocks noChangeArrowheads="1"/>
          </p:cNvSpPr>
          <p:nvPr/>
        </p:nvSpPr>
        <p:spPr bwMode="auto">
          <a:xfrm>
            <a:off x="7667625" y="3421063"/>
            <a:ext cx="412750" cy="584200"/>
          </a:xfrm>
          <a:prstGeom prst="rect">
            <a:avLst/>
          </a:prstGeom>
          <a:noFill/>
          <a:ln w="9525">
            <a:noFill/>
            <a:miter lim="800000"/>
            <a:headEnd/>
            <a:tailEnd/>
          </a:ln>
        </p:spPr>
        <p:txBody>
          <a:bodyPr wrap="none">
            <a:spAutoFit/>
          </a:bodyPr>
          <a:lstStyle/>
          <a:p>
            <a:r>
              <a:rPr lang="ru-RU" sz="3200" b="1">
                <a:solidFill>
                  <a:srgbClr val="C00000"/>
                </a:solidFill>
              </a:rPr>
              <a:t>7</a:t>
            </a:r>
          </a:p>
        </p:txBody>
      </p:sp>
      <p:sp>
        <p:nvSpPr>
          <p:cNvPr id="31" name="Прямоугольник 30"/>
          <p:cNvSpPr>
            <a:spLocks noChangeArrowheads="1"/>
          </p:cNvSpPr>
          <p:nvPr/>
        </p:nvSpPr>
        <p:spPr bwMode="auto">
          <a:xfrm>
            <a:off x="7235825" y="3860800"/>
            <a:ext cx="412750" cy="585788"/>
          </a:xfrm>
          <a:prstGeom prst="rect">
            <a:avLst/>
          </a:prstGeom>
          <a:noFill/>
          <a:ln w="9525">
            <a:noFill/>
            <a:miter lim="800000"/>
            <a:headEnd/>
            <a:tailEnd/>
          </a:ln>
        </p:spPr>
        <p:txBody>
          <a:bodyPr wrap="none">
            <a:spAutoFit/>
          </a:bodyPr>
          <a:lstStyle/>
          <a:p>
            <a:r>
              <a:rPr lang="en-US" sz="3200" b="1">
                <a:solidFill>
                  <a:srgbClr val="C00000"/>
                </a:solidFill>
              </a:rPr>
              <a:t>4</a:t>
            </a:r>
            <a:endParaRPr lang="ru-RU" sz="3200" b="1">
              <a:solidFill>
                <a:srgbClr val="C00000"/>
              </a:solidFill>
            </a:endParaRPr>
          </a:p>
        </p:txBody>
      </p:sp>
      <p:sp>
        <p:nvSpPr>
          <p:cNvPr id="32" name="Прямоугольник 31"/>
          <p:cNvSpPr>
            <a:spLocks noChangeArrowheads="1"/>
          </p:cNvSpPr>
          <p:nvPr/>
        </p:nvSpPr>
        <p:spPr bwMode="auto">
          <a:xfrm>
            <a:off x="6804025" y="3860800"/>
            <a:ext cx="412750" cy="585788"/>
          </a:xfrm>
          <a:prstGeom prst="rect">
            <a:avLst/>
          </a:prstGeom>
          <a:noFill/>
          <a:ln w="9525">
            <a:noFill/>
            <a:miter lim="800000"/>
            <a:headEnd/>
            <a:tailEnd/>
          </a:ln>
        </p:spPr>
        <p:txBody>
          <a:bodyPr wrap="none">
            <a:spAutoFit/>
          </a:bodyPr>
          <a:lstStyle/>
          <a:p>
            <a:r>
              <a:rPr lang="en-US" sz="3200" b="1">
                <a:solidFill>
                  <a:srgbClr val="C00000"/>
                </a:solidFill>
              </a:rPr>
              <a:t>8</a:t>
            </a:r>
            <a:endParaRPr lang="ru-RU" sz="3200"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7">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7">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p:cTn id="24"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7">
                                            <p:txEl>
                                              <p:pRg st="2" end="2"/>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p:cTn id="29"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7">
                                            <p:txEl>
                                              <p:pRg st="3" end="3"/>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 calcmode="lin" valueType="num">
                                      <p:cBhvr>
                                        <p:cTn id="34"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35"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7">
                                            <p:txEl>
                                              <p:pRg st="4" end="4"/>
                                            </p:txEl>
                                          </p:spTgt>
                                        </p:tgtEl>
                                      </p:cBhvr>
                                    </p:animEffect>
                                  </p:childTnLst>
                                </p:cTn>
                              </p:par>
                            </p:childTnLst>
                          </p:cTn>
                        </p:par>
                        <p:par>
                          <p:cTn id="37" fill="hold">
                            <p:stCondLst>
                              <p:cond delay="1000"/>
                            </p:stCondLst>
                            <p:childTnLst>
                              <p:par>
                                <p:cTn id="38" presetID="55"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strVal val="#ppt_w*0.70"/>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Effect transition="in" filter="fade">
                                      <p:cBhvr>
                                        <p:cTn id="42" dur="1000"/>
                                        <p:tgtEl>
                                          <p:spTgt spid="9"/>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strVal val="#ppt_w*0.70"/>
                                          </p:val>
                                        </p:tav>
                                        <p:tav tm="100000">
                                          <p:val>
                                            <p:strVal val="#ppt_w"/>
                                          </p:val>
                                        </p:tav>
                                      </p:tavLst>
                                    </p:anim>
                                    <p:anim calcmode="lin" valueType="num">
                                      <p:cBhvr>
                                        <p:cTn id="46" dur="1000" fill="hold"/>
                                        <p:tgtEl>
                                          <p:spTgt spid="18"/>
                                        </p:tgtEl>
                                        <p:attrNameLst>
                                          <p:attrName>ppt_h</p:attrName>
                                        </p:attrNameLst>
                                      </p:cBhvr>
                                      <p:tavLst>
                                        <p:tav tm="0">
                                          <p:val>
                                            <p:strVal val="#ppt_h"/>
                                          </p:val>
                                        </p:tav>
                                        <p:tav tm="100000">
                                          <p:val>
                                            <p:strVal val="#ppt_h"/>
                                          </p:val>
                                        </p:tav>
                                      </p:tavLst>
                                    </p:anim>
                                    <p:animEffect transition="in" filter="fade">
                                      <p:cBhvr>
                                        <p:cTn id="47" dur="1000"/>
                                        <p:tgtEl>
                                          <p:spTgt spid="18"/>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0.70"/>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strVal val="#ppt_w*0.70"/>
                                          </p:val>
                                        </p:tav>
                                        <p:tav tm="100000">
                                          <p:val>
                                            <p:strVal val="#ppt_w"/>
                                          </p:val>
                                        </p:tav>
                                      </p:tavLst>
                                    </p:anim>
                                    <p:anim calcmode="lin" valueType="num">
                                      <p:cBhvr>
                                        <p:cTn id="56" dur="1000" fill="hold"/>
                                        <p:tgtEl>
                                          <p:spTgt spid="20"/>
                                        </p:tgtEl>
                                        <p:attrNameLst>
                                          <p:attrName>ppt_h</p:attrName>
                                        </p:attrNameLst>
                                      </p:cBhvr>
                                      <p:tavLst>
                                        <p:tav tm="0">
                                          <p:val>
                                            <p:strVal val="#ppt_h"/>
                                          </p:val>
                                        </p:tav>
                                        <p:tav tm="100000">
                                          <p:val>
                                            <p:strVal val="#ppt_h"/>
                                          </p:val>
                                        </p:tav>
                                      </p:tavLst>
                                    </p:anim>
                                    <p:animEffect transition="in" filter="fade">
                                      <p:cBhvr>
                                        <p:cTn id="57" dur="1000"/>
                                        <p:tgtEl>
                                          <p:spTgt spid="20"/>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strVal val="#ppt_w*0.70"/>
                                          </p:val>
                                        </p:tav>
                                        <p:tav tm="100000">
                                          <p:val>
                                            <p:strVal val="#ppt_w"/>
                                          </p:val>
                                        </p:tav>
                                      </p:tavLst>
                                    </p:anim>
                                    <p:anim calcmode="lin" valueType="num">
                                      <p:cBhvr>
                                        <p:cTn id="61" dur="1000" fill="hold"/>
                                        <p:tgtEl>
                                          <p:spTgt spid="24"/>
                                        </p:tgtEl>
                                        <p:attrNameLst>
                                          <p:attrName>ppt_h</p:attrName>
                                        </p:attrNameLst>
                                      </p:cBhvr>
                                      <p:tavLst>
                                        <p:tav tm="0">
                                          <p:val>
                                            <p:strVal val="#ppt_h"/>
                                          </p:val>
                                        </p:tav>
                                        <p:tav tm="100000">
                                          <p:val>
                                            <p:strVal val="#ppt_h"/>
                                          </p:val>
                                        </p:tav>
                                      </p:tavLst>
                                    </p:anim>
                                    <p:animEffect transition="in" filter="fade">
                                      <p:cBhvr>
                                        <p:cTn id="62" dur="1000"/>
                                        <p:tgtEl>
                                          <p:spTgt spid="24"/>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strVal val="#ppt_w*0.70"/>
                                          </p:val>
                                        </p:tav>
                                        <p:tav tm="100000">
                                          <p:val>
                                            <p:strVal val="#ppt_w"/>
                                          </p:val>
                                        </p:tav>
                                      </p:tavLst>
                                    </p:anim>
                                    <p:anim calcmode="lin" valueType="num">
                                      <p:cBhvr>
                                        <p:cTn id="71" dur="1000" fill="hold"/>
                                        <p:tgtEl>
                                          <p:spTgt spid="22"/>
                                        </p:tgtEl>
                                        <p:attrNameLst>
                                          <p:attrName>ppt_h</p:attrName>
                                        </p:attrNameLst>
                                      </p:cBhvr>
                                      <p:tavLst>
                                        <p:tav tm="0">
                                          <p:val>
                                            <p:strVal val="#ppt_h"/>
                                          </p:val>
                                        </p:tav>
                                        <p:tav tm="100000">
                                          <p:val>
                                            <p:strVal val="#ppt_h"/>
                                          </p:val>
                                        </p:tav>
                                      </p:tavLst>
                                    </p:anim>
                                    <p:animEffect transition="in" filter="fade">
                                      <p:cBhvr>
                                        <p:cTn id="72" dur="1000"/>
                                        <p:tgtEl>
                                          <p:spTgt spid="22"/>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strVal val="#ppt_w*0.70"/>
                                          </p:val>
                                        </p:tav>
                                        <p:tav tm="100000">
                                          <p:val>
                                            <p:strVal val="#ppt_w"/>
                                          </p:val>
                                        </p:tav>
                                      </p:tavLst>
                                    </p:anim>
                                    <p:anim calcmode="lin" valueType="num">
                                      <p:cBhvr>
                                        <p:cTn id="76" dur="1000" fill="hold"/>
                                        <p:tgtEl>
                                          <p:spTgt spid="21"/>
                                        </p:tgtEl>
                                        <p:attrNameLst>
                                          <p:attrName>ppt_h</p:attrName>
                                        </p:attrNameLst>
                                      </p:cBhvr>
                                      <p:tavLst>
                                        <p:tav tm="0">
                                          <p:val>
                                            <p:strVal val="#ppt_h"/>
                                          </p:val>
                                        </p:tav>
                                        <p:tav tm="100000">
                                          <p:val>
                                            <p:strVal val="#ppt_h"/>
                                          </p:val>
                                        </p:tav>
                                      </p:tavLst>
                                    </p:anim>
                                    <p:animEffect transition="in" filter="fade">
                                      <p:cBhvr>
                                        <p:cTn id="77" dur="10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1"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770" decel="100000"/>
                                        <p:tgtEl>
                                          <p:spTgt spid="17"/>
                                        </p:tgtEl>
                                      </p:cBhvr>
                                    </p:animEffect>
                                    <p:animScale>
                                      <p:cBhvr>
                                        <p:cTn id="83" dur="770" decel="100000"/>
                                        <p:tgtEl>
                                          <p:spTgt spid="17"/>
                                        </p:tgtEl>
                                      </p:cBhvr>
                                      <p:from x="10000" y="10000"/>
                                      <p:to x="200000" y="450000"/>
                                    </p:animScale>
                                    <p:animScale>
                                      <p:cBhvr>
                                        <p:cTn id="84" dur="1230" accel="100000" fill="hold">
                                          <p:stCondLst>
                                            <p:cond delay="770"/>
                                          </p:stCondLst>
                                        </p:cTn>
                                        <p:tgtEl>
                                          <p:spTgt spid="17"/>
                                        </p:tgtEl>
                                      </p:cBhvr>
                                      <p:from x="200000" y="450000"/>
                                      <p:to x="100000" y="100000"/>
                                    </p:animScale>
                                    <p:set>
                                      <p:cBhvr>
                                        <p:cTn id="85" dur="770" fill="hold"/>
                                        <p:tgtEl>
                                          <p:spTgt spid="17"/>
                                        </p:tgtEl>
                                        <p:attrNameLst>
                                          <p:attrName>ppt_x</p:attrName>
                                        </p:attrNameLst>
                                      </p:cBhvr>
                                      <p:to>
                                        <p:strVal val="(0.5)"/>
                                      </p:to>
                                    </p:set>
                                    <p:anim from="(0.5)" to="(#ppt_x)" calcmode="lin" valueType="num">
                                      <p:cBhvr>
                                        <p:cTn id="86" dur="1230" accel="100000" fill="hold">
                                          <p:stCondLst>
                                            <p:cond delay="770"/>
                                          </p:stCondLst>
                                        </p:cTn>
                                        <p:tgtEl>
                                          <p:spTgt spid="17"/>
                                        </p:tgtEl>
                                        <p:attrNameLst>
                                          <p:attrName>ppt_x</p:attrName>
                                        </p:attrNameLst>
                                      </p:cBhvr>
                                    </p:anim>
                                    <p:set>
                                      <p:cBhvr>
                                        <p:cTn id="87" dur="770" fill="hold"/>
                                        <p:tgtEl>
                                          <p:spTgt spid="17"/>
                                        </p:tgtEl>
                                        <p:attrNameLst>
                                          <p:attrName>ppt_y</p:attrName>
                                        </p:attrNameLst>
                                      </p:cBhvr>
                                      <p:to>
                                        <p:strVal val="(#ppt_y+0.4)"/>
                                      </p:to>
                                    </p:set>
                                    <p:anim from="(#ppt_y+0.4)" to="(#ppt_y)" calcmode="lin" valueType="num">
                                      <p:cBhvr>
                                        <p:cTn id="88" dur="1230" accel="100000" fill="hold">
                                          <p:stCondLst>
                                            <p:cond delay="770"/>
                                          </p:stCondLst>
                                        </p:cTn>
                                        <p:tgtEl>
                                          <p:spTgt spid="17"/>
                                        </p:tgtEl>
                                        <p:attrNameLst>
                                          <p:attrName>ppt_y</p:attrName>
                                        </p:attrNameLst>
                                      </p:cBhvr>
                                    </p:anim>
                                  </p:childTnLst>
                                </p:cTn>
                              </p:par>
                            </p:childTnLst>
                          </p:cTn>
                        </p:par>
                        <p:par>
                          <p:cTn id="89" fill="hold">
                            <p:stCondLst>
                              <p:cond delay="2000"/>
                            </p:stCondLst>
                            <p:childTnLst>
                              <p:par>
                                <p:cTn id="90" presetID="51" presetClass="entr" presetSubtype="0" fill="hold" nodeType="afterEffect">
                                  <p:stCondLst>
                                    <p:cond delay="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fade">
                                      <p:cBhvr>
                                        <p:cTn id="92" dur="770" decel="100000"/>
                                        <p:tgtEl>
                                          <p:spTgt spid="25">
                                            <p:txEl>
                                              <p:pRg st="0" end="0"/>
                                            </p:txEl>
                                          </p:spTgt>
                                        </p:tgtEl>
                                      </p:cBhvr>
                                    </p:animEffect>
                                    <p:animScale>
                                      <p:cBhvr>
                                        <p:cTn id="93" dur="770" decel="100000"/>
                                        <p:tgtEl>
                                          <p:spTgt spid="25">
                                            <p:txEl>
                                              <p:pRg st="0" end="0"/>
                                            </p:txEl>
                                          </p:spTgt>
                                        </p:tgtEl>
                                      </p:cBhvr>
                                      <p:from x="10000" y="10000"/>
                                      <p:to x="200000" y="450000"/>
                                    </p:animScale>
                                    <p:animScale>
                                      <p:cBhvr>
                                        <p:cTn id="94" dur="1230" accel="100000" fill="hold">
                                          <p:stCondLst>
                                            <p:cond delay="770"/>
                                          </p:stCondLst>
                                        </p:cTn>
                                        <p:tgtEl>
                                          <p:spTgt spid="25">
                                            <p:txEl>
                                              <p:pRg st="0" end="0"/>
                                            </p:txEl>
                                          </p:spTgt>
                                        </p:tgtEl>
                                      </p:cBhvr>
                                      <p:from x="200000" y="450000"/>
                                      <p:to x="100000" y="100000"/>
                                    </p:animScale>
                                    <p:set>
                                      <p:cBhvr>
                                        <p:cTn id="95" dur="770" fill="hold"/>
                                        <p:tgtEl>
                                          <p:spTgt spid="25">
                                            <p:txEl>
                                              <p:pRg st="0" end="0"/>
                                            </p:txEl>
                                          </p:spTgt>
                                        </p:tgtEl>
                                        <p:attrNameLst>
                                          <p:attrName>ppt_x</p:attrName>
                                        </p:attrNameLst>
                                      </p:cBhvr>
                                      <p:to>
                                        <p:strVal val="(0.5)"/>
                                      </p:to>
                                    </p:set>
                                    <p:anim from="(0.5)" to="(#ppt_x)" calcmode="lin" valueType="num">
                                      <p:cBhvr>
                                        <p:cTn id="96" dur="1230" accel="100000" fill="hold">
                                          <p:stCondLst>
                                            <p:cond delay="770"/>
                                          </p:stCondLst>
                                        </p:cTn>
                                        <p:tgtEl>
                                          <p:spTgt spid="25">
                                            <p:txEl>
                                              <p:pRg st="0" end="0"/>
                                            </p:txEl>
                                          </p:spTgt>
                                        </p:tgtEl>
                                        <p:attrNameLst>
                                          <p:attrName>ppt_x</p:attrName>
                                        </p:attrNameLst>
                                      </p:cBhvr>
                                    </p:anim>
                                    <p:set>
                                      <p:cBhvr>
                                        <p:cTn id="97" dur="770" fill="hold"/>
                                        <p:tgtEl>
                                          <p:spTgt spid="25">
                                            <p:txEl>
                                              <p:pRg st="0" end="0"/>
                                            </p:txEl>
                                          </p:spTgt>
                                        </p:tgtEl>
                                        <p:attrNameLst>
                                          <p:attrName>ppt_y</p:attrName>
                                        </p:attrNameLst>
                                      </p:cBhvr>
                                      <p:to>
                                        <p:strVal val="(#ppt_y+0.4)"/>
                                      </p:to>
                                    </p:set>
                                    <p:anim from="(#ppt_y+0.4)" to="(#ppt_y)" calcmode="lin" valueType="num">
                                      <p:cBhvr>
                                        <p:cTn id="98" dur="1230" accel="100000" fill="hold">
                                          <p:stCondLst>
                                            <p:cond delay="770"/>
                                          </p:stCondLst>
                                        </p:cTn>
                                        <p:tgtEl>
                                          <p:spTgt spid="25">
                                            <p:txEl>
                                              <p:pRg st="0" end="0"/>
                                            </p:txEl>
                                          </p:spTgt>
                                        </p:tgtEl>
                                        <p:attrNameLst>
                                          <p:attrName>ppt_y</p:attrName>
                                        </p:attrNameLst>
                                      </p:cBhvr>
                                    </p:anim>
                                  </p:childTnLst>
                                </p:cTn>
                              </p:par>
                            </p:childTnLst>
                          </p:cTn>
                        </p:par>
                        <p:par>
                          <p:cTn id="99" fill="hold">
                            <p:stCondLst>
                              <p:cond delay="4000"/>
                            </p:stCondLst>
                            <p:childTnLst>
                              <p:par>
                                <p:cTn id="100" presetID="51" presetClass="entr" presetSubtype="0" fill="hold" nodeType="afterEffect">
                                  <p:stCondLst>
                                    <p:cond delay="0"/>
                                  </p:stCondLst>
                                  <p:childTnLst>
                                    <p:set>
                                      <p:cBhvr>
                                        <p:cTn id="101" dur="1" fill="hold">
                                          <p:stCondLst>
                                            <p:cond delay="0"/>
                                          </p:stCondLst>
                                        </p:cTn>
                                        <p:tgtEl>
                                          <p:spTgt spid="27">
                                            <p:txEl>
                                              <p:pRg st="0" end="0"/>
                                            </p:txEl>
                                          </p:spTgt>
                                        </p:tgtEl>
                                        <p:attrNameLst>
                                          <p:attrName>style.visibility</p:attrName>
                                        </p:attrNameLst>
                                      </p:cBhvr>
                                      <p:to>
                                        <p:strVal val="visible"/>
                                      </p:to>
                                    </p:set>
                                    <p:animEffect transition="in" filter="fade">
                                      <p:cBhvr>
                                        <p:cTn id="102" dur="770" decel="100000"/>
                                        <p:tgtEl>
                                          <p:spTgt spid="27">
                                            <p:txEl>
                                              <p:pRg st="0" end="0"/>
                                            </p:txEl>
                                          </p:spTgt>
                                        </p:tgtEl>
                                      </p:cBhvr>
                                    </p:animEffect>
                                    <p:animScale>
                                      <p:cBhvr>
                                        <p:cTn id="103" dur="770" decel="100000"/>
                                        <p:tgtEl>
                                          <p:spTgt spid="27">
                                            <p:txEl>
                                              <p:pRg st="0" end="0"/>
                                            </p:txEl>
                                          </p:spTgt>
                                        </p:tgtEl>
                                      </p:cBhvr>
                                      <p:from x="10000" y="10000"/>
                                      <p:to x="200000" y="450000"/>
                                    </p:animScale>
                                    <p:animScale>
                                      <p:cBhvr>
                                        <p:cTn id="104" dur="1230" accel="100000" fill="hold">
                                          <p:stCondLst>
                                            <p:cond delay="770"/>
                                          </p:stCondLst>
                                        </p:cTn>
                                        <p:tgtEl>
                                          <p:spTgt spid="27">
                                            <p:txEl>
                                              <p:pRg st="0" end="0"/>
                                            </p:txEl>
                                          </p:spTgt>
                                        </p:tgtEl>
                                      </p:cBhvr>
                                      <p:from x="200000" y="450000"/>
                                      <p:to x="100000" y="100000"/>
                                    </p:animScale>
                                    <p:set>
                                      <p:cBhvr>
                                        <p:cTn id="105" dur="770" fill="hold"/>
                                        <p:tgtEl>
                                          <p:spTgt spid="27">
                                            <p:txEl>
                                              <p:pRg st="0" end="0"/>
                                            </p:txEl>
                                          </p:spTgt>
                                        </p:tgtEl>
                                        <p:attrNameLst>
                                          <p:attrName>ppt_x</p:attrName>
                                        </p:attrNameLst>
                                      </p:cBhvr>
                                      <p:to>
                                        <p:strVal val="(0.5)"/>
                                      </p:to>
                                    </p:set>
                                    <p:anim from="(0.5)" to="(#ppt_x)" calcmode="lin" valueType="num">
                                      <p:cBhvr>
                                        <p:cTn id="106" dur="1230" accel="100000" fill="hold">
                                          <p:stCondLst>
                                            <p:cond delay="770"/>
                                          </p:stCondLst>
                                        </p:cTn>
                                        <p:tgtEl>
                                          <p:spTgt spid="27">
                                            <p:txEl>
                                              <p:pRg st="0" end="0"/>
                                            </p:txEl>
                                          </p:spTgt>
                                        </p:tgtEl>
                                        <p:attrNameLst>
                                          <p:attrName>ppt_x</p:attrName>
                                        </p:attrNameLst>
                                      </p:cBhvr>
                                    </p:anim>
                                    <p:set>
                                      <p:cBhvr>
                                        <p:cTn id="107" dur="770" fill="hold"/>
                                        <p:tgtEl>
                                          <p:spTgt spid="27">
                                            <p:txEl>
                                              <p:pRg st="0" end="0"/>
                                            </p:txEl>
                                          </p:spTgt>
                                        </p:tgtEl>
                                        <p:attrNameLst>
                                          <p:attrName>ppt_y</p:attrName>
                                        </p:attrNameLst>
                                      </p:cBhvr>
                                      <p:to>
                                        <p:strVal val="(#ppt_y+0.4)"/>
                                      </p:to>
                                    </p:set>
                                    <p:anim from="(#ppt_y+0.4)" to="(#ppt_y)" calcmode="lin" valueType="num">
                                      <p:cBhvr>
                                        <p:cTn id="108" dur="1230" accel="100000" fill="hold">
                                          <p:stCondLst>
                                            <p:cond delay="770"/>
                                          </p:stCondLst>
                                        </p:cTn>
                                        <p:tgtEl>
                                          <p:spTgt spid="27">
                                            <p:txEl>
                                              <p:pRg st="0" end="0"/>
                                            </p:txEl>
                                          </p:spTgt>
                                        </p:tgtEl>
                                        <p:attrNameLst>
                                          <p:attrName>ppt_y</p:attrName>
                                        </p:attrNameLst>
                                      </p:cBhvr>
                                    </p:anim>
                                  </p:childTnLst>
                                </p:cTn>
                              </p:par>
                            </p:childTnLst>
                          </p:cTn>
                        </p:par>
                        <p:par>
                          <p:cTn id="109" fill="hold">
                            <p:stCondLst>
                              <p:cond delay="6000"/>
                            </p:stCondLst>
                            <p:childTnLst>
                              <p:par>
                                <p:cTn id="110" presetID="51" presetClass="entr" presetSubtype="0" fill="hold" nodeType="afterEffect">
                                  <p:stCondLst>
                                    <p:cond delay="0"/>
                                  </p:stCondLst>
                                  <p:childTnLst>
                                    <p:set>
                                      <p:cBhvr>
                                        <p:cTn id="111" dur="1" fill="hold">
                                          <p:stCondLst>
                                            <p:cond delay="0"/>
                                          </p:stCondLst>
                                        </p:cTn>
                                        <p:tgtEl>
                                          <p:spTgt spid="30">
                                            <p:txEl>
                                              <p:pRg st="0" end="0"/>
                                            </p:txEl>
                                          </p:spTgt>
                                        </p:tgtEl>
                                        <p:attrNameLst>
                                          <p:attrName>style.visibility</p:attrName>
                                        </p:attrNameLst>
                                      </p:cBhvr>
                                      <p:to>
                                        <p:strVal val="visible"/>
                                      </p:to>
                                    </p:set>
                                    <p:animEffect transition="in" filter="fade">
                                      <p:cBhvr>
                                        <p:cTn id="112" dur="770" decel="100000"/>
                                        <p:tgtEl>
                                          <p:spTgt spid="30">
                                            <p:txEl>
                                              <p:pRg st="0" end="0"/>
                                            </p:txEl>
                                          </p:spTgt>
                                        </p:tgtEl>
                                      </p:cBhvr>
                                    </p:animEffect>
                                    <p:animScale>
                                      <p:cBhvr>
                                        <p:cTn id="113" dur="770" decel="100000"/>
                                        <p:tgtEl>
                                          <p:spTgt spid="30">
                                            <p:txEl>
                                              <p:pRg st="0" end="0"/>
                                            </p:txEl>
                                          </p:spTgt>
                                        </p:tgtEl>
                                      </p:cBhvr>
                                      <p:from x="10000" y="10000"/>
                                      <p:to x="200000" y="450000"/>
                                    </p:animScale>
                                    <p:animScale>
                                      <p:cBhvr>
                                        <p:cTn id="114" dur="1230" accel="100000" fill="hold">
                                          <p:stCondLst>
                                            <p:cond delay="770"/>
                                          </p:stCondLst>
                                        </p:cTn>
                                        <p:tgtEl>
                                          <p:spTgt spid="30">
                                            <p:txEl>
                                              <p:pRg st="0" end="0"/>
                                            </p:txEl>
                                          </p:spTgt>
                                        </p:tgtEl>
                                      </p:cBhvr>
                                      <p:from x="200000" y="450000"/>
                                      <p:to x="100000" y="100000"/>
                                    </p:animScale>
                                    <p:set>
                                      <p:cBhvr>
                                        <p:cTn id="115" dur="770" fill="hold"/>
                                        <p:tgtEl>
                                          <p:spTgt spid="30">
                                            <p:txEl>
                                              <p:pRg st="0" end="0"/>
                                            </p:txEl>
                                          </p:spTgt>
                                        </p:tgtEl>
                                        <p:attrNameLst>
                                          <p:attrName>ppt_x</p:attrName>
                                        </p:attrNameLst>
                                      </p:cBhvr>
                                      <p:to>
                                        <p:strVal val="(0.5)"/>
                                      </p:to>
                                    </p:set>
                                    <p:anim from="(0.5)" to="(#ppt_x)" calcmode="lin" valueType="num">
                                      <p:cBhvr>
                                        <p:cTn id="116" dur="1230" accel="100000" fill="hold">
                                          <p:stCondLst>
                                            <p:cond delay="770"/>
                                          </p:stCondLst>
                                        </p:cTn>
                                        <p:tgtEl>
                                          <p:spTgt spid="30">
                                            <p:txEl>
                                              <p:pRg st="0" end="0"/>
                                            </p:txEl>
                                          </p:spTgt>
                                        </p:tgtEl>
                                        <p:attrNameLst>
                                          <p:attrName>ppt_x</p:attrName>
                                        </p:attrNameLst>
                                      </p:cBhvr>
                                    </p:anim>
                                    <p:set>
                                      <p:cBhvr>
                                        <p:cTn id="117" dur="770" fill="hold"/>
                                        <p:tgtEl>
                                          <p:spTgt spid="30">
                                            <p:txEl>
                                              <p:pRg st="0" end="0"/>
                                            </p:txEl>
                                          </p:spTgt>
                                        </p:tgtEl>
                                        <p:attrNameLst>
                                          <p:attrName>ppt_y</p:attrName>
                                        </p:attrNameLst>
                                      </p:cBhvr>
                                      <p:to>
                                        <p:strVal val="(#ppt_y+0.4)"/>
                                      </p:to>
                                    </p:set>
                                    <p:anim from="(#ppt_y+0.4)" to="(#ppt_y)" calcmode="lin" valueType="num">
                                      <p:cBhvr>
                                        <p:cTn id="118" dur="1230" accel="100000" fill="hold">
                                          <p:stCondLst>
                                            <p:cond delay="770"/>
                                          </p:stCondLst>
                                        </p:cTn>
                                        <p:tgtEl>
                                          <p:spTgt spid="30">
                                            <p:txEl>
                                              <p:pRg st="0" end="0"/>
                                            </p:txEl>
                                          </p:spTgt>
                                        </p:tgtEl>
                                        <p:attrNameLst>
                                          <p:attrName>ppt_y</p:attrName>
                                        </p:attrNameLst>
                                      </p:cBhvr>
                                    </p:anim>
                                  </p:childTnLst>
                                </p:cTn>
                              </p:par>
                            </p:childTnLst>
                          </p:cTn>
                        </p:par>
                        <p:par>
                          <p:cTn id="119" fill="hold">
                            <p:stCondLst>
                              <p:cond delay="8000"/>
                            </p:stCondLst>
                            <p:childTnLst>
                              <p:par>
                                <p:cTn id="120" presetID="51"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770" decel="100000"/>
                                        <p:tgtEl>
                                          <p:spTgt spid="28"/>
                                        </p:tgtEl>
                                      </p:cBhvr>
                                    </p:animEffect>
                                    <p:animScale>
                                      <p:cBhvr>
                                        <p:cTn id="123" dur="770" decel="100000"/>
                                        <p:tgtEl>
                                          <p:spTgt spid="28"/>
                                        </p:tgtEl>
                                      </p:cBhvr>
                                      <p:from x="10000" y="10000"/>
                                      <p:to x="200000" y="450000"/>
                                    </p:animScale>
                                    <p:animScale>
                                      <p:cBhvr>
                                        <p:cTn id="124" dur="1230" accel="100000" fill="hold">
                                          <p:stCondLst>
                                            <p:cond delay="770"/>
                                          </p:stCondLst>
                                        </p:cTn>
                                        <p:tgtEl>
                                          <p:spTgt spid="28"/>
                                        </p:tgtEl>
                                      </p:cBhvr>
                                      <p:from x="200000" y="450000"/>
                                      <p:to x="100000" y="100000"/>
                                    </p:animScale>
                                    <p:set>
                                      <p:cBhvr>
                                        <p:cTn id="125" dur="770" fill="hold"/>
                                        <p:tgtEl>
                                          <p:spTgt spid="28"/>
                                        </p:tgtEl>
                                        <p:attrNameLst>
                                          <p:attrName>ppt_x</p:attrName>
                                        </p:attrNameLst>
                                      </p:cBhvr>
                                      <p:to>
                                        <p:strVal val="(0.5)"/>
                                      </p:to>
                                    </p:set>
                                    <p:anim from="(0.5)" to="(#ppt_x)" calcmode="lin" valueType="num">
                                      <p:cBhvr>
                                        <p:cTn id="126" dur="1230" accel="100000" fill="hold">
                                          <p:stCondLst>
                                            <p:cond delay="770"/>
                                          </p:stCondLst>
                                        </p:cTn>
                                        <p:tgtEl>
                                          <p:spTgt spid="28"/>
                                        </p:tgtEl>
                                        <p:attrNameLst>
                                          <p:attrName>ppt_x</p:attrName>
                                        </p:attrNameLst>
                                      </p:cBhvr>
                                    </p:anim>
                                    <p:set>
                                      <p:cBhvr>
                                        <p:cTn id="127" dur="770" fill="hold"/>
                                        <p:tgtEl>
                                          <p:spTgt spid="28"/>
                                        </p:tgtEl>
                                        <p:attrNameLst>
                                          <p:attrName>ppt_y</p:attrName>
                                        </p:attrNameLst>
                                      </p:cBhvr>
                                      <p:to>
                                        <p:strVal val="(#ppt_y+0.4)"/>
                                      </p:to>
                                    </p:set>
                                    <p:anim from="(#ppt_y+0.4)" to="(#ppt_y)" calcmode="lin" valueType="num">
                                      <p:cBhvr>
                                        <p:cTn id="128" dur="1230" accel="100000" fill="hold">
                                          <p:stCondLst>
                                            <p:cond delay="770"/>
                                          </p:stCondLst>
                                        </p:cTn>
                                        <p:tgtEl>
                                          <p:spTgt spid="28"/>
                                        </p:tgtEl>
                                        <p:attrNameLst>
                                          <p:attrName>ppt_y</p:attrName>
                                        </p:attrNameLst>
                                      </p:cBhvr>
                                    </p:anim>
                                  </p:childTnLst>
                                </p:cTn>
                              </p:par>
                              <p:par>
                                <p:cTn id="129" presetID="51" presetClass="entr" presetSubtype="0" fill="hold" grpId="0" nodeType="with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fade">
                                      <p:cBhvr>
                                        <p:cTn id="131" dur="770" decel="100000"/>
                                        <p:tgtEl>
                                          <p:spTgt spid="32"/>
                                        </p:tgtEl>
                                      </p:cBhvr>
                                    </p:animEffect>
                                    <p:animScale>
                                      <p:cBhvr>
                                        <p:cTn id="132" dur="770" decel="100000"/>
                                        <p:tgtEl>
                                          <p:spTgt spid="32"/>
                                        </p:tgtEl>
                                      </p:cBhvr>
                                      <p:from x="10000" y="10000"/>
                                      <p:to x="200000" y="450000"/>
                                    </p:animScale>
                                    <p:animScale>
                                      <p:cBhvr>
                                        <p:cTn id="133" dur="1230" accel="100000" fill="hold">
                                          <p:stCondLst>
                                            <p:cond delay="770"/>
                                          </p:stCondLst>
                                        </p:cTn>
                                        <p:tgtEl>
                                          <p:spTgt spid="32"/>
                                        </p:tgtEl>
                                      </p:cBhvr>
                                      <p:from x="200000" y="450000"/>
                                      <p:to x="100000" y="100000"/>
                                    </p:animScale>
                                    <p:set>
                                      <p:cBhvr>
                                        <p:cTn id="134" dur="770" fill="hold"/>
                                        <p:tgtEl>
                                          <p:spTgt spid="32"/>
                                        </p:tgtEl>
                                        <p:attrNameLst>
                                          <p:attrName>ppt_x</p:attrName>
                                        </p:attrNameLst>
                                      </p:cBhvr>
                                      <p:to>
                                        <p:strVal val="(0.5)"/>
                                      </p:to>
                                    </p:set>
                                    <p:anim from="(0.5)" to="(#ppt_x)" calcmode="lin" valueType="num">
                                      <p:cBhvr>
                                        <p:cTn id="135" dur="1230" accel="100000" fill="hold">
                                          <p:stCondLst>
                                            <p:cond delay="770"/>
                                          </p:stCondLst>
                                        </p:cTn>
                                        <p:tgtEl>
                                          <p:spTgt spid="32"/>
                                        </p:tgtEl>
                                        <p:attrNameLst>
                                          <p:attrName>ppt_x</p:attrName>
                                        </p:attrNameLst>
                                      </p:cBhvr>
                                    </p:anim>
                                    <p:set>
                                      <p:cBhvr>
                                        <p:cTn id="136" dur="770" fill="hold"/>
                                        <p:tgtEl>
                                          <p:spTgt spid="32"/>
                                        </p:tgtEl>
                                        <p:attrNameLst>
                                          <p:attrName>ppt_y</p:attrName>
                                        </p:attrNameLst>
                                      </p:cBhvr>
                                      <p:to>
                                        <p:strVal val="(#ppt_y+0.4)"/>
                                      </p:to>
                                    </p:set>
                                    <p:anim from="(#ppt_y+0.4)" to="(#ppt_y)" calcmode="lin" valueType="num">
                                      <p:cBhvr>
                                        <p:cTn id="137" dur="1230" accel="100000" fill="hold">
                                          <p:stCondLst>
                                            <p:cond delay="770"/>
                                          </p:stCondLst>
                                        </p:cTn>
                                        <p:tgtEl>
                                          <p:spTgt spid="32"/>
                                        </p:tgtEl>
                                        <p:attrNameLst>
                                          <p:attrName>ppt_y</p:attrName>
                                        </p:attrNameLst>
                                      </p:cBhvr>
                                    </p:anim>
                                  </p:childTnLst>
                                </p:cTn>
                              </p:par>
                              <p:par>
                                <p:cTn id="138" presetID="51" presetClass="entr" presetSubtype="0" fill="hold" grpId="0" nodeType="with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fade">
                                      <p:cBhvr>
                                        <p:cTn id="140" dur="770" decel="100000"/>
                                        <p:tgtEl>
                                          <p:spTgt spid="31"/>
                                        </p:tgtEl>
                                      </p:cBhvr>
                                    </p:animEffect>
                                    <p:animScale>
                                      <p:cBhvr>
                                        <p:cTn id="141" dur="770" decel="100000"/>
                                        <p:tgtEl>
                                          <p:spTgt spid="31"/>
                                        </p:tgtEl>
                                      </p:cBhvr>
                                      <p:from x="10000" y="10000"/>
                                      <p:to x="200000" y="450000"/>
                                    </p:animScale>
                                    <p:animScale>
                                      <p:cBhvr>
                                        <p:cTn id="142" dur="1230" accel="100000" fill="hold">
                                          <p:stCondLst>
                                            <p:cond delay="770"/>
                                          </p:stCondLst>
                                        </p:cTn>
                                        <p:tgtEl>
                                          <p:spTgt spid="31"/>
                                        </p:tgtEl>
                                      </p:cBhvr>
                                      <p:from x="200000" y="450000"/>
                                      <p:to x="100000" y="100000"/>
                                    </p:animScale>
                                    <p:set>
                                      <p:cBhvr>
                                        <p:cTn id="143" dur="770" fill="hold"/>
                                        <p:tgtEl>
                                          <p:spTgt spid="31"/>
                                        </p:tgtEl>
                                        <p:attrNameLst>
                                          <p:attrName>ppt_x</p:attrName>
                                        </p:attrNameLst>
                                      </p:cBhvr>
                                      <p:to>
                                        <p:strVal val="(0.5)"/>
                                      </p:to>
                                    </p:set>
                                    <p:anim from="(0.5)" to="(#ppt_x)" calcmode="lin" valueType="num">
                                      <p:cBhvr>
                                        <p:cTn id="144" dur="1230" accel="100000" fill="hold">
                                          <p:stCondLst>
                                            <p:cond delay="770"/>
                                          </p:stCondLst>
                                        </p:cTn>
                                        <p:tgtEl>
                                          <p:spTgt spid="31"/>
                                        </p:tgtEl>
                                        <p:attrNameLst>
                                          <p:attrName>ppt_x</p:attrName>
                                        </p:attrNameLst>
                                      </p:cBhvr>
                                    </p:anim>
                                    <p:set>
                                      <p:cBhvr>
                                        <p:cTn id="145" dur="770" fill="hold"/>
                                        <p:tgtEl>
                                          <p:spTgt spid="31"/>
                                        </p:tgtEl>
                                        <p:attrNameLst>
                                          <p:attrName>ppt_y</p:attrName>
                                        </p:attrNameLst>
                                      </p:cBhvr>
                                      <p:to>
                                        <p:strVal val="(#ppt_y+0.4)"/>
                                      </p:to>
                                    </p:set>
                                    <p:anim from="(#ppt_y+0.4)" to="(#ppt_y)" calcmode="lin" valueType="num">
                                      <p:cBhvr>
                                        <p:cTn id="146" dur="1230" accel="100000" fill="hold">
                                          <p:stCondLst>
                                            <p:cond delay="770"/>
                                          </p:stCondLst>
                                        </p:cTn>
                                        <p:tgtEl>
                                          <p:spTgt spid="31"/>
                                        </p:tgtEl>
                                        <p:attrNameLst>
                                          <p:attrName>ppt_y</p:attrName>
                                        </p:attrNameLst>
                                      </p:cBhvr>
                                    </p:anim>
                                  </p:childTnLst>
                                </p:cTn>
                              </p:par>
                              <p:par>
                                <p:cTn id="147" presetID="51" presetClass="entr" presetSubtype="0" fill="hold" nodeType="withEffect">
                                  <p:stCondLst>
                                    <p:cond delay="0"/>
                                  </p:stCondLst>
                                  <p:childTnLst>
                                    <p:set>
                                      <p:cBhvr>
                                        <p:cTn id="148" dur="1" fill="hold">
                                          <p:stCondLst>
                                            <p:cond delay="0"/>
                                          </p:stCondLst>
                                        </p:cTn>
                                        <p:tgtEl>
                                          <p:spTgt spid="26">
                                            <p:txEl>
                                              <p:pRg st="0" end="0"/>
                                            </p:txEl>
                                          </p:spTgt>
                                        </p:tgtEl>
                                        <p:attrNameLst>
                                          <p:attrName>style.visibility</p:attrName>
                                        </p:attrNameLst>
                                      </p:cBhvr>
                                      <p:to>
                                        <p:strVal val="visible"/>
                                      </p:to>
                                    </p:set>
                                    <p:animEffect transition="in" filter="fade">
                                      <p:cBhvr>
                                        <p:cTn id="149" dur="770" decel="100000"/>
                                        <p:tgtEl>
                                          <p:spTgt spid="26">
                                            <p:txEl>
                                              <p:pRg st="0" end="0"/>
                                            </p:txEl>
                                          </p:spTgt>
                                        </p:tgtEl>
                                      </p:cBhvr>
                                    </p:animEffect>
                                    <p:animScale>
                                      <p:cBhvr>
                                        <p:cTn id="150" dur="770" decel="100000"/>
                                        <p:tgtEl>
                                          <p:spTgt spid="26">
                                            <p:txEl>
                                              <p:pRg st="0" end="0"/>
                                            </p:txEl>
                                          </p:spTgt>
                                        </p:tgtEl>
                                      </p:cBhvr>
                                      <p:from x="10000" y="10000"/>
                                      <p:to x="200000" y="450000"/>
                                    </p:animScale>
                                    <p:animScale>
                                      <p:cBhvr>
                                        <p:cTn id="151" dur="1230" accel="100000" fill="hold">
                                          <p:stCondLst>
                                            <p:cond delay="770"/>
                                          </p:stCondLst>
                                        </p:cTn>
                                        <p:tgtEl>
                                          <p:spTgt spid="26">
                                            <p:txEl>
                                              <p:pRg st="0" end="0"/>
                                            </p:txEl>
                                          </p:spTgt>
                                        </p:tgtEl>
                                      </p:cBhvr>
                                      <p:from x="200000" y="450000"/>
                                      <p:to x="100000" y="100000"/>
                                    </p:animScale>
                                    <p:set>
                                      <p:cBhvr>
                                        <p:cTn id="152" dur="770" fill="hold"/>
                                        <p:tgtEl>
                                          <p:spTgt spid="26">
                                            <p:txEl>
                                              <p:pRg st="0" end="0"/>
                                            </p:txEl>
                                          </p:spTgt>
                                        </p:tgtEl>
                                        <p:attrNameLst>
                                          <p:attrName>ppt_x</p:attrName>
                                        </p:attrNameLst>
                                      </p:cBhvr>
                                      <p:to>
                                        <p:strVal val="(0.5)"/>
                                      </p:to>
                                    </p:set>
                                    <p:anim from="(0.5)" to="(#ppt_x)" calcmode="lin" valueType="num">
                                      <p:cBhvr>
                                        <p:cTn id="153" dur="1230" accel="100000" fill="hold">
                                          <p:stCondLst>
                                            <p:cond delay="770"/>
                                          </p:stCondLst>
                                        </p:cTn>
                                        <p:tgtEl>
                                          <p:spTgt spid="26">
                                            <p:txEl>
                                              <p:pRg st="0" end="0"/>
                                            </p:txEl>
                                          </p:spTgt>
                                        </p:tgtEl>
                                        <p:attrNameLst>
                                          <p:attrName>ppt_x</p:attrName>
                                        </p:attrNameLst>
                                      </p:cBhvr>
                                    </p:anim>
                                    <p:set>
                                      <p:cBhvr>
                                        <p:cTn id="154" dur="770" fill="hold"/>
                                        <p:tgtEl>
                                          <p:spTgt spid="26">
                                            <p:txEl>
                                              <p:pRg st="0" end="0"/>
                                            </p:txEl>
                                          </p:spTgt>
                                        </p:tgtEl>
                                        <p:attrNameLst>
                                          <p:attrName>ppt_y</p:attrName>
                                        </p:attrNameLst>
                                      </p:cBhvr>
                                      <p:to>
                                        <p:strVal val="(#ppt_y+0.4)"/>
                                      </p:to>
                                    </p:set>
                                    <p:anim from="(#ppt_y+0.4)" to="(#ppt_y)" calcmode="lin" valueType="num">
                                      <p:cBhvr>
                                        <p:cTn id="155" dur="1230" accel="100000" fill="hold">
                                          <p:stCondLst>
                                            <p:cond delay="770"/>
                                          </p:stCondLst>
                                        </p:cTn>
                                        <p:tgtEl>
                                          <p:spTgt spid="26">
                                            <p:txEl>
                                              <p:pRg st="0" end="0"/>
                                            </p:txEl>
                                          </p:spTgt>
                                        </p:tgtEl>
                                        <p:attrNameLst>
                                          <p:attrName>ppt_y</p:attrName>
                                        </p:attrNameLst>
                                      </p:cBhvr>
                                    </p:anim>
                                  </p:childTnLst>
                                </p:cTn>
                              </p:par>
                            </p:childTnLst>
                          </p:cTn>
                        </p:par>
                        <p:par>
                          <p:cTn id="156" fill="hold">
                            <p:stCondLst>
                              <p:cond delay="10000"/>
                            </p:stCondLst>
                            <p:childTnLst>
                              <p:par>
                                <p:cTn id="157" presetID="23" presetClass="entr" presetSubtype="16" fill="hold" nodeType="afterEffect">
                                  <p:stCondLst>
                                    <p:cond delay="0"/>
                                  </p:stCondLst>
                                  <p:childTnLst>
                                    <p:set>
                                      <p:cBhvr>
                                        <p:cTn id="158" dur="1" fill="hold">
                                          <p:stCondLst>
                                            <p:cond delay="0"/>
                                          </p:stCondLst>
                                        </p:cTn>
                                        <p:tgtEl>
                                          <p:spTgt spid="3">
                                            <p:txEl>
                                              <p:pRg st="0" end="0"/>
                                            </p:txEl>
                                          </p:spTgt>
                                        </p:tgtEl>
                                        <p:attrNameLst>
                                          <p:attrName>style.visibility</p:attrName>
                                        </p:attrNameLst>
                                      </p:cBhvr>
                                      <p:to>
                                        <p:strVal val="visible"/>
                                      </p:to>
                                    </p:set>
                                    <p:anim calcmode="lin" valueType="num">
                                      <p:cBhvr>
                                        <p:cTn id="15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0" dur="20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7" grpId="0"/>
      <p:bldP spid="18" grpId="0" animBg="1"/>
      <p:bldP spid="19" grpId="0" animBg="1"/>
      <p:bldP spid="20" grpId="0" animBg="1"/>
      <p:bldP spid="21" grpId="0" animBg="1"/>
      <p:bldP spid="22" grpId="0" animBg="1"/>
      <p:bldP spid="23" grpId="0" animBg="1"/>
      <p:bldP spid="24" grpId="0" animBg="1"/>
      <p:bldP spid="28" grpId="0"/>
      <p:bldP spid="31"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467544" y="4611231"/>
            <a:ext cx="8676456" cy="2246769"/>
          </a:xfrm>
          <a:prstGeom prst="rect">
            <a:avLst/>
          </a:prstGeom>
        </p:spPr>
        <p:txBody>
          <a:bodyPr wrap="square">
            <a:spAutoFit/>
          </a:bodyPr>
          <a:lstStyle/>
          <a:p>
            <a:pPr>
              <a:defRPr/>
            </a:pPr>
            <a:r>
              <a:rPr lang="ru-RU" sz="2800" dirty="0">
                <a:solidFill>
                  <a:prstClr val="black"/>
                </a:solidFill>
                <a:latin typeface="Arial" pitchFamily="34" charset="0"/>
                <a:cs typeface="Arial" pitchFamily="34" charset="0"/>
              </a:rPr>
              <a:t>Высокий чугунный обелиск был увенчан золоченым двуглавым орлом. На всех его четырех сторонах литые золоченые надписи “1812 год” и изображение лаврового венка со знаменем новгородского ополчения.</a:t>
            </a:r>
            <a:endParaRPr lang="ru-RU" sz="2800" dirty="0">
              <a:latin typeface="Arial" pitchFamily="34" charset="0"/>
              <a:cs typeface="Arial" pitchFamily="34" charset="0"/>
            </a:endParaRPr>
          </a:p>
        </p:txBody>
      </p:sp>
      <p:pic>
        <p:nvPicPr>
          <p:cNvPr id="5" name="Рисунок 4" descr="krm_04_04.jpg"/>
          <p:cNvPicPr>
            <a:picLocks noChangeAspect="1"/>
          </p:cNvPicPr>
          <p:nvPr/>
        </p:nvPicPr>
        <p:blipFill>
          <a:blip r:embed="rId2" cstate="print"/>
          <a:srcRect/>
          <a:stretch>
            <a:fillRect/>
          </a:stretch>
        </p:blipFill>
        <p:spPr bwMode="auto">
          <a:xfrm>
            <a:off x="827584" y="260648"/>
            <a:ext cx="6840760" cy="44058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sz="half" idx="4294967295"/>
          </p:nvPr>
        </p:nvSpPr>
        <p:spPr>
          <a:xfrm>
            <a:off x="0" y="1052736"/>
            <a:ext cx="5148064" cy="4724400"/>
          </a:xfrm>
        </p:spPr>
        <p:txBody>
          <a:bodyPr>
            <a:normAutofit/>
          </a:bodyPr>
          <a:lstStyle/>
          <a:p>
            <a:pPr>
              <a:buNone/>
            </a:pPr>
            <a:r>
              <a:rPr lang="ru-RU" dirty="0" smtClean="0">
                <a:latin typeface="Arial" pitchFamily="34" charset="0"/>
                <a:cs typeface="Arial" pitchFamily="34" charset="0"/>
              </a:rPr>
              <a:t>    В нижней части … метрового монумента, отлитого из металла, была надпись: «От благодарного  новгородского дворянства и всех сословий новгородской губернии».</a:t>
            </a:r>
            <a:endParaRPr lang="ru-RU" dirty="0">
              <a:latin typeface="Arial" pitchFamily="34" charset="0"/>
              <a:cs typeface="Arial" pitchFamily="34" charset="0"/>
            </a:endParaRPr>
          </a:p>
        </p:txBody>
      </p:sp>
      <p:pic>
        <p:nvPicPr>
          <p:cNvPr id="5" name="Содержимое 4" descr="krm_04_04.jpg"/>
          <p:cNvPicPr>
            <a:picLocks noGrp="1" noChangeAspect="1"/>
          </p:cNvPicPr>
          <p:nvPr>
            <p:ph sz="half" idx="4294967295"/>
          </p:nvPr>
        </p:nvPicPr>
        <p:blipFill>
          <a:blip r:embed="rId2" cstate="print"/>
          <a:stretch>
            <a:fillRect/>
          </a:stretch>
        </p:blipFill>
        <p:spPr>
          <a:xfrm>
            <a:off x="4895528" y="1844824"/>
            <a:ext cx="4248472" cy="3781078"/>
          </a:xfrm>
          <a:effectLst>
            <a:softEdge rad="1270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620688"/>
            <a:ext cx="8686800" cy="841375"/>
          </a:xfrm>
        </p:spPr>
        <p:txBody>
          <a:bodyPr>
            <a:normAutofit fontScale="90000"/>
          </a:bodyPr>
          <a:lstStyle/>
          <a:p>
            <a:r>
              <a:rPr lang="ru-RU" cap="none" dirty="0" smtClean="0">
                <a:solidFill>
                  <a:schemeClr val="tx1"/>
                </a:solidFill>
                <a:effectLst/>
                <a:latin typeface="Arial" pitchFamily="34" charset="0"/>
                <a:cs typeface="Arial" pitchFamily="34" charset="0"/>
              </a:rPr>
              <a:t>Найдите высоту памятника, вычислив Х из условия:</a:t>
            </a:r>
            <a:endParaRPr lang="ru-RU" cap="none" dirty="0">
              <a:solidFill>
                <a:schemeClr val="tx1"/>
              </a:solidFill>
              <a:effectLst/>
              <a:latin typeface="Arial" pitchFamily="34" charset="0"/>
              <a:cs typeface="Arial" pitchFamily="34" charset="0"/>
            </a:endParaRPr>
          </a:p>
        </p:txBody>
      </p:sp>
      <p:sp>
        <p:nvSpPr>
          <p:cNvPr id="3" name="Содержимое 2"/>
          <p:cNvSpPr>
            <a:spLocks noGrp="1"/>
          </p:cNvSpPr>
          <p:nvPr>
            <p:ph sz="half" idx="4294967295"/>
          </p:nvPr>
        </p:nvSpPr>
        <p:spPr>
          <a:xfrm>
            <a:off x="2771800" y="980728"/>
            <a:ext cx="4191000" cy="4724400"/>
          </a:xfrm>
        </p:spPr>
        <p:txBody>
          <a:bodyPr/>
          <a:lstStyle/>
          <a:p>
            <a:pPr algn="ctr">
              <a:buNone/>
            </a:pPr>
            <a:endParaRPr lang="ru-RU" dirty="0" smtClean="0"/>
          </a:p>
          <a:p>
            <a:pPr algn="ctr">
              <a:buNone/>
            </a:pPr>
            <a:r>
              <a:rPr lang="ru-RU" dirty="0" smtClean="0"/>
              <a:t>250:Х= 175:7</a:t>
            </a:r>
            <a:endParaRPr lang="ru-RU" dirty="0"/>
          </a:p>
        </p:txBody>
      </p:sp>
      <p:pic>
        <p:nvPicPr>
          <p:cNvPr id="5" name="Содержимое 4" descr="krm_04_04.jpg"/>
          <p:cNvPicPr>
            <a:picLocks noGrp="1" noChangeAspect="1"/>
          </p:cNvPicPr>
          <p:nvPr>
            <p:ph sz="half" idx="4294967295"/>
          </p:nvPr>
        </p:nvPicPr>
        <p:blipFill>
          <a:blip r:embed="rId2" cstate="print"/>
          <a:stretch>
            <a:fillRect/>
          </a:stretch>
        </p:blipFill>
        <p:spPr>
          <a:xfrm>
            <a:off x="2411760" y="2420888"/>
            <a:ext cx="4680520" cy="4234022"/>
          </a:xfrm>
          <a:effectLst>
            <a:softEdge rad="1270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83568" y="5301208"/>
            <a:ext cx="3132138" cy="841375"/>
          </a:xfrm>
        </p:spPr>
        <p:txBody>
          <a:bodyPr/>
          <a:lstStyle/>
          <a:p>
            <a:r>
              <a:rPr lang="ru-RU" cap="none" dirty="0" smtClean="0">
                <a:solidFill>
                  <a:schemeClr val="tx1"/>
                </a:solidFill>
                <a:effectLst/>
              </a:rPr>
              <a:t>Ответ: </a:t>
            </a:r>
            <a:r>
              <a:rPr lang="ru-RU" cap="none" dirty="0" smtClean="0">
                <a:solidFill>
                  <a:schemeClr val="tx1"/>
                </a:solidFill>
                <a:effectLst/>
                <a:latin typeface="Arial" pitchFamily="34" charset="0"/>
                <a:cs typeface="Arial" pitchFamily="34" charset="0"/>
              </a:rPr>
              <a:t>Х= 10</a:t>
            </a:r>
            <a:endParaRPr lang="ru-RU" cap="none" dirty="0">
              <a:solidFill>
                <a:schemeClr val="tx1"/>
              </a:solidFill>
              <a:effectLst/>
              <a:latin typeface="Arial" pitchFamily="34" charset="0"/>
              <a:cs typeface="Arial" pitchFamily="34" charset="0"/>
            </a:endParaRPr>
          </a:p>
        </p:txBody>
      </p:sp>
      <p:pic>
        <p:nvPicPr>
          <p:cNvPr id="5" name="Содержимое 4" descr="памятник.jpg"/>
          <p:cNvPicPr>
            <a:picLocks noGrp="1" noChangeAspect="1"/>
          </p:cNvPicPr>
          <p:nvPr>
            <p:ph sz="half" idx="4294967295"/>
          </p:nvPr>
        </p:nvPicPr>
        <p:blipFill>
          <a:blip r:embed="rId2" cstate="print"/>
          <a:stretch>
            <a:fillRect/>
          </a:stretch>
        </p:blipFill>
        <p:spPr>
          <a:xfrm>
            <a:off x="1907704" y="332656"/>
            <a:ext cx="5203304" cy="4818090"/>
          </a:xfrm>
          <a:effectLst>
            <a:softEdge rad="127000"/>
          </a:effectLst>
        </p:spPr>
      </p:pic>
      <p:sp>
        <p:nvSpPr>
          <p:cNvPr id="6" name="TextBox 5"/>
          <p:cNvSpPr txBox="1"/>
          <p:nvPr/>
        </p:nvSpPr>
        <p:spPr>
          <a:xfrm>
            <a:off x="5220072" y="5301208"/>
            <a:ext cx="2714644" cy="646331"/>
          </a:xfrm>
          <a:prstGeom prst="rect">
            <a:avLst/>
          </a:prstGeom>
          <a:noFill/>
        </p:spPr>
        <p:txBody>
          <a:bodyPr wrap="square" rtlCol="0">
            <a:spAutoFit/>
          </a:bodyPr>
          <a:lstStyle/>
          <a:p>
            <a:r>
              <a:rPr lang="ru-RU" sz="3600" dirty="0" smtClean="0"/>
              <a:t>10 метров</a:t>
            </a:r>
            <a:endParaRPr lang="ru-RU" sz="3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Содержимое 5"/>
          <p:cNvSpPr>
            <a:spLocks noGrp="1"/>
          </p:cNvSpPr>
          <p:nvPr>
            <p:ph idx="4294967295"/>
          </p:nvPr>
        </p:nvSpPr>
        <p:spPr>
          <a:xfrm>
            <a:off x="0" y="857232"/>
            <a:ext cx="6072198" cy="4525962"/>
          </a:xfrm>
        </p:spPr>
        <p:txBody>
          <a:bodyPr>
            <a:normAutofit fontScale="92500" lnSpcReduction="10000"/>
          </a:bodyPr>
          <a:lstStyle/>
          <a:p>
            <a:pPr>
              <a:buNone/>
            </a:pPr>
            <a:r>
              <a:rPr lang="ru-RU" dirty="0" smtClean="0">
                <a:latin typeface="Arial" pitchFamily="34" charset="0"/>
                <a:cs typeface="Arial" pitchFamily="34" charset="0"/>
              </a:rPr>
              <a:t>     </a:t>
            </a:r>
            <a:r>
              <a:rPr lang="ru-RU" sz="2800" dirty="0" smtClean="0">
                <a:latin typeface="Arial" pitchFamily="34" charset="0"/>
                <a:cs typeface="Arial" pitchFamily="34" charset="0"/>
              </a:rPr>
              <a:t>В 1860 г., когда на том же месте в Кремле готовились установить памятник «Тысячелетию России» обелиск новгородским ополченцам был перенесён на Софийскую площадь, а при советской власти, в 1923г., при установке на площади памятника Ленину монумент ополченцам был полностью демонтирован. Чугун отправили на переплавку, а каменные плиты были сброшены в ров.</a:t>
            </a:r>
            <a:endParaRPr lang="ru-RU" sz="2800" dirty="0">
              <a:latin typeface="Arial" pitchFamily="34" charset="0"/>
              <a:cs typeface="Arial" pitchFamily="34" charset="0"/>
            </a:endParaRPr>
          </a:p>
        </p:txBody>
      </p:sp>
      <p:pic>
        <p:nvPicPr>
          <p:cNvPr id="3" name="Рисунок 2" descr="krm_04_04.jpg"/>
          <p:cNvPicPr>
            <a:picLocks noChangeAspect="1"/>
          </p:cNvPicPr>
          <p:nvPr/>
        </p:nvPicPr>
        <p:blipFill>
          <a:blip r:embed="rId2" cstate="print"/>
          <a:srcRect l="32695" r="31725"/>
          <a:stretch>
            <a:fillRect/>
          </a:stretch>
        </p:blipFill>
        <p:spPr bwMode="auto">
          <a:xfrm>
            <a:off x="6072198" y="1071546"/>
            <a:ext cx="2699955" cy="4887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260648"/>
            <a:ext cx="6264151" cy="2520007"/>
          </a:xfrm>
        </p:spPr>
        <p:txBody>
          <a:bodyPr>
            <a:normAutofit/>
          </a:bodyPr>
          <a:lstStyle/>
          <a:p>
            <a:pPr>
              <a:buNone/>
            </a:pPr>
            <a:r>
              <a:rPr lang="ru-RU" sz="2800" dirty="0" smtClean="0">
                <a:latin typeface="Arial" pitchFamily="34" charset="0"/>
                <a:cs typeface="Arial" pitchFamily="34" charset="0"/>
              </a:rPr>
              <a:t>   В 2012г. на территории новгородской области </a:t>
            </a:r>
          </a:p>
          <a:p>
            <a:pPr>
              <a:buNone/>
            </a:pPr>
            <a:r>
              <a:rPr lang="ru-RU" sz="2800" dirty="0" smtClean="0">
                <a:latin typeface="Arial" pitchFamily="34" charset="0"/>
                <a:cs typeface="Arial" pitchFamily="34" charset="0"/>
              </a:rPr>
              <a:t>   пройдут мероприятия, посвященные 200-летию победы в Отечественной войне 1812г.</a:t>
            </a:r>
          </a:p>
        </p:txBody>
      </p:sp>
      <p:pic>
        <p:nvPicPr>
          <p:cNvPr id="4" name="Picture 7" descr="http://news.novgorod.ru/news/images/2203.jpg">
            <a:hlinkClick r:id="rId2" tooltip=" (c) Комитет культуры Новгородской области"/>
          </p:cNvPr>
          <p:cNvPicPr>
            <a:picLocks noChangeAspect="1" noChangeArrowheads="1"/>
          </p:cNvPicPr>
          <p:nvPr/>
        </p:nvPicPr>
        <p:blipFill>
          <a:blip r:embed="rId3" cstate="print"/>
          <a:srcRect/>
          <a:stretch>
            <a:fillRect/>
          </a:stretch>
        </p:blipFill>
        <p:spPr bwMode="auto">
          <a:xfrm>
            <a:off x="6012160" y="404664"/>
            <a:ext cx="2932113" cy="2216150"/>
          </a:xfrm>
          <a:prstGeom prst="rect">
            <a:avLst/>
          </a:prstGeom>
          <a:noFill/>
          <a:ln w="9525">
            <a:noFill/>
            <a:miter lim="800000"/>
            <a:headEnd/>
            <a:tailEnd/>
          </a:ln>
          <a:effectLst>
            <a:softEdge rad="127000"/>
          </a:effectLst>
        </p:spPr>
      </p:pic>
      <p:pic>
        <p:nvPicPr>
          <p:cNvPr id="5" name="Рисунок 4" descr="0002298622-thumb.jpg"/>
          <p:cNvPicPr>
            <a:picLocks noChangeAspect="1"/>
          </p:cNvPicPr>
          <p:nvPr/>
        </p:nvPicPr>
        <p:blipFill>
          <a:blip r:embed="rId4" cstate="print"/>
          <a:srcRect b="12656"/>
          <a:stretch>
            <a:fillRect/>
          </a:stretch>
        </p:blipFill>
        <p:spPr bwMode="auto">
          <a:xfrm>
            <a:off x="785786" y="3643314"/>
            <a:ext cx="4643438" cy="3028950"/>
          </a:xfrm>
          <a:prstGeom prst="rect">
            <a:avLst/>
          </a:prstGeom>
          <a:noFill/>
          <a:ln w="9525">
            <a:noFill/>
            <a:miter lim="800000"/>
            <a:headEnd/>
            <a:tailEnd/>
          </a:ln>
          <a:effectLst>
            <a:softEdge rad="127000"/>
          </a:effectLst>
        </p:spPr>
      </p:pic>
      <p:sp>
        <p:nvSpPr>
          <p:cNvPr id="6" name="Прямоугольник 5"/>
          <p:cNvSpPr/>
          <p:nvPr/>
        </p:nvSpPr>
        <p:spPr>
          <a:xfrm>
            <a:off x="-252536" y="2564904"/>
            <a:ext cx="9396536" cy="1015663"/>
          </a:xfrm>
          <a:prstGeom prst="rect">
            <a:avLst/>
          </a:prstGeom>
        </p:spPr>
        <p:txBody>
          <a:bodyPr wrap="square">
            <a:spAutoFit/>
          </a:bodyPr>
          <a:lstStyle/>
          <a:p>
            <a:pPr marL="342900" lvl="0" indent="-342900" fontAlgn="auto">
              <a:spcBef>
                <a:spcPct val="20000"/>
              </a:spcBef>
              <a:spcAft>
                <a:spcPts val="0"/>
              </a:spcAft>
              <a:buClr>
                <a:srgbClr val="F0A22E"/>
              </a:buClr>
              <a:buSzPct val="70000"/>
            </a:pPr>
            <a:r>
              <a:rPr lang="ru-RU" sz="3000" dirty="0" smtClean="0">
                <a:solidFill>
                  <a:srgbClr val="4E3B30"/>
                </a:solidFill>
                <a:latin typeface="Arial" pitchFamily="34" charset="0"/>
                <a:cs typeface="Arial" pitchFamily="34" charset="0"/>
              </a:rPr>
              <a:t>   </a:t>
            </a:r>
            <a:r>
              <a:rPr lang="ru-RU" sz="2800" dirty="0" smtClean="0">
                <a:solidFill>
                  <a:srgbClr val="4E3B30"/>
                </a:solidFill>
                <a:latin typeface="Arial" pitchFamily="34" charset="0"/>
                <a:cs typeface="Arial" pitchFamily="34" charset="0"/>
              </a:rPr>
              <a:t>Памятник </a:t>
            </a:r>
            <a:r>
              <a:rPr lang="ru-RU" sz="2800" dirty="0">
                <a:solidFill>
                  <a:srgbClr val="4E3B30"/>
                </a:solidFill>
                <a:latin typeface="Arial" pitchFamily="34" charset="0"/>
                <a:cs typeface="Arial" pitchFamily="34" charset="0"/>
              </a:rPr>
              <a:t>новгородским ополченцам будет установлен рядом со спорткомплексом «Манеж». </a:t>
            </a:r>
          </a:p>
        </p:txBody>
      </p:sp>
      <p:sp>
        <p:nvSpPr>
          <p:cNvPr id="7" name="Прямоугольник 6"/>
          <p:cNvSpPr/>
          <p:nvPr/>
        </p:nvSpPr>
        <p:spPr>
          <a:xfrm>
            <a:off x="5286380" y="5500702"/>
            <a:ext cx="3857620" cy="1015663"/>
          </a:xfrm>
          <a:prstGeom prst="rect">
            <a:avLst/>
          </a:prstGeom>
        </p:spPr>
        <p:txBody>
          <a:bodyPr wrap="square">
            <a:spAutoFit/>
          </a:bodyPr>
          <a:lstStyle/>
          <a:p>
            <a:pPr lvl="0" algn="ctr"/>
            <a:r>
              <a:rPr lang="ru-RU" sz="2000" b="1" dirty="0" smtClean="0">
                <a:solidFill>
                  <a:prstClr val="black"/>
                </a:solidFill>
              </a:rPr>
              <a:t>Памятник 1812 года.</a:t>
            </a:r>
          </a:p>
          <a:p>
            <a:pPr lvl="0" algn="ctr"/>
            <a:r>
              <a:rPr lang="ru-RU" sz="2000" b="1" dirty="0" smtClean="0">
                <a:solidFill>
                  <a:prstClr val="black"/>
                </a:solidFill>
              </a:rPr>
              <a:t> Новгород.</a:t>
            </a:r>
          </a:p>
          <a:p>
            <a:pPr lvl="0" algn="ctr"/>
            <a:r>
              <a:rPr lang="ru-RU" sz="2000" dirty="0" smtClean="0">
                <a:solidFill>
                  <a:prstClr val="black"/>
                </a:solidFill>
              </a:rPr>
              <a:t> (Дореволюционная открытка) </a:t>
            </a:r>
            <a:endParaRPr lang="ru-RU" sz="20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24"/>
          <p:cNvPicPr>
            <a:picLocks noChangeAspect="1" noChangeArrowheads="1"/>
          </p:cNvPicPr>
          <p:nvPr/>
        </p:nvPicPr>
        <p:blipFill>
          <a:blip r:embed="rId2" cstate="print"/>
          <a:srcRect/>
          <a:stretch>
            <a:fillRect/>
          </a:stretch>
        </p:blipFill>
        <p:spPr bwMode="auto">
          <a:xfrm>
            <a:off x="0" y="-42863"/>
            <a:ext cx="9144000" cy="6945313"/>
          </a:xfrm>
          <a:prstGeom prst="rect">
            <a:avLst/>
          </a:prstGeom>
          <a:noFill/>
          <a:ln w="9525">
            <a:noFill/>
            <a:miter lim="800000"/>
            <a:headEnd/>
            <a:tailEnd/>
          </a:ln>
        </p:spPr>
      </p:pic>
      <p:pic>
        <p:nvPicPr>
          <p:cNvPr id="7171" name="Picture 2" descr="Картинка 202 из 156137"/>
          <p:cNvPicPr>
            <a:picLocks noChangeAspect="1" noChangeArrowheads="1"/>
          </p:cNvPicPr>
          <p:nvPr/>
        </p:nvPicPr>
        <p:blipFill>
          <a:blip r:embed="rId3" cstate="print"/>
          <a:srcRect/>
          <a:stretch>
            <a:fillRect/>
          </a:stretch>
        </p:blipFill>
        <p:spPr bwMode="auto">
          <a:xfrm>
            <a:off x="900113" y="447675"/>
            <a:ext cx="7161212" cy="6005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descr="Светлейший князь Петр Христианович Витгенштейн (1769-1843).jpg"/>
          <p:cNvPicPr>
            <a:picLocks noChangeAspect="1"/>
          </p:cNvPicPr>
          <p:nvPr/>
        </p:nvPicPr>
        <p:blipFill>
          <a:blip r:embed="rId3" cstate="print">
            <a:lum bright="20000" contrast="-30000"/>
          </a:blip>
          <a:stretch>
            <a:fillRect/>
          </a:stretch>
        </p:blipFill>
        <p:spPr>
          <a:xfrm>
            <a:off x="899592" y="1268760"/>
            <a:ext cx="7524328" cy="5589240"/>
          </a:xfrm>
          <a:prstGeom prst="rect">
            <a:avLst/>
          </a:prstGeom>
          <a:noFill/>
          <a:ln>
            <a:noFill/>
          </a:ln>
          <a:effectLst>
            <a:softEdge rad="317500"/>
          </a:effectLst>
        </p:spPr>
      </p:pic>
      <p:sp>
        <p:nvSpPr>
          <p:cNvPr id="2051" name="Прямоугольник 3"/>
          <p:cNvSpPr>
            <a:spLocks noChangeArrowheads="1"/>
          </p:cNvSpPr>
          <p:nvPr/>
        </p:nvSpPr>
        <p:spPr bwMode="auto">
          <a:xfrm>
            <a:off x="250825" y="260350"/>
            <a:ext cx="8642350" cy="1385888"/>
          </a:xfrm>
          <a:prstGeom prst="rect">
            <a:avLst/>
          </a:prstGeom>
          <a:noFill/>
          <a:ln w="9525">
            <a:noFill/>
            <a:miter lim="800000"/>
            <a:headEnd/>
            <a:tailEnd/>
          </a:ln>
        </p:spPr>
        <p:txBody>
          <a:bodyPr>
            <a:spAutoFit/>
          </a:bodyPr>
          <a:lstStyle/>
          <a:p>
            <a:r>
              <a:rPr lang="ru-RU" sz="2800" b="1" dirty="0">
                <a:latin typeface="Calibri" pitchFamily="34" charset="0"/>
              </a:rPr>
              <a:t>Отечественные войны в России на протяжении всей её истории отличались особым патриотизмом. </a:t>
            </a:r>
          </a:p>
          <a:p>
            <a:endParaRPr lang="ru-RU" sz="2800" dirty="0">
              <a:latin typeface="Calibri" pitchFamily="34" charset="0"/>
            </a:endParaRPr>
          </a:p>
        </p:txBody>
      </p:sp>
      <p:sp>
        <p:nvSpPr>
          <p:cNvPr id="4" name="Прямоугольник 3"/>
          <p:cNvSpPr>
            <a:spLocks noChangeArrowheads="1"/>
          </p:cNvSpPr>
          <p:nvPr/>
        </p:nvSpPr>
        <p:spPr bwMode="auto">
          <a:xfrm>
            <a:off x="323850" y="1844675"/>
            <a:ext cx="8208963" cy="1816100"/>
          </a:xfrm>
          <a:prstGeom prst="rect">
            <a:avLst/>
          </a:prstGeom>
          <a:noFill/>
          <a:ln w="9525">
            <a:noFill/>
            <a:miter lim="800000"/>
            <a:headEnd/>
            <a:tailEnd/>
          </a:ln>
        </p:spPr>
        <p:txBody>
          <a:bodyPr>
            <a:spAutoFit/>
          </a:bodyPr>
          <a:lstStyle/>
          <a:p>
            <a:r>
              <a:rPr lang="ru-RU" sz="2800" b="1" dirty="0">
                <a:solidFill>
                  <a:srgbClr val="000000"/>
                </a:solidFill>
                <a:latin typeface="Calibri" pitchFamily="34" charset="0"/>
              </a:rPr>
              <a:t>Война 1812 года называется Отечественной недаром. Россия вела многие войны, но они были наступательного характера и велись за пределами государства.</a:t>
            </a:r>
          </a:p>
        </p:txBody>
      </p:sp>
      <p:sp>
        <p:nvSpPr>
          <p:cNvPr id="5" name="Прямоугольник 4"/>
          <p:cNvSpPr>
            <a:spLocks noChangeArrowheads="1"/>
          </p:cNvSpPr>
          <p:nvPr/>
        </p:nvSpPr>
        <p:spPr bwMode="auto">
          <a:xfrm>
            <a:off x="323850" y="3933825"/>
            <a:ext cx="8351838" cy="1814513"/>
          </a:xfrm>
          <a:prstGeom prst="rect">
            <a:avLst/>
          </a:prstGeom>
          <a:noFill/>
          <a:ln w="9525">
            <a:noFill/>
            <a:miter lim="800000"/>
            <a:headEnd/>
            <a:tailEnd/>
          </a:ln>
        </p:spPr>
        <p:txBody>
          <a:bodyPr>
            <a:spAutoFit/>
          </a:bodyPr>
          <a:lstStyle/>
          <a:p>
            <a:r>
              <a:rPr lang="ru-RU" sz="2800" b="1" dirty="0">
                <a:solidFill>
                  <a:srgbClr val="000000"/>
                </a:solidFill>
                <a:latin typeface="Calibri" pitchFamily="34" charset="0"/>
              </a:rPr>
              <a:t>В 1812 году случилось иначе. России пришлось вести войну оборонительную, в которой участвовала не только армия, но и простой русский народ. </a:t>
            </a:r>
            <a:endParaRPr lang="ru-RU" b="1" dirty="0"/>
          </a:p>
        </p:txBody>
      </p:sp>
      <p:sp>
        <p:nvSpPr>
          <p:cNvPr id="6" name="Прямоугольник 5"/>
          <p:cNvSpPr>
            <a:spLocks noChangeArrowheads="1"/>
          </p:cNvSpPr>
          <p:nvPr/>
        </p:nvSpPr>
        <p:spPr bwMode="auto">
          <a:xfrm>
            <a:off x="395288" y="5715000"/>
            <a:ext cx="8353425" cy="954088"/>
          </a:xfrm>
          <a:prstGeom prst="rect">
            <a:avLst/>
          </a:prstGeom>
          <a:noFill/>
          <a:ln w="9525">
            <a:noFill/>
            <a:miter lim="800000"/>
            <a:headEnd/>
            <a:tailEnd/>
          </a:ln>
        </p:spPr>
        <p:txBody>
          <a:bodyPr>
            <a:spAutoFit/>
          </a:bodyPr>
          <a:lstStyle/>
          <a:p>
            <a:r>
              <a:rPr lang="ru-RU" sz="2800" b="1" dirty="0">
                <a:solidFill>
                  <a:srgbClr val="000000"/>
                </a:solidFill>
                <a:latin typeface="Calibri" pitchFamily="34" charset="0"/>
              </a:rPr>
              <a:t>Так, с самого начала война приняла характер войны народной, священной.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300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par>
                          <p:cTn id="8" fill="hold">
                            <p:stCondLst>
                              <p:cond delay="3000"/>
                            </p:stCondLst>
                            <p:childTnLst>
                              <p:par>
                                <p:cTn id="9" presetID="6" presetClass="emph" presetSubtype="0" fill="hold" nodeType="afterEffect">
                                  <p:stCondLst>
                                    <p:cond delay="0"/>
                                  </p:stCondLst>
                                  <p:childTnLst>
                                    <p:animScale>
                                      <p:cBhvr>
                                        <p:cTn id="10" dur="2000" fill="hold"/>
                                        <p:tgtEl>
                                          <p:spTgt spid="3"/>
                                        </p:tgtEl>
                                      </p:cBhvr>
                                      <p:by x="150000" y="150000"/>
                                    </p:animScale>
                                  </p:childTnLst>
                                </p:cTn>
                              </p:par>
                              <p:par>
                                <p:cTn id="11" presetID="55"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strVal val="#ppt_w*0.70"/>
                                          </p:val>
                                        </p:tav>
                                        <p:tav tm="100000">
                                          <p:val>
                                            <p:strVal val="#ppt_w"/>
                                          </p:val>
                                        </p:tav>
                                      </p:tavLst>
                                    </p:anim>
                                    <p:anim calcmode="lin" valueType="num">
                                      <p:cBhvr>
                                        <p:cTn id="14" dur="3000" fill="hold"/>
                                        <p:tgtEl>
                                          <p:spTgt spid="4"/>
                                        </p:tgtEl>
                                        <p:attrNameLst>
                                          <p:attrName>ppt_h</p:attrName>
                                        </p:attrNameLst>
                                      </p:cBhvr>
                                      <p:tavLst>
                                        <p:tav tm="0">
                                          <p:val>
                                            <p:strVal val="#ppt_h"/>
                                          </p:val>
                                        </p:tav>
                                        <p:tav tm="100000">
                                          <p:val>
                                            <p:strVal val="#ppt_h"/>
                                          </p:val>
                                        </p:tav>
                                      </p:tavLst>
                                    </p:anim>
                                    <p:animEffect transition="in" filter="fade">
                                      <p:cBhvr>
                                        <p:cTn id="15" dur="3000"/>
                                        <p:tgtEl>
                                          <p:spTgt spid="4"/>
                                        </p:tgtEl>
                                      </p:cBhvr>
                                    </p:animEffect>
                                  </p:childTnLst>
                                </p:cTn>
                              </p:par>
                            </p:childTnLst>
                          </p:cTn>
                        </p:par>
                        <p:par>
                          <p:cTn id="16" fill="hold">
                            <p:stCondLst>
                              <p:cond delay="6000"/>
                            </p:stCondLst>
                            <p:childTnLst>
                              <p:par>
                                <p:cTn id="17" presetID="55" presetClass="entr" presetSubtype="0" fill="hold" grpId="0" nodeType="afterEffect">
                                  <p:stCondLst>
                                    <p:cond delay="3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0" fill="hold"/>
                                        <p:tgtEl>
                                          <p:spTgt spid="5"/>
                                        </p:tgtEl>
                                        <p:attrNameLst>
                                          <p:attrName>ppt_w</p:attrName>
                                        </p:attrNameLst>
                                      </p:cBhvr>
                                      <p:tavLst>
                                        <p:tav tm="0">
                                          <p:val>
                                            <p:strVal val="#ppt_w*0.70"/>
                                          </p:val>
                                        </p:tav>
                                        <p:tav tm="100000">
                                          <p:val>
                                            <p:strVal val="#ppt_w"/>
                                          </p:val>
                                        </p:tav>
                                      </p:tavLst>
                                    </p:anim>
                                    <p:anim calcmode="lin" valueType="num">
                                      <p:cBhvr>
                                        <p:cTn id="20" dur="3000" fill="hold"/>
                                        <p:tgtEl>
                                          <p:spTgt spid="5"/>
                                        </p:tgtEl>
                                        <p:attrNameLst>
                                          <p:attrName>ppt_h</p:attrName>
                                        </p:attrNameLst>
                                      </p:cBhvr>
                                      <p:tavLst>
                                        <p:tav tm="0">
                                          <p:val>
                                            <p:strVal val="#ppt_h"/>
                                          </p:val>
                                        </p:tav>
                                        <p:tav tm="100000">
                                          <p:val>
                                            <p:strVal val="#ppt_h"/>
                                          </p:val>
                                        </p:tav>
                                      </p:tavLst>
                                    </p:anim>
                                    <p:animEffect transition="in" filter="fade">
                                      <p:cBhvr>
                                        <p:cTn id="21" dur="3000"/>
                                        <p:tgtEl>
                                          <p:spTgt spid="5"/>
                                        </p:tgtEl>
                                      </p:cBhvr>
                                    </p:animEffect>
                                  </p:childTnLst>
                                </p:cTn>
                              </p:par>
                            </p:childTnLst>
                          </p:cTn>
                        </p:par>
                        <p:par>
                          <p:cTn id="22" fill="hold">
                            <p:stCondLst>
                              <p:cond delay="12500"/>
                            </p:stCondLst>
                            <p:childTnLst>
                              <p:par>
                                <p:cTn id="23" presetID="55" presetClass="entr" presetSubtype="0" fill="hold" grpId="0" nodeType="afterEffect">
                                  <p:stCondLst>
                                    <p:cond delay="3500"/>
                                  </p:stCondLst>
                                  <p:childTnLst>
                                    <p:set>
                                      <p:cBhvr>
                                        <p:cTn id="24" dur="1" fill="hold">
                                          <p:stCondLst>
                                            <p:cond delay="0"/>
                                          </p:stCondLst>
                                        </p:cTn>
                                        <p:tgtEl>
                                          <p:spTgt spid="6"/>
                                        </p:tgtEl>
                                        <p:attrNameLst>
                                          <p:attrName>style.visibility</p:attrName>
                                        </p:attrNameLst>
                                      </p:cBhvr>
                                      <p:to>
                                        <p:strVal val="visible"/>
                                      </p:to>
                                    </p:set>
                                    <p:anim calcmode="lin" valueType="num">
                                      <p:cBhvr>
                                        <p:cTn id="25" dur="3000" fill="hold"/>
                                        <p:tgtEl>
                                          <p:spTgt spid="6"/>
                                        </p:tgtEl>
                                        <p:attrNameLst>
                                          <p:attrName>ppt_w</p:attrName>
                                        </p:attrNameLst>
                                      </p:cBhvr>
                                      <p:tavLst>
                                        <p:tav tm="0">
                                          <p:val>
                                            <p:strVal val="#ppt_w*0.70"/>
                                          </p:val>
                                        </p:tav>
                                        <p:tav tm="100000">
                                          <p:val>
                                            <p:strVal val="#ppt_w"/>
                                          </p:val>
                                        </p:tav>
                                      </p:tavLst>
                                    </p:anim>
                                    <p:anim calcmode="lin" valueType="num">
                                      <p:cBhvr>
                                        <p:cTn id="26" dur="3000" fill="hold"/>
                                        <p:tgtEl>
                                          <p:spTgt spid="6"/>
                                        </p:tgtEl>
                                        <p:attrNameLst>
                                          <p:attrName>ppt_h</p:attrName>
                                        </p:attrNameLst>
                                      </p:cBhvr>
                                      <p:tavLst>
                                        <p:tav tm="0">
                                          <p:val>
                                            <p:strVal val="#ppt_h"/>
                                          </p:val>
                                        </p:tav>
                                        <p:tav tm="100000">
                                          <p:val>
                                            <p:strVal val="#ppt_h"/>
                                          </p:val>
                                        </p:tav>
                                      </p:tavLst>
                                    </p:anim>
                                    <p:animEffect transition="in" filter="fade">
                                      <p:cBhvr>
                                        <p:cTn id="2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27584" y="548680"/>
            <a:ext cx="7772400" cy="1470025"/>
          </a:xfrm>
        </p:spPr>
        <p:txBody>
          <a:bodyPr/>
          <a:lstStyle/>
          <a:p>
            <a:r>
              <a:rPr lang="ru-RU" sz="4000" dirty="0">
                <a:latin typeface="Times New Roman" pitchFamily="18" charset="0"/>
              </a:rPr>
              <a:t>22 июня 1941 года </a:t>
            </a:r>
            <a:r>
              <a:rPr lang="ru-RU" sz="2400" dirty="0">
                <a:latin typeface="Times New Roman" pitchFamily="18" charset="0"/>
              </a:rPr>
              <a:t>начался самый драматичный период в истории России- </a:t>
            </a:r>
            <a:r>
              <a:rPr lang="ru-RU" b="1" dirty="0">
                <a:latin typeface="Times New Roman" pitchFamily="18" charset="0"/>
              </a:rPr>
              <a:t>Великая Отечественная война.</a:t>
            </a:r>
          </a:p>
        </p:txBody>
      </p:sp>
      <p:sp>
        <p:nvSpPr>
          <p:cNvPr id="2051" name="Rectangle 3"/>
          <p:cNvSpPr>
            <a:spLocks noGrp="1" noChangeArrowheads="1"/>
          </p:cNvSpPr>
          <p:nvPr>
            <p:ph type="subTitle" idx="1"/>
          </p:nvPr>
        </p:nvSpPr>
        <p:spPr>
          <a:xfrm>
            <a:off x="250825" y="2276475"/>
            <a:ext cx="4608513" cy="3889375"/>
          </a:xfrm>
        </p:spPr>
        <p:txBody>
          <a:bodyPr/>
          <a:lstStyle/>
          <a:p>
            <a:pPr>
              <a:lnSpc>
                <a:spcPct val="90000"/>
              </a:lnSpc>
            </a:pPr>
            <a:r>
              <a:rPr lang="ru-RU" sz="2800" dirty="0"/>
              <a:t>Реалии войны новгородцам пришлось ощутить сразу</a:t>
            </a:r>
            <a:r>
              <a:rPr lang="en-US" sz="2800" dirty="0"/>
              <a:t>: </a:t>
            </a:r>
            <a:r>
              <a:rPr lang="ru-RU" sz="2800" dirty="0"/>
              <a:t>уже в начале июля немецкая авиация наносила удары по Новгороду.</a:t>
            </a:r>
          </a:p>
          <a:p>
            <a:pPr>
              <a:lnSpc>
                <a:spcPct val="90000"/>
              </a:lnSpc>
            </a:pPr>
            <a:r>
              <a:rPr lang="ru-RU" b="1" dirty="0"/>
              <a:t>19 августа  1941 года</a:t>
            </a:r>
            <a:r>
              <a:rPr lang="ru-RU" sz="2800" b="1" dirty="0"/>
              <a:t> Новгород оказался в руках врага</a:t>
            </a:r>
            <a:r>
              <a:rPr lang="ru-RU" sz="2800" dirty="0"/>
              <a:t>.</a:t>
            </a:r>
          </a:p>
        </p:txBody>
      </p:sp>
      <p:pic>
        <p:nvPicPr>
          <p:cNvPr id="2052" name="Picture 4" descr="il92"/>
          <p:cNvPicPr>
            <a:picLocks noChangeAspect="1" noChangeArrowheads="1"/>
          </p:cNvPicPr>
          <p:nvPr/>
        </p:nvPicPr>
        <p:blipFill>
          <a:blip r:embed="rId3" cstate="print"/>
          <a:srcRect/>
          <a:stretch>
            <a:fillRect/>
          </a:stretch>
        </p:blipFill>
        <p:spPr bwMode="auto">
          <a:xfrm>
            <a:off x="4932040" y="2276872"/>
            <a:ext cx="3544055" cy="410485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24"/>
          <p:cNvPicPr>
            <a:picLocks noChangeAspect="1" noChangeArrowheads="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pic>
        <p:nvPicPr>
          <p:cNvPr id="8195" name="Picture 5"/>
          <p:cNvPicPr>
            <a:picLocks noChangeAspect="1" noChangeArrowheads="1"/>
          </p:cNvPicPr>
          <p:nvPr/>
        </p:nvPicPr>
        <p:blipFill>
          <a:blip r:embed="rId3" cstate="print"/>
          <a:srcRect/>
          <a:stretch>
            <a:fillRect/>
          </a:stretch>
        </p:blipFill>
        <p:spPr bwMode="auto">
          <a:xfrm>
            <a:off x="1714480" y="428604"/>
            <a:ext cx="5500726" cy="5031982"/>
          </a:xfrm>
          <a:prstGeom prst="rect">
            <a:avLst/>
          </a:prstGeom>
          <a:noFill/>
          <a:ln w="9525">
            <a:noFill/>
            <a:miter lim="800000"/>
            <a:headEnd/>
            <a:tailEnd/>
          </a:ln>
        </p:spPr>
      </p:pic>
      <p:sp>
        <p:nvSpPr>
          <p:cNvPr id="8196" name="Text Box 4"/>
          <p:cNvSpPr txBox="1">
            <a:spLocks noChangeArrowheads="1"/>
          </p:cNvSpPr>
          <p:nvPr/>
        </p:nvSpPr>
        <p:spPr bwMode="auto">
          <a:xfrm>
            <a:off x="428596" y="5516563"/>
            <a:ext cx="8286808" cy="923330"/>
          </a:xfrm>
          <a:prstGeom prst="rect">
            <a:avLst/>
          </a:prstGeom>
          <a:noFill/>
          <a:ln w="9525">
            <a:noFill/>
            <a:miter lim="800000"/>
            <a:headEnd/>
            <a:tailEnd/>
          </a:ln>
        </p:spPr>
        <p:txBody>
          <a:bodyPr wrap="square">
            <a:spAutoFit/>
          </a:bodyPr>
          <a:lstStyle/>
          <a:p>
            <a:pPr>
              <a:spcBef>
                <a:spcPct val="50000"/>
              </a:spcBef>
            </a:pPr>
            <a:r>
              <a:rPr lang="ru-RU" dirty="0"/>
              <a:t>Немеркнущей славой и бессмертными подвигами верных сынов и дочерей озарена Новгородская земля. </a:t>
            </a:r>
            <a:r>
              <a:rPr lang="ru-RU" dirty="0" smtClean="0"/>
              <a:t>В грозные годы Великой Отечественной войны на ее защиту встали и стар и мал. </a:t>
            </a:r>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24"/>
          <p:cNvPicPr>
            <a:picLocks noChangeAspect="1" noChangeArrowheads="1"/>
          </p:cNvPicPr>
          <p:nvPr/>
        </p:nvPicPr>
        <p:blipFill>
          <a:blip r:embed="rId2" cstate="print"/>
          <a:srcRect/>
          <a:stretch>
            <a:fillRect/>
          </a:stretch>
        </p:blipFill>
        <p:spPr bwMode="auto">
          <a:xfrm>
            <a:off x="0" y="0"/>
            <a:ext cx="9144000" cy="6902450"/>
          </a:xfrm>
          <a:prstGeom prst="rect">
            <a:avLst/>
          </a:prstGeom>
          <a:noFill/>
          <a:ln w="9525">
            <a:noFill/>
            <a:miter lim="800000"/>
            <a:headEnd/>
            <a:tailEnd/>
          </a:ln>
        </p:spPr>
      </p:pic>
      <p:sp>
        <p:nvSpPr>
          <p:cNvPr id="9219" name="Text Box 4"/>
          <p:cNvSpPr txBox="1">
            <a:spLocks noChangeArrowheads="1"/>
          </p:cNvSpPr>
          <p:nvPr/>
        </p:nvSpPr>
        <p:spPr bwMode="auto">
          <a:xfrm>
            <a:off x="285750" y="5786438"/>
            <a:ext cx="8643938" cy="369887"/>
          </a:xfrm>
          <a:prstGeom prst="rect">
            <a:avLst/>
          </a:prstGeom>
          <a:noFill/>
          <a:ln w="9525">
            <a:noFill/>
            <a:miter lim="800000"/>
            <a:headEnd/>
            <a:tailEnd/>
          </a:ln>
        </p:spPr>
        <p:txBody>
          <a:bodyPr>
            <a:spAutoFit/>
          </a:bodyPr>
          <a:lstStyle/>
          <a:p>
            <a:pPr>
              <a:spcBef>
                <a:spcPct val="50000"/>
              </a:spcBef>
            </a:pPr>
            <a:endParaRPr lang="ru-RU"/>
          </a:p>
        </p:txBody>
      </p:sp>
      <p:sp>
        <p:nvSpPr>
          <p:cNvPr id="9220" name="Rectangle 1"/>
          <p:cNvSpPr>
            <a:spLocks noChangeArrowheads="1"/>
          </p:cNvSpPr>
          <p:nvPr/>
        </p:nvSpPr>
        <p:spPr bwMode="auto">
          <a:xfrm>
            <a:off x="571500" y="500063"/>
            <a:ext cx="8118475" cy="3108543"/>
          </a:xfrm>
          <a:prstGeom prst="rect">
            <a:avLst/>
          </a:prstGeom>
          <a:noFill/>
          <a:ln w="9525">
            <a:noFill/>
            <a:miter lim="800000"/>
            <a:headEnd/>
            <a:tailEnd/>
          </a:ln>
        </p:spPr>
        <p:txBody>
          <a:bodyPr anchor="ctr">
            <a:spAutoFit/>
          </a:bodyPr>
          <a:lstStyle/>
          <a:p>
            <a:r>
              <a:rPr lang="ru-RU" sz="2800" dirty="0" smtClean="0">
                <a:cs typeface="Times New Roman" pitchFamily="18" charset="0"/>
              </a:rPr>
              <a:t>Все </a:t>
            </a:r>
            <a:r>
              <a:rPr lang="ru-RU" sz="2800" dirty="0">
                <a:cs typeface="Times New Roman" pitchFamily="18" charset="0"/>
              </a:rPr>
              <a:t>отдавали свои силы на борьбу с врагом, и те, кто воевал на фронте, и те, кто работал в тылу. Только благодаря подвигам миллионов людей новое поколение получило право на свободную жизнь. </a:t>
            </a:r>
            <a:endParaRPr lang="ru-RU" sz="900" dirty="0"/>
          </a:p>
          <a:p>
            <a:pPr eaLnBrk="0" hangingPunct="0"/>
            <a:r>
              <a:rPr lang="ru-RU" sz="2800" dirty="0">
                <a:cs typeface="Times New Roman" pitchFamily="18" charset="0"/>
              </a:rPr>
              <a:t> Мы обязаны помнить имена героев, которые</a:t>
            </a:r>
          </a:p>
          <a:p>
            <a:pPr eaLnBrk="0" hangingPunct="0"/>
            <a:r>
              <a:rPr lang="ru-RU" sz="2800" dirty="0">
                <a:cs typeface="Times New Roman" pitchFamily="18" charset="0"/>
              </a:rPr>
              <a:t> отдали жизни в борьбе за освобождение.</a:t>
            </a:r>
            <a:r>
              <a:rPr lang="ru-RU" sz="900" dirty="0"/>
              <a:t> </a:t>
            </a:r>
            <a:endParaRPr lang="ru-RU" dirty="0"/>
          </a:p>
        </p:txBody>
      </p:sp>
      <p:pic>
        <p:nvPicPr>
          <p:cNvPr id="9221" name="Picture 4"/>
          <p:cNvPicPr>
            <a:picLocks noChangeAspect="1" noChangeArrowheads="1"/>
          </p:cNvPicPr>
          <p:nvPr/>
        </p:nvPicPr>
        <p:blipFill>
          <a:blip r:embed="rId3" cstate="print"/>
          <a:srcRect r="2411"/>
          <a:stretch>
            <a:fillRect/>
          </a:stretch>
        </p:blipFill>
        <p:spPr bwMode="auto">
          <a:xfrm>
            <a:off x="1446213" y="3714752"/>
            <a:ext cx="6340497" cy="27336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5" name="Rectangle 15"/>
          <p:cNvSpPr>
            <a:spLocks noGrp="1" noChangeArrowheads="1"/>
          </p:cNvSpPr>
          <p:nvPr>
            <p:ph type="title"/>
          </p:nvPr>
        </p:nvSpPr>
        <p:spPr>
          <a:xfrm>
            <a:off x="428596" y="142852"/>
            <a:ext cx="8135937" cy="1125538"/>
          </a:xfrm>
        </p:spPr>
        <p:txBody>
          <a:bodyPr/>
          <a:lstStyle/>
          <a:p>
            <a:r>
              <a:rPr lang="ru-RU" sz="3600" b="1" dirty="0"/>
              <a:t>ПЕРВЫЙ  ПО СПИСКУ ГЕРОЕВ</a:t>
            </a:r>
          </a:p>
        </p:txBody>
      </p:sp>
      <p:sp>
        <p:nvSpPr>
          <p:cNvPr id="10257" name="Rectangle 17"/>
          <p:cNvSpPr>
            <a:spLocks noGrp="1" noChangeArrowheads="1"/>
          </p:cNvSpPr>
          <p:nvPr>
            <p:ph type="body" sz="half" idx="2"/>
          </p:nvPr>
        </p:nvSpPr>
        <p:spPr>
          <a:xfrm>
            <a:off x="4500562" y="857232"/>
            <a:ext cx="4211637" cy="4597400"/>
          </a:xfrm>
        </p:spPr>
        <p:txBody>
          <a:bodyPr/>
          <a:lstStyle/>
          <a:p>
            <a:r>
              <a:rPr lang="ru-RU" sz="2000" dirty="0"/>
              <a:t>Высшим проявлением воинского долга и бессмертной славы для советских солдат и офицеров уже в первые месяцы войны стало самопожертвование ради спасения товарищей и Родины.</a:t>
            </a:r>
          </a:p>
          <a:p>
            <a:r>
              <a:rPr lang="ru-RU" sz="2000" dirty="0"/>
              <a:t>Имена многих из них известны всей стране.</a:t>
            </a:r>
          </a:p>
          <a:p>
            <a:r>
              <a:rPr lang="ru-RU" sz="2000" dirty="0"/>
              <a:t>Одним из таких героев стал политрук роты 125-го танкового полка 28-й танковой дивизии</a:t>
            </a:r>
          </a:p>
        </p:txBody>
      </p:sp>
      <p:pic>
        <p:nvPicPr>
          <p:cNvPr id="10258" name="Picture 18" descr="fd242d36b64a58c429054f212e6db4df"/>
          <p:cNvPicPr>
            <a:picLocks noGrp="1" noChangeAspect="1" noChangeArrowheads="1"/>
          </p:cNvPicPr>
          <p:nvPr>
            <p:ph sz="half" idx="1"/>
          </p:nvPr>
        </p:nvPicPr>
        <p:blipFill>
          <a:blip r:embed="rId2" cstate="print"/>
          <a:stretch>
            <a:fillRect/>
          </a:stretch>
        </p:blipFill>
        <p:spPr>
          <a:xfrm>
            <a:off x="1428728" y="1156260"/>
            <a:ext cx="2786082" cy="4438007"/>
          </a:xfrm>
          <a:prstGeom prst="rect">
            <a:avLst/>
          </a:prstGeom>
          <a:noFill/>
          <a:ln>
            <a:noFill/>
          </a:ln>
        </p:spPr>
      </p:pic>
      <p:sp>
        <p:nvSpPr>
          <p:cNvPr id="10259" name="Rectangle 19"/>
          <p:cNvSpPr>
            <a:spLocks noChangeArrowheads="1"/>
          </p:cNvSpPr>
          <p:nvPr/>
        </p:nvSpPr>
        <p:spPr bwMode="auto">
          <a:xfrm>
            <a:off x="468313" y="5661025"/>
            <a:ext cx="8496300" cy="798513"/>
          </a:xfrm>
          <a:prstGeom prst="rect">
            <a:avLst/>
          </a:prstGeom>
          <a:noFill/>
          <a:ln w="9525">
            <a:noFill/>
            <a:miter lim="800000"/>
            <a:headEnd/>
            <a:tailEnd/>
          </a:ln>
          <a:effectLst/>
        </p:spPr>
        <p:txBody>
          <a:bodyPr>
            <a:spAutoFit/>
          </a:bodyPr>
          <a:lstStyle/>
          <a:p>
            <a:pPr>
              <a:lnSpc>
                <a:spcPct val="80000"/>
              </a:lnSpc>
              <a:spcBef>
                <a:spcPct val="20000"/>
              </a:spcBef>
            </a:pPr>
            <a:r>
              <a:rPr lang="ru-RU" sz="2800" b="1"/>
              <a:t>АЛЕКСАНДР КОНСТАНТИНОВИЧ ПАНКРАТОВ</a:t>
            </a:r>
            <a:r>
              <a:rPr lang="ru-RU" sz="2800"/>
              <a:t> </a:t>
            </a:r>
          </a:p>
          <a:p>
            <a:pPr algn="ctr">
              <a:lnSpc>
                <a:spcPct val="80000"/>
              </a:lnSpc>
              <a:spcBef>
                <a:spcPct val="20000"/>
              </a:spcBef>
            </a:pPr>
            <a:r>
              <a:rPr lang="ru-RU" sz="2400" b="1"/>
              <a:t>(1917-1941 гг.)</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Rectangle 10"/>
          <p:cNvSpPr>
            <a:spLocks noGrp="1" noChangeArrowheads="1"/>
          </p:cNvSpPr>
          <p:nvPr>
            <p:ph type="subTitle" idx="1"/>
          </p:nvPr>
        </p:nvSpPr>
        <p:spPr>
          <a:xfrm>
            <a:off x="323528" y="692150"/>
            <a:ext cx="4824536" cy="5617170"/>
          </a:xfrm>
        </p:spPr>
        <p:txBody>
          <a:bodyPr/>
          <a:lstStyle/>
          <a:p>
            <a:r>
              <a:rPr lang="ru-RU" sz="2000" dirty="0"/>
              <a:t>Тов. Панкратов с начала боевых действий проявил себя доблестным, мужественным командиром и воспитателем. При штурме Кириллова монастыря близ Новгорода рота Панкратова была прижата к земле пулеметным огнем. Политрук метнул во врага гранату, и пулемет замолчал, но вскоре вновь открыл бешеный огонь. Тогда Панкратов с возгласом : </a:t>
            </a:r>
            <a:r>
              <a:rPr lang="en-US" sz="2000" dirty="0"/>
              <a:t>”</a:t>
            </a:r>
            <a:r>
              <a:rPr lang="ru-RU" sz="2000" dirty="0"/>
              <a:t>Вперед!</a:t>
            </a:r>
            <a:r>
              <a:rPr lang="en-US" sz="2000" dirty="0"/>
              <a:t>”</a:t>
            </a:r>
            <a:r>
              <a:rPr lang="ru-RU" sz="2000" dirty="0"/>
              <a:t>-вторично бросился на пулемет и </a:t>
            </a:r>
            <a:r>
              <a:rPr lang="ru-RU" sz="2400" b="1" dirty="0"/>
              <a:t>закрыл грудью амбразуру вражеского дзота</a:t>
            </a:r>
            <a:r>
              <a:rPr lang="ru-RU" sz="2000" dirty="0"/>
              <a:t>.</a:t>
            </a:r>
          </a:p>
          <a:p>
            <a:r>
              <a:rPr lang="ru-RU" sz="2000" dirty="0"/>
              <a:t>Бойцы ворвались в расположение противника и уничтожили его наблюдательный пункт.  </a:t>
            </a:r>
          </a:p>
        </p:txBody>
      </p:sp>
      <p:pic>
        <p:nvPicPr>
          <p:cNvPr id="13323" name="Picture 11" descr="wallpaper_2009_25"/>
          <p:cNvPicPr>
            <a:picLocks noChangeAspect="1" noChangeArrowheads="1"/>
          </p:cNvPicPr>
          <p:nvPr/>
        </p:nvPicPr>
        <p:blipFill>
          <a:blip r:embed="rId2" cstate="print"/>
          <a:srcRect l="9204" t="3184" r="10591"/>
          <a:stretch>
            <a:fillRect/>
          </a:stretch>
        </p:blipFill>
        <p:spPr bwMode="auto">
          <a:xfrm>
            <a:off x="5072066" y="1285860"/>
            <a:ext cx="3489513" cy="401976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7" name="Rectangle 7"/>
          <p:cNvSpPr>
            <a:spLocks noGrp="1" noChangeArrowheads="1"/>
          </p:cNvSpPr>
          <p:nvPr>
            <p:ph type="ctrTitle"/>
          </p:nvPr>
        </p:nvSpPr>
        <p:spPr>
          <a:xfrm>
            <a:off x="611560" y="260648"/>
            <a:ext cx="8061325" cy="1470025"/>
          </a:xfrm>
        </p:spPr>
        <p:txBody>
          <a:bodyPr/>
          <a:lstStyle/>
          <a:p>
            <a:r>
              <a:rPr lang="ru-RU" sz="3200" b="1" dirty="0"/>
              <a:t>Когда совершил свой подвиг Александр Панкратов ?</a:t>
            </a:r>
          </a:p>
        </p:txBody>
      </p:sp>
      <p:sp>
        <p:nvSpPr>
          <p:cNvPr id="15368" name="Rectangle 8"/>
          <p:cNvSpPr>
            <a:spLocks noGrp="1" noChangeArrowheads="1"/>
          </p:cNvSpPr>
          <p:nvPr>
            <p:ph type="subTitle" idx="1"/>
          </p:nvPr>
        </p:nvSpPr>
        <p:spPr>
          <a:xfrm>
            <a:off x="395536" y="1484784"/>
            <a:ext cx="8424862" cy="5543550"/>
          </a:xfrm>
        </p:spPr>
        <p:txBody>
          <a:bodyPr/>
          <a:lstStyle/>
          <a:p>
            <a:pPr marL="609600" indent="-609600"/>
            <a:r>
              <a:rPr lang="ru-RU" sz="2000" dirty="0"/>
              <a:t> </a:t>
            </a:r>
            <a:r>
              <a:rPr lang="ru-RU" sz="2400" dirty="0"/>
              <a:t>1. Решив задачу, вы узнаете число.</a:t>
            </a:r>
          </a:p>
          <a:p>
            <a:pPr marL="609600" indent="-609600"/>
            <a:r>
              <a:rPr lang="ru-RU" sz="2800" b="1" dirty="0"/>
              <a:t>После первой атаки вернулось 18 бойцов, что </a:t>
            </a:r>
            <a:r>
              <a:rPr lang="ru-RU" sz="2800" b="1" dirty="0" smtClean="0"/>
              <a:t>составило     </a:t>
            </a:r>
            <a:r>
              <a:rPr lang="ru-RU" sz="2800" b="1" dirty="0"/>
              <a:t>взвода. Сколько бойцов было во взводе ?</a:t>
            </a:r>
          </a:p>
          <a:p>
            <a:pPr marL="609600" indent="-609600"/>
            <a:r>
              <a:rPr lang="ru-RU" sz="2400" dirty="0"/>
              <a:t>2. Вставив недостающие цифры, вы узнаете месяц.</a:t>
            </a:r>
          </a:p>
          <a:p>
            <a:pPr marL="609600" indent="-609600"/>
            <a:r>
              <a:rPr lang="ru-RU" b="1" dirty="0"/>
              <a:t>_735 </a:t>
            </a:r>
          </a:p>
          <a:p>
            <a:pPr marL="609600" indent="-609600"/>
            <a:r>
              <a:rPr lang="ru-RU" b="1" u="sng" dirty="0"/>
              <a:t>5**</a:t>
            </a:r>
          </a:p>
          <a:p>
            <a:pPr marL="609600" indent="-609600"/>
            <a:r>
              <a:rPr lang="ru-RU" b="1" dirty="0"/>
              <a:t>227</a:t>
            </a:r>
          </a:p>
          <a:p>
            <a:pPr marL="609600" indent="-609600"/>
            <a:r>
              <a:rPr lang="ru-RU" sz="2400" dirty="0"/>
              <a:t>3.Год нетрудно догадаться</a:t>
            </a:r>
            <a:r>
              <a:rPr lang="ru-RU" sz="2400" dirty="0" smtClean="0"/>
              <a:t>.       </a:t>
            </a:r>
            <a:endParaRPr lang="ru-RU" sz="2400" dirty="0"/>
          </a:p>
        </p:txBody>
      </p:sp>
      <p:graphicFrame>
        <p:nvGraphicFramePr>
          <p:cNvPr id="4" name="Объект 3"/>
          <p:cNvGraphicFramePr>
            <a:graphicFrameLocks noChangeAspect="1"/>
          </p:cNvGraphicFramePr>
          <p:nvPr/>
        </p:nvGraphicFramePr>
        <p:xfrm>
          <a:off x="4114800" y="3321050"/>
          <a:ext cx="914400" cy="215900"/>
        </p:xfrm>
        <a:graphic>
          <a:graphicData uri="http://schemas.openxmlformats.org/presentationml/2006/ole">
            <p:oleObj spid="_x0000_s332802" name="Формула" r:id="rId4" imgW="914400" imgH="215640" progId="Equation.3">
              <p:embed/>
            </p:oleObj>
          </a:graphicData>
        </a:graphic>
      </p:graphicFrame>
      <p:graphicFrame>
        <p:nvGraphicFramePr>
          <p:cNvPr id="151555" name="Object 3"/>
          <p:cNvGraphicFramePr>
            <a:graphicFrameLocks noChangeAspect="1"/>
          </p:cNvGraphicFramePr>
          <p:nvPr/>
        </p:nvGraphicFramePr>
        <p:xfrm>
          <a:off x="3851919" y="2348880"/>
          <a:ext cx="432049" cy="576064"/>
        </p:xfrm>
        <a:graphic>
          <a:graphicData uri="http://schemas.openxmlformats.org/presentationml/2006/ole">
            <p:oleObj spid="_x0000_s332803" name="Формула" r:id="rId5" imgW="152280" imgH="393480" progId="Equation.3">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7" name="Rectangle 7"/>
          <p:cNvSpPr>
            <a:spLocks noGrp="1" noChangeArrowheads="1"/>
          </p:cNvSpPr>
          <p:nvPr>
            <p:ph type="ctrTitle"/>
          </p:nvPr>
        </p:nvSpPr>
        <p:spPr>
          <a:xfrm>
            <a:off x="539552" y="260648"/>
            <a:ext cx="8061325" cy="1470025"/>
          </a:xfrm>
        </p:spPr>
        <p:txBody>
          <a:bodyPr/>
          <a:lstStyle/>
          <a:p>
            <a:r>
              <a:rPr lang="ru-RU" sz="3200" b="1" dirty="0"/>
              <a:t>Когда совершил свой подвиг Александр Панкратов ?</a:t>
            </a:r>
          </a:p>
        </p:txBody>
      </p:sp>
      <p:sp>
        <p:nvSpPr>
          <p:cNvPr id="15368" name="Rectangle 8"/>
          <p:cNvSpPr>
            <a:spLocks noGrp="1" noChangeArrowheads="1"/>
          </p:cNvSpPr>
          <p:nvPr>
            <p:ph type="subTitle" idx="1"/>
          </p:nvPr>
        </p:nvSpPr>
        <p:spPr>
          <a:xfrm>
            <a:off x="467544" y="1484784"/>
            <a:ext cx="8424862" cy="5543550"/>
          </a:xfrm>
        </p:spPr>
        <p:txBody>
          <a:bodyPr/>
          <a:lstStyle/>
          <a:p>
            <a:pPr marL="1066800" lvl="1" indent="-609600"/>
            <a:r>
              <a:rPr lang="ru-RU" sz="1600" dirty="0"/>
              <a:t> </a:t>
            </a:r>
            <a:r>
              <a:rPr lang="ru-RU" sz="2000" dirty="0"/>
              <a:t>1. Решив задачу, вы узнаете число.</a:t>
            </a:r>
          </a:p>
          <a:p>
            <a:pPr marL="609600" indent="-609600"/>
            <a:r>
              <a:rPr lang="ru-RU" sz="2800" b="1" dirty="0"/>
              <a:t>После первой атаки вернулось 18 бойцов, что </a:t>
            </a:r>
            <a:r>
              <a:rPr lang="ru-RU" sz="2800" b="1" dirty="0" smtClean="0"/>
              <a:t>составило     взвода</a:t>
            </a:r>
            <a:r>
              <a:rPr lang="ru-RU" sz="2800" b="1" dirty="0"/>
              <a:t>. Сколько бойцов было во взводе ?</a:t>
            </a:r>
          </a:p>
          <a:p>
            <a:pPr marL="609600" indent="-609600"/>
            <a:r>
              <a:rPr lang="ru-RU" sz="2400" dirty="0"/>
              <a:t>2. Вставив недостающие цифры, вы узнаете месяц.</a:t>
            </a:r>
          </a:p>
          <a:p>
            <a:pPr marL="609600" indent="-609600"/>
            <a:r>
              <a:rPr lang="ru-RU" b="1" dirty="0"/>
              <a:t>_735 </a:t>
            </a:r>
          </a:p>
          <a:p>
            <a:pPr marL="609600" indent="-609600"/>
            <a:r>
              <a:rPr lang="ru-RU" b="1" u="sng" dirty="0"/>
              <a:t>5**</a:t>
            </a:r>
          </a:p>
          <a:p>
            <a:pPr marL="609600" indent="-609600"/>
            <a:r>
              <a:rPr lang="ru-RU" b="1" dirty="0"/>
              <a:t>227</a:t>
            </a:r>
          </a:p>
          <a:p>
            <a:pPr marL="609600" indent="-609600"/>
            <a:r>
              <a:rPr lang="ru-RU" sz="2400" dirty="0"/>
              <a:t>3.Год нетрудно догадаться.</a:t>
            </a:r>
          </a:p>
          <a:p>
            <a:pPr marL="609600" indent="-609600"/>
            <a:r>
              <a:rPr lang="ru-RU" sz="4000" b="1" dirty="0">
                <a:solidFill>
                  <a:srgbClr val="FF0000"/>
                </a:solidFill>
              </a:rPr>
              <a:t>24.08.1941г.</a:t>
            </a:r>
          </a:p>
        </p:txBody>
      </p:sp>
      <p:graphicFrame>
        <p:nvGraphicFramePr>
          <p:cNvPr id="152579" name="Object 3"/>
          <p:cNvGraphicFramePr>
            <a:graphicFrameLocks noChangeAspect="1"/>
          </p:cNvGraphicFramePr>
          <p:nvPr/>
        </p:nvGraphicFramePr>
        <p:xfrm>
          <a:off x="3923928" y="2276872"/>
          <a:ext cx="360040" cy="648072"/>
        </p:xfrm>
        <a:graphic>
          <a:graphicData uri="http://schemas.openxmlformats.org/presentationml/2006/ole">
            <p:oleObj spid="_x0000_s333826" name="Формула" r:id="rId3" imgW="152280" imgH="393480" progId="Equation.3">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6"/>
          <p:cNvSpPr>
            <a:spLocks noGrp="1" noChangeArrowheads="1"/>
          </p:cNvSpPr>
          <p:nvPr>
            <p:ph type="body" sz="half" idx="4294967295"/>
          </p:nvPr>
        </p:nvSpPr>
        <p:spPr>
          <a:xfrm>
            <a:off x="4572000" y="620688"/>
            <a:ext cx="4316412" cy="5761037"/>
          </a:xfrm>
        </p:spPr>
        <p:txBody>
          <a:bodyPr/>
          <a:lstStyle/>
          <a:p>
            <a:r>
              <a:rPr lang="ru-RU" sz="2000" dirty="0"/>
              <a:t>Это был первый подобный подвиг в истории Великой Отечественной войны.</a:t>
            </a:r>
          </a:p>
          <a:p>
            <a:r>
              <a:rPr lang="ru-RU" sz="2400" b="1" dirty="0"/>
              <a:t>16 марта 1942 года Панкратову посмертно присвоено звание  </a:t>
            </a:r>
            <a:r>
              <a:rPr lang="ru-RU" sz="2400" b="1" dirty="0">
                <a:solidFill>
                  <a:srgbClr val="FF0000"/>
                </a:solidFill>
              </a:rPr>
              <a:t>Героя Советского Союза.</a:t>
            </a:r>
          </a:p>
          <a:p>
            <a:r>
              <a:rPr lang="ru-RU" sz="2000" dirty="0"/>
              <a:t>У Синего моста, на берегу Малого </a:t>
            </a:r>
            <a:r>
              <a:rPr lang="ru-RU" sz="2000" dirty="0" err="1"/>
              <a:t>Волховца</a:t>
            </a:r>
            <a:r>
              <a:rPr lang="ru-RU" sz="2000" dirty="0"/>
              <a:t> , Герою поставлен обелиск.</a:t>
            </a:r>
          </a:p>
          <a:p>
            <a:r>
              <a:rPr lang="ru-RU" sz="2000" dirty="0"/>
              <a:t>Но важнее награды стал его пример, и уже </a:t>
            </a:r>
            <a:r>
              <a:rPr lang="en-US" sz="2000" dirty="0" smtClean="0"/>
              <a:t> </a:t>
            </a:r>
            <a:r>
              <a:rPr lang="ru-RU" sz="2000" dirty="0" smtClean="0"/>
              <a:t>в январе </a:t>
            </a:r>
            <a:r>
              <a:rPr lang="ru-RU" sz="2000" dirty="0"/>
              <a:t>1942 года </a:t>
            </a:r>
            <a:r>
              <a:rPr lang="ru-RU" sz="2400" b="1" dirty="0"/>
              <a:t>подобный подвиг на Волхове совершили сразу три бойца .  </a:t>
            </a:r>
          </a:p>
        </p:txBody>
      </p:sp>
      <p:pic>
        <p:nvPicPr>
          <p:cNvPr id="25609" name="Picture 9" descr="200609032237390"/>
          <p:cNvPicPr>
            <a:picLocks noChangeAspect="1" noChangeArrowheads="1"/>
          </p:cNvPicPr>
          <p:nvPr/>
        </p:nvPicPr>
        <p:blipFill>
          <a:blip r:embed="rId2" cstate="print"/>
          <a:srcRect/>
          <a:stretch>
            <a:fillRect/>
          </a:stretch>
        </p:blipFill>
        <p:spPr bwMode="auto">
          <a:xfrm>
            <a:off x="611560" y="548680"/>
            <a:ext cx="4257886" cy="590321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539552" y="620688"/>
            <a:ext cx="8229600" cy="1143000"/>
          </a:xfrm>
        </p:spPr>
        <p:txBody>
          <a:bodyPr/>
          <a:lstStyle/>
          <a:p>
            <a:r>
              <a:rPr lang="ru-RU" sz="2800" b="1" dirty="0"/>
              <a:t>Установив равенства между </a:t>
            </a:r>
            <a:r>
              <a:rPr lang="ru-RU" sz="2800" b="1" dirty="0" smtClean="0"/>
              <a:t>единицами площади </a:t>
            </a:r>
            <a:r>
              <a:rPr lang="ru-RU" sz="2800" b="1" dirty="0"/>
              <a:t>вы узнаете </a:t>
            </a:r>
            <a:r>
              <a:rPr lang="ru-RU" sz="2800" b="1" dirty="0" smtClean="0"/>
              <a:t>фамилию первого </a:t>
            </a:r>
            <a:r>
              <a:rPr lang="ru-RU" sz="2800" b="1" dirty="0"/>
              <a:t>героя</a:t>
            </a:r>
            <a:r>
              <a:rPr lang="ru-RU" sz="2800" b="1" dirty="0" smtClean="0"/>
              <a:t>. </a:t>
            </a:r>
            <a:endParaRPr lang="ru-RU" sz="2800" b="1" dirty="0"/>
          </a:p>
        </p:txBody>
      </p:sp>
      <p:graphicFrame>
        <p:nvGraphicFramePr>
          <p:cNvPr id="32901" name="Group 133"/>
          <p:cNvGraphicFramePr>
            <a:graphicFrameLocks noGrp="1"/>
          </p:cNvGraphicFramePr>
          <p:nvPr/>
        </p:nvGraphicFramePr>
        <p:xfrm>
          <a:off x="395536" y="1916832"/>
          <a:ext cx="8242300" cy="1728192"/>
        </p:xfrm>
        <a:graphic>
          <a:graphicData uri="http://schemas.openxmlformats.org/drawingml/2006/table">
            <a:tbl>
              <a:tblPr/>
              <a:tblGrid>
                <a:gridCol w="1035050"/>
                <a:gridCol w="1035050"/>
                <a:gridCol w="1242268"/>
                <a:gridCol w="1008112"/>
                <a:gridCol w="936104"/>
                <a:gridCol w="1008112"/>
                <a:gridCol w="1040979"/>
                <a:gridCol w="936625"/>
              </a:tblGrid>
              <a:tr h="9009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72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2895" name="Object 127"/>
          <p:cNvGraphicFramePr>
            <a:graphicFrameLocks noChangeAspect="1"/>
          </p:cNvGraphicFramePr>
          <p:nvPr/>
        </p:nvGraphicFramePr>
        <p:xfrm>
          <a:off x="2168525" y="4719638"/>
          <a:ext cx="271463" cy="514350"/>
        </p:xfrm>
        <a:graphic>
          <a:graphicData uri="http://schemas.openxmlformats.org/presentationml/2006/ole">
            <p:oleObj spid="_x0000_s334850" name="Формула" r:id="rId3" imgW="914400" imgH="215640" progId="Equation.3">
              <p:embed/>
            </p:oleObj>
          </a:graphicData>
        </a:graphic>
      </p:graphicFrame>
      <p:sp>
        <p:nvSpPr>
          <p:cNvPr id="32906" name="Text Box 138"/>
          <p:cNvSpPr txBox="1">
            <a:spLocks noChangeArrowheads="1"/>
          </p:cNvSpPr>
          <p:nvPr/>
        </p:nvSpPr>
        <p:spPr bwMode="auto">
          <a:xfrm>
            <a:off x="395288" y="5734050"/>
            <a:ext cx="1152525" cy="366713"/>
          </a:xfrm>
          <a:prstGeom prst="rect">
            <a:avLst/>
          </a:prstGeom>
          <a:noFill/>
          <a:ln w="9525">
            <a:noFill/>
            <a:miter lim="800000"/>
            <a:headEnd/>
            <a:tailEnd/>
          </a:ln>
          <a:effectLst/>
        </p:spPr>
        <p:txBody>
          <a:bodyPr>
            <a:spAutoFit/>
          </a:bodyPr>
          <a:lstStyle/>
          <a:p>
            <a:pPr>
              <a:spcBef>
                <a:spcPct val="50000"/>
              </a:spcBef>
            </a:pPr>
            <a:endParaRPr lang="ru-RU"/>
          </a:p>
        </p:txBody>
      </p:sp>
      <p:graphicFrame>
        <p:nvGraphicFramePr>
          <p:cNvPr id="32920" name="Object 152"/>
          <p:cNvGraphicFramePr>
            <a:graphicFrameLocks noChangeAspect="1"/>
          </p:cNvGraphicFramePr>
          <p:nvPr/>
        </p:nvGraphicFramePr>
        <p:xfrm>
          <a:off x="4502150" y="3302000"/>
          <a:ext cx="114300" cy="215900"/>
        </p:xfrm>
        <a:graphic>
          <a:graphicData uri="http://schemas.openxmlformats.org/presentationml/2006/ole">
            <p:oleObj spid="_x0000_s334851" name="Формула" r:id="rId4" imgW="914400" imgH="215640" progId="Equation.3">
              <p:embed/>
            </p:oleObj>
          </a:graphicData>
        </a:graphic>
      </p:graphicFrame>
      <p:graphicFrame>
        <p:nvGraphicFramePr>
          <p:cNvPr id="148493" name="Object 13"/>
          <p:cNvGraphicFramePr>
            <a:graphicFrameLocks noChangeAspect="1"/>
          </p:cNvGraphicFramePr>
          <p:nvPr/>
        </p:nvGraphicFramePr>
        <p:xfrm>
          <a:off x="755576" y="2060848"/>
          <a:ext cx="565150" cy="576262"/>
        </p:xfrm>
        <a:graphic>
          <a:graphicData uri="http://schemas.openxmlformats.org/presentationml/2006/ole">
            <p:oleObj spid="_x0000_s334852" name="Формула" r:id="rId5" imgW="241200" imgH="203040" progId="Equation.3">
              <p:embed/>
            </p:oleObj>
          </a:graphicData>
        </a:graphic>
      </p:graphicFrame>
      <p:sp>
        <p:nvSpPr>
          <p:cNvPr id="17" name="TextBox 16"/>
          <p:cNvSpPr txBox="1"/>
          <p:nvPr/>
        </p:nvSpPr>
        <p:spPr>
          <a:xfrm>
            <a:off x="1475656" y="2132856"/>
            <a:ext cx="1224136" cy="584775"/>
          </a:xfrm>
          <a:prstGeom prst="rect">
            <a:avLst/>
          </a:prstGeom>
          <a:noFill/>
        </p:spPr>
        <p:txBody>
          <a:bodyPr wrap="square" rtlCol="0">
            <a:spAutoFit/>
          </a:bodyPr>
          <a:lstStyle/>
          <a:p>
            <a:r>
              <a:rPr lang="ru-RU" sz="3200" dirty="0" smtClean="0"/>
              <a:t>1а</a:t>
            </a:r>
            <a:endParaRPr lang="ru-RU" sz="3200" dirty="0"/>
          </a:p>
        </p:txBody>
      </p:sp>
      <p:sp>
        <p:nvSpPr>
          <p:cNvPr id="18" name="TextBox 17"/>
          <p:cNvSpPr txBox="1"/>
          <p:nvPr/>
        </p:nvSpPr>
        <p:spPr>
          <a:xfrm>
            <a:off x="2555776" y="2060848"/>
            <a:ext cx="1224136" cy="523220"/>
          </a:xfrm>
          <a:prstGeom prst="rect">
            <a:avLst/>
          </a:prstGeom>
          <a:noFill/>
        </p:spPr>
        <p:txBody>
          <a:bodyPr wrap="square" rtlCol="0">
            <a:spAutoFit/>
          </a:bodyPr>
          <a:lstStyle/>
          <a:p>
            <a:r>
              <a:rPr lang="ru-RU" sz="2800" dirty="0" smtClean="0"/>
              <a:t>100а</a:t>
            </a:r>
            <a:endParaRPr lang="ru-RU" sz="2800" dirty="0"/>
          </a:p>
        </p:txBody>
      </p:sp>
      <p:graphicFrame>
        <p:nvGraphicFramePr>
          <p:cNvPr id="148495" name="Object 15"/>
          <p:cNvGraphicFramePr>
            <a:graphicFrameLocks noChangeAspect="1"/>
          </p:cNvGraphicFramePr>
          <p:nvPr/>
        </p:nvGraphicFramePr>
        <p:xfrm>
          <a:off x="3707904" y="1988840"/>
          <a:ext cx="972108" cy="576064"/>
        </p:xfrm>
        <a:graphic>
          <a:graphicData uri="http://schemas.openxmlformats.org/presentationml/2006/ole">
            <p:oleObj spid="_x0000_s334853" name="Формула" r:id="rId6" imgW="419040" imgH="279360" progId="Equation.3">
              <p:embed/>
            </p:oleObj>
          </a:graphicData>
        </a:graphic>
      </p:graphicFrame>
      <p:sp>
        <p:nvSpPr>
          <p:cNvPr id="22" name="TextBox 21"/>
          <p:cNvSpPr txBox="1"/>
          <p:nvPr/>
        </p:nvSpPr>
        <p:spPr>
          <a:xfrm>
            <a:off x="4716016" y="2060848"/>
            <a:ext cx="864096" cy="584775"/>
          </a:xfrm>
          <a:prstGeom prst="rect">
            <a:avLst/>
          </a:prstGeom>
          <a:noFill/>
        </p:spPr>
        <p:txBody>
          <a:bodyPr wrap="square" rtlCol="0">
            <a:spAutoFit/>
          </a:bodyPr>
          <a:lstStyle/>
          <a:p>
            <a:r>
              <a:rPr lang="ru-RU" sz="3200" dirty="0" smtClean="0"/>
              <a:t>1га</a:t>
            </a:r>
            <a:endParaRPr lang="ru-RU" sz="3200" dirty="0"/>
          </a:p>
        </p:txBody>
      </p:sp>
      <p:sp>
        <p:nvSpPr>
          <p:cNvPr id="23" name="TextBox 22"/>
          <p:cNvSpPr txBox="1"/>
          <p:nvPr/>
        </p:nvSpPr>
        <p:spPr>
          <a:xfrm>
            <a:off x="5580112" y="2132856"/>
            <a:ext cx="1135247" cy="523220"/>
          </a:xfrm>
          <a:prstGeom prst="rect">
            <a:avLst/>
          </a:prstGeom>
          <a:noFill/>
        </p:spPr>
        <p:txBody>
          <a:bodyPr wrap="none" rtlCol="0">
            <a:spAutoFit/>
          </a:bodyPr>
          <a:lstStyle/>
          <a:p>
            <a:r>
              <a:rPr lang="ru-RU" sz="2800" dirty="0" smtClean="0"/>
              <a:t>100га</a:t>
            </a:r>
            <a:endParaRPr lang="ru-RU" sz="2800" dirty="0"/>
          </a:p>
        </p:txBody>
      </p:sp>
      <p:graphicFrame>
        <p:nvGraphicFramePr>
          <p:cNvPr id="148497" name="Object 17"/>
          <p:cNvGraphicFramePr>
            <a:graphicFrameLocks noChangeAspect="1"/>
          </p:cNvGraphicFramePr>
          <p:nvPr/>
        </p:nvGraphicFramePr>
        <p:xfrm>
          <a:off x="6732240" y="2060848"/>
          <a:ext cx="864095" cy="594066"/>
        </p:xfrm>
        <a:graphic>
          <a:graphicData uri="http://schemas.openxmlformats.org/presentationml/2006/ole">
            <p:oleObj spid="_x0000_s334854" name="Формула" r:id="rId7" imgW="406080" imgH="279360" progId="Equation.3">
              <p:embed/>
            </p:oleObj>
          </a:graphicData>
        </a:graphic>
      </p:graphicFrame>
      <p:sp>
        <p:nvSpPr>
          <p:cNvPr id="26" name="TextBox 25"/>
          <p:cNvSpPr txBox="1"/>
          <p:nvPr/>
        </p:nvSpPr>
        <p:spPr>
          <a:xfrm>
            <a:off x="7740352" y="2132856"/>
            <a:ext cx="785793" cy="523220"/>
          </a:xfrm>
          <a:prstGeom prst="rect">
            <a:avLst/>
          </a:prstGeom>
          <a:noFill/>
        </p:spPr>
        <p:txBody>
          <a:bodyPr wrap="none" rtlCol="0">
            <a:spAutoFit/>
          </a:bodyPr>
          <a:lstStyle/>
          <a:p>
            <a:r>
              <a:rPr lang="ru-RU" sz="2800" dirty="0" smtClean="0"/>
              <a:t>10а</a:t>
            </a:r>
            <a:endParaRPr lang="ru-RU" sz="2800" dirty="0"/>
          </a:p>
        </p:txBody>
      </p:sp>
      <p:graphicFrame>
        <p:nvGraphicFramePr>
          <p:cNvPr id="148500" name="Object 20"/>
          <p:cNvGraphicFramePr>
            <a:graphicFrameLocks noChangeAspect="1"/>
          </p:cNvGraphicFramePr>
          <p:nvPr/>
        </p:nvGraphicFramePr>
        <p:xfrm>
          <a:off x="3563888" y="5517232"/>
          <a:ext cx="2088232" cy="629330"/>
        </p:xfrm>
        <a:graphic>
          <a:graphicData uri="http://schemas.openxmlformats.org/presentationml/2006/ole">
            <p:oleObj spid="_x0000_s334855" name="Формула" r:id="rId8" imgW="927000" imgH="279360" progId="Equation.3">
              <p:embed/>
            </p:oleObj>
          </a:graphicData>
        </a:graphic>
      </p:graphicFrame>
      <p:graphicFrame>
        <p:nvGraphicFramePr>
          <p:cNvPr id="148501" name="Object 21"/>
          <p:cNvGraphicFramePr>
            <a:graphicFrameLocks noChangeAspect="1"/>
          </p:cNvGraphicFramePr>
          <p:nvPr/>
        </p:nvGraphicFramePr>
        <p:xfrm>
          <a:off x="6372200" y="3861048"/>
          <a:ext cx="1885300" cy="648072"/>
        </p:xfrm>
        <a:graphic>
          <a:graphicData uri="http://schemas.openxmlformats.org/presentationml/2006/ole">
            <p:oleObj spid="_x0000_s334856" name="Формула" r:id="rId9" imgW="812520" imgH="279360" progId="Equation.3">
              <p:embed/>
            </p:oleObj>
          </a:graphicData>
        </a:graphic>
      </p:graphicFrame>
      <p:graphicFrame>
        <p:nvGraphicFramePr>
          <p:cNvPr id="148505" name="Object 25"/>
          <p:cNvGraphicFramePr>
            <a:graphicFrameLocks noChangeAspect="1"/>
          </p:cNvGraphicFramePr>
          <p:nvPr/>
        </p:nvGraphicFramePr>
        <p:xfrm>
          <a:off x="683569" y="3861048"/>
          <a:ext cx="1512168" cy="572172"/>
        </p:xfrm>
        <a:graphic>
          <a:graphicData uri="http://schemas.openxmlformats.org/presentationml/2006/ole">
            <p:oleObj spid="_x0000_s334857" name="Формула" r:id="rId10" imgW="469800" imgH="177480" progId="Equation.3">
              <p:embed/>
            </p:oleObj>
          </a:graphicData>
        </a:graphic>
      </p:graphicFrame>
      <p:graphicFrame>
        <p:nvGraphicFramePr>
          <p:cNvPr id="148507" name="Object 27"/>
          <p:cNvGraphicFramePr>
            <a:graphicFrameLocks noChangeAspect="1"/>
          </p:cNvGraphicFramePr>
          <p:nvPr/>
        </p:nvGraphicFramePr>
        <p:xfrm>
          <a:off x="755576" y="5589240"/>
          <a:ext cx="1805465" cy="567432"/>
        </p:xfrm>
        <a:graphic>
          <a:graphicData uri="http://schemas.openxmlformats.org/presentationml/2006/ole">
            <p:oleObj spid="_x0000_s334858" name="Формула" r:id="rId11" imgW="888840" imgH="279360" progId="Equation.3">
              <p:embed/>
            </p:oleObj>
          </a:graphicData>
        </a:graphic>
      </p:graphicFrame>
      <p:graphicFrame>
        <p:nvGraphicFramePr>
          <p:cNvPr id="148509" name="Object 29"/>
          <p:cNvGraphicFramePr>
            <a:graphicFrameLocks noChangeAspect="1"/>
          </p:cNvGraphicFramePr>
          <p:nvPr/>
        </p:nvGraphicFramePr>
        <p:xfrm>
          <a:off x="1331640" y="4581128"/>
          <a:ext cx="2448272" cy="641214"/>
        </p:xfrm>
        <a:graphic>
          <a:graphicData uri="http://schemas.openxmlformats.org/presentationml/2006/ole">
            <p:oleObj spid="_x0000_s334859" name="Формула" r:id="rId12" imgW="1066680" imgH="279360" progId="Equation.3">
              <p:embed/>
            </p:oleObj>
          </a:graphicData>
        </a:graphic>
      </p:graphicFrame>
      <p:graphicFrame>
        <p:nvGraphicFramePr>
          <p:cNvPr id="148510" name="Object 30"/>
          <p:cNvGraphicFramePr>
            <a:graphicFrameLocks noChangeAspect="1"/>
          </p:cNvGraphicFramePr>
          <p:nvPr/>
        </p:nvGraphicFramePr>
        <p:xfrm>
          <a:off x="5148064" y="4581128"/>
          <a:ext cx="1584176" cy="645406"/>
        </p:xfrm>
        <a:graphic>
          <a:graphicData uri="http://schemas.openxmlformats.org/presentationml/2006/ole">
            <p:oleObj spid="_x0000_s334860" name="Формула" r:id="rId13" imgW="685800" imgH="279360" progId="Equation.3">
              <p:embed/>
            </p:oleObj>
          </a:graphicData>
        </a:graphic>
      </p:graphicFrame>
      <p:graphicFrame>
        <p:nvGraphicFramePr>
          <p:cNvPr id="148511" name="Object 31"/>
          <p:cNvGraphicFramePr>
            <a:graphicFrameLocks noChangeAspect="1"/>
          </p:cNvGraphicFramePr>
          <p:nvPr/>
        </p:nvGraphicFramePr>
        <p:xfrm>
          <a:off x="3635896" y="3789040"/>
          <a:ext cx="2208975" cy="639440"/>
        </p:xfrm>
        <a:graphic>
          <a:graphicData uri="http://schemas.openxmlformats.org/presentationml/2006/ole">
            <p:oleObj spid="_x0000_s334861" name="Формула" r:id="rId14" imgW="965160" imgH="279360" progId="Equation.3">
              <p:embed/>
            </p:oleObj>
          </a:graphicData>
        </a:graphic>
      </p:graphicFrame>
      <p:graphicFrame>
        <p:nvGraphicFramePr>
          <p:cNvPr id="148512" name="Object 32"/>
          <p:cNvGraphicFramePr>
            <a:graphicFrameLocks noChangeAspect="1"/>
          </p:cNvGraphicFramePr>
          <p:nvPr/>
        </p:nvGraphicFramePr>
        <p:xfrm>
          <a:off x="6300192" y="5517232"/>
          <a:ext cx="2121778" cy="639440"/>
        </p:xfrm>
        <a:graphic>
          <a:graphicData uri="http://schemas.openxmlformats.org/presentationml/2006/ole">
            <p:oleObj spid="_x0000_s334862" name="Формула" r:id="rId15" imgW="927000" imgH="279360" progId="Equation.3">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539552" y="620688"/>
            <a:ext cx="8229600" cy="1143000"/>
          </a:xfrm>
        </p:spPr>
        <p:txBody>
          <a:bodyPr/>
          <a:lstStyle/>
          <a:p>
            <a:r>
              <a:rPr lang="ru-RU" sz="2800" b="1" dirty="0"/>
              <a:t>Установив равенства между </a:t>
            </a:r>
            <a:r>
              <a:rPr lang="ru-RU" sz="2800" b="1" dirty="0" smtClean="0"/>
              <a:t>единицами площади </a:t>
            </a:r>
            <a:r>
              <a:rPr lang="ru-RU" sz="2800" b="1" dirty="0"/>
              <a:t>вы узнаете </a:t>
            </a:r>
            <a:r>
              <a:rPr lang="ru-RU" sz="2800" b="1" dirty="0" smtClean="0"/>
              <a:t>фамилию первого </a:t>
            </a:r>
            <a:r>
              <a:rPr lang="ru-RU" sz="2800" b="1" dirty="0"/>
              <a:t>героя.</a:t>
            </a:r>
          </a:p>
        </p:txBody>
      </p:sp>
      <p:graphicFrame>
        <p:nvGraphicFramePr>
          <p:cNvPr id="32901" name="Group 133"/>
          <p:cNvGraphicFramePr>
            <a:graphicFrameLocks noGrp="1"/>
          </p:cNvGraphicFramePr>
          <p:nvPr/>
        </p:nvGraphicFramePr>
        <p:xfrm>
          <a:off x="395536" y="1916832"/>
          <a:ext cx="8242300" cy="1728192"/>
        </p:xfrm>
        <a:graphic>
          <a:graphicData uri="http://schemas.openxmlformats.org/drawingml/2006/table">
            <a:tbl>
              <a:tblPr/>
              <a:tblGrid>
                <a:gridCol w="1035050"/>
                <a:gridCol w="1035050"/>
                <a:gridCol w="1242268"/>
                <a:gridCol w="1008112"/>
                <a:gridCol w="936104"/>
                <a:gridCol w="1008112"/>
                <a:gridCol w="1040979"/>
                <a:gridCol w="936625"/>
              </a:tblGrid>
              <a:tr h="9009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72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К</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2895" name="Object 127"/>
          <p:cNvGraphicFramePr>
            <a:graphicFrameLocks noChangeAspect="1"/>
          </p:cNvGraphicFramePr>
          <p:nvPr/>
        </p:nvGraphicFramePr>
        <p:xfrm>
          <a:off x="2168525" y="4719638"/>
          <a:ext cx="271463" cy="514350"/>
        </p:xfrm>
        <a:graphic>
          <a:graphicData uri="http://schemas.openxmlformats.org/presentationml/2006/ole">
            <p:oleObj spid="_x0000_s335874" name="Формула" r:id="rId3" imgW="914400" imgH="215640" progId="Equation.3">
              <p:embed/>
            </p:oleObj>
          </a:graphicData>
        </a:graphic>
      </p:graphicFrame>
      <p:sp>
        <p:nvSpPr>
          <p:cNvPr id="32906" name="Text Box 138"/>
          <p:cNvSpPr txBox="1">
            <a:spLocks noChangeArrowheads="1"/>
          </p:cNvSpPr>
          <p:nvPr/>
        </p:nvSpPr>
        <p:spPr bwMode="auto">
          <a:xfrm>
            <a:off x="395288" y="5734050"/>
            <a:ext cx="1152525" cy="366713"/>
          </a:xfrm>
          <a:prstGeom prst="rect">
            <a:avLst/>
          </a:prstGeom>
          <a:noFill/>
          <a:ln w="9525">
            <a:noFill/>
            <a:miter lim="800000"/>
            <a:headEnd/>
            <a:tailEnd/>
          </a:ln>
          <a:effectLst/>
        </p:spPr>
        <p:txBody>
          <a:bodyPr>
            <a:spAutoFit/>
          </a:bodyPr>
          <a:lstStyle/>
          <a:p>
            <a:pPr>
              <a:spcBef>
                <a:spcPct val="50000"/>
              </a:spcBef>
            </a:pPr>
            <a:endParaRPr lang="ru-RU"/>
          </a:p>
        </p:txBody>
      </p:sp>
      <p:graphicFrame>
        <p:nvGraphicFramePr>
          <p:cNvPr id="32920" name="Object 152"/>
          <p:cNvGraphicFramePr>
            <a:graphicFrameLocks noChangeAspect="1"/>
          </p:cNvGraphicFramePr>
          <p:nvPr/>
        </p:nvGraphicFramePr>
        <p:xfrm>
          <a:off x="4502150" y="3302000"/>
          <a:ext cx="114300" cy="215900"/>
        </p:xfrm>
        <a:graphic>
          <a:graphicData uri="http://schemas.openxmlformats.org/presentationml/2006/ole">
            <p:oleObj spid="_x0000_s335875" name="Формула" r:id="rId4" imgW="914400" imgH="215640" progId="Equation.3">
              <p:embed/>
            </p:oleObj>
          </a:graphicData>
        </a:graphic>
      </p:graphicFrame>
      <p:graphicFrame>
        <p:nvGraphicFramePr>
          <p:cNvPr id="148493" name="Object 13"/>
          <p:cNvGraphicFramePr>
            <a:graphicFrameLocks noChangeAspect="1"/>
          </p:cNvGraphicFramePr>
          <p:nvPr/>
        </p:nvGraphicFramePr>
        <p:xfrm>
          <a:off x="755576" y="2060848"/>
          <a:ext cx="565150" cy="576262"/>
        </p:xfrm>
        <a:graphic>
          <a:graphicData uri="http://schemas.openxmlformats.org/presentationml/2006/ole">
            <p:oleObj spid="_x0000_s335876" name="Формула" r:id="rId5" imgW="241200" imgH="203040" progId="Equation.3">
              <p:embed/>
            </p:oleObj>
          </a:graphicData>
        </a:graphic>
      </p:graphicFrame>
      <p:sp>
        <p:nvSpPr>
          <p:cNvPr id="17" name="TextBox 16"/>
          <p:cNvSpPr txBox="1"/>
          <p:nvPr/>
        </p:nvSpPr>
        <p:spPr>
          <a:xfrm>
            <a:off x="1475656" y="2132856"/>
            <a:ext cx="1224136" cy="584775"/>
          </a:xfrm>
          <a:prstGeom prst="rect">
            <a:avLst/>
          </a:prstGeom>
          <a:noFill/>
        </p:spPr>
        <p:txBody>
          <a:bodyPr wrap="square" rtlCol="0">
            <a:spAutoFit/>
          </a:bodyPr>
          <a:lstStyle/>
          <a:p>
            <a:r>
              <a:rPr lang="ru-RU" sz="3200" dirty="0" smtClean="0"/>
              <a:t>1а</a:t>
            </a:r>
            <a:endParaRPr lang="ru-RU" sz="3200" dirty="0"/>
          </a:p>
        </p:txBody>
      </p:sp>
      <p:sp>
        <p:nvSpPr>
          <p:cNvPr id="18" name="TextBox 17"/>
          <p:cNvSpPr txBox="1"/>
          <p:nvPr/>
        </p:nvSpPr>
        <p:spPr>
          <a:xfrm>
            <a:off x="2555776" y="2060848"/>
            <a:ext cx="1224136" cy="523220"/>
          </a:xfrm>
          <a:prstGeom prst="rect">
            <a:avLst/>
          </a:prstGeom>
          <a:noFill/>
        </p:spPr>
        <p:txBody>
          <a:bodyPr wrap="square" rtlCol="0">
            <a:spAutoFit/>
          </a:bodyPr>
          <a:lstStyle/>
          <a:p>
            <a:r>
              <a:rPr lang="ru-RU" sz="2800" dirty="0" smtClean="0"/>
              <a:t>100а</a:t>
            </a:r>
            <a:endParaRPr lang="ru-RU" sz="2800" dirty="0"/>
          </a:p>
        </p:txBody>
      </p:sp>
      <p:graphicFrame>
        <p:nvGraphicFramePr>
          <p:cNvPr id="148495" name="Object 15"/>
          <p:cNvGraphicFramePr>
            <a:graphicFrameLocks noChangeAspect="1"/>
          </p:cNvGraphicFramePr>
          <p:nvPr/>
        </p:nvGraphicFramePr>
        <p:xfrm>
          <a:off x="3707904" y="1988840"/>
          <a:ext cx="972108" cy="576064"/>
        </p:xfrm>
        <a:graphic>
          <a:graphicData uri="http://schemas.openxmlformats.org/presentationml/2006/ole">
            <p:oleObj spid="_x0000_s335877" name="Формула" r:id="rId6" imgW="419040" imgH="279360" progId="Equation.3">
              <p:embed/>
            </p:oleObj>
          </a:graphicData>
        </a:graphic>
      </p:graphicFrame>
      <p:sp>
        <p:nvSpPr>
          <p:cNvPr id="22" name="TextBox 21"/>
          <p:cNvSpPr txBox="1"/>
          <p:nvPr/>
        </p:nvSpPr>
        <p:spPr>
          <a:xfrm>
            <a:off x="4716016" y="2060848"/>
            <a:ext cx="864096" cy="584775"/>
          </a:xfrm>
          <a:prstGeom prst="rect">
            <a:avLst/>
          </a:prstGeom>
          <a:noFill/>
        </p:spPr>
        <p:txBody>
          <a:bodyPr wrap="square" rtlCol="0">
            <a:spAutoFit/>
          </a:bodyPr>
          <a:lstStyle/>
          <a:p>
            <a:r>
              <a:rPr lang="ru-RU" sz="3200" dirty="0" smtClean="0"/>
              <a:t>1га</a:t>
            </a:r>
            <a:endParaRPr lang="ru-RU" sz="3200" dirty="0"/>
          </a:p>
        </p:txBody>
      </p:sp>
      <p:sp>
        <p:nvSpPr>
          <p:cNvPr id="23" name="TextBox 22"/>
          <p:cNvSpPr txBox="1"/>
          <p:nvPr/>
        </p:nvSpPr>
        <p:spPr>
          <a:xfrm>
            <a:off x="5580112" y="2132856"/>
            <a:ext cx="1135247" cy="523220"/>
          </a:xfrm>
          <a:prstGeom prst="rect">
            <a:avLst/>
          </a:prstGeom>
          <a:noFill/>
        </p:spPr>
        <p:txBody>
          <a:bodyPr wrap="none" rtlCol="0">
            <a:spAutoFit/>
          </a:bodyPr>
          <a:lstStyle/>
          <a:p>
            <a:r>
              <a:rPr lang="ru-RU" sz="2800" dirty="0" smtClean="0"/>
              <a:t>100га</a:t>
            </a:r>
            <a:endParaRPr lang="ru-RU" sz="2800" dirty="0"/>
          </a:p>
        </p:txBody>
      </p:sp>
      <p:graphicFrame>
        <p:nvGraphicFramePr>
          <p:cNvPr id="148497" name="Object 17"/>
          <p:cNvGraphicFramePr>
            <a:graphicFrameLocks noChangeAspect="1"/>
          </p:cNvGraphicFramePr>
          <p:nvPr/>
        </p:nvGraphicFramePr>
        <p:xfrm>
          <a:off x="6732240" y="2060848"/>
          <a:ext cx="864095" cy="594066"/>
        </p:xfrm>
        <a:graphic>
          <a:graphicData uri="http://schemas.openxmlformats.org/presentationml/2006/ole">
            <p:oleObj spid="_x0000_s335878" name="Формула" r:id="rId7" imgW="406080" imgH="279360" progId="Equation.3">
              <p:embed/>
            </p:oleObj>
          </a:graphicData>
        </a:graphic>
      </p:graphicFrame>
      <p:sp>
        <p:nvSpPr>
          <p:cNvPr id="26" name="TextBox 25"/>
          <p:cNvSpPr txBox="1"/>
          <p:nvPr/>
        </p:nvSpPr>
        <p:spPr>
          <a:xfrm>
            <a:off x="7740352" y="2132856"/>
            <a:ext cx="785793" cy="523220"/>
          </a:xfrm>
          <a:prstGeom prst="rect">
            <a:avLst/>
          </a:prstGeom>
          <a:noFill/>
        </p:spPr>
        <p:txBody>
          <a:bodyPr wrap="none" rtlCol="0">
            <a:spAutoFit/>
          </a:bodyPr>
          <a:lstStyle/>
          <a:p>
            <a:r>
              <a:rPr lang="ru-RU" sz="2800" dirty="0" smtClean="0"/>
              <a:t>10а</a:t>
            </a:r>
            <a:endParaRPr lang="ru-RU" sz="2800" dirty="0"/>
          </a:p>
        </p:txBody>
      </p:sp>
      <p:graphicFrame>
        <p:nvGraphicFramePr>
          <p:cNvPr id="148500" name="Object 20"/>
          <p:cNvGraphicFramePr>
            <a:graphicFrameLocks noChangeAspect="1"/>
          </p:cNvGraphicFramePr>
          <p:nvPr/>
        </p:nvGraphicFramePr>
        <p:xfrm>
          <a:off x="3563888" y="5517232"/>
          <a:ext cx="2088232" cy="629330"/>
        </p:xfrm>
        <a:graphic>
          <a:graphicData uri="http://schemas.openxmlformats.org/presentationml/2006/ole">
            <p:oleObj spid="_x0000_s335879" name="Формула" r:id="rId8" imgW="927000" imgH="279360" progId="Equation.3">
              <p:embed/>
            </p:oleObj>
          </a:graphicData>
        </a:graphic>
      </p:graphicFrame>
      <p:graphicFrame>
        <p:nvGraphicFramePr>
          <p:cNvPr id="148501" name="Object 21"/>
          <p:cNvGraphicFramePr>
            <a:graphicFrameLocks noChangeAspect="1"/>
          </p:cNvGraphicFramePr>
          <p:nvPr/>
        </p:nvGraphicFramePr>
        <p:xfrm>
          <a:off x="6372200" y="3861048"/>
          <a:ext cx="1885300" cy="648072"/>
        </p:xfrm>
        <a:graphic>
          <a:graphicData uri="http://schemas.openxmlformats.org/presentationml/2006/ole">
            <p:oleObj spid="_x0000_s335880" name="Формула" r:id="rId9" imgW="812520" imgH="279360" progId="Equation.3">
              <p:embed/>
            </p:oleObj>
          </a:graphicData>
        </a:graphic>
      </p:graphicFrame>
      <p:graphicFrame>
        <p:nvGraphicFramePr>
          <p:cNvPr id="148505" name="Object 25"/>
          <p:cNvGraphicFramePr>
            <a:graphicFrameLocks noChangeAspect="1"/>
          </p:cNvGraphicFramePr>
          <p:nvPr/>
        </p:nvGraphicFramePr>
        <p:xfrm>
          <a:off x="683568" y="3861048"/>
          <a:ext cx="1522455" cy="576064"/>
        </p:xfrm>
        <a:graphic>
          <a:graphicData uri="http://schemas.openxmlformats.org/presentationml/2006/ole">
            <p:oleObj spid="_x0000_s335881" name="Формула" r:id="rId10" imgW="469800" imgH="177480" progId="Equation.3">
              <p:embed/>
            </p:oleObj>
          </a:graphicData>
        </a:graphic>
      </p:graphicFrame>
      <p:graphicFrame>
        <p:nvGraphicFramePr>
          <p:cNvPr id="148507" name="Object 27"/>
          <p:cNvGraphicFramePr>
            <a:graphicFrameLocks noChangeAspect="1"/>
          </p:cNvGraphicFramePr>
          <p:nvPr/>
        </p:nvGraphicFramePr>
        <p:xfrm>
          <a:off x="755576" y="5589240"/>
          <a:ext cx="1805465" cy="567432"/>
        </p:xfrm>
        <a:graphic>
          <a:graphicData uri="http://schemas.openxmlformats.org/presentationml/2006/ole">
            <p:oleObj spid="_x0000_s335882" name="Формула" r:id="rId11" imgW="888840" imgH="279360" progId="Equation.3">
              <p:embed/>
            </p:oleObj>
          </a:graphicData>
        </a:graphic>
      </p:graphicFrame>
      <p:graphicFrame>
        <p:nvGraphicFramePr>
          <p:cNvPr id="148509" name="Object 29"/>
          <p:cNvGraphicFramePr>
            <a:graphicFrameLocks noChangeAspect="1"/>
          </p:cNvGraphicFramePr>
          <p:nvPr/>
        </p:nvGraphicFramePr>
        <p:xfrm>
          <a:off x="1331640" y="4581128"/>
          <a:ext cx="2448272" cy="641214"/>
        </p:xfrm>
        <a:graphic>
          <a:graphicData uri="http://schemas.openxmlformats.org/presentationml/2006/ole">
            <p:oleObj spid="_x0000_s335883" name="Формула" r:id="rId12" imgW="1066680" imgH="279360" progId="Equation.3">
              <p:embed/>
            </p:oleObj>
          </a:graphicData>
        </a:graphic>
      </p:graphicFrame>
      <p:graphicFrame>
        <p:nvGraphicFramePr>
          <p:cNvPr id="148510" name="Object 30"/>
          <p:cNvGraphicFramePr>
            <a:graphicFrameLocks noChangeAspect="1"/>
          </p:cNvGraphicFramePr>
          <p:nvPr/>
        </p:nvGraphicFramePr>
        <p:xfrm>
          <a:off x="5148064" y="4581128"/>
          <a:ext cx="1584176" cy="645406"/>
        </p:xfrm>
        <a:graphic>
          <a:graphicData uri="http://schemas.openxmlformats.org/presentationml/2006/ole">
            <p:oleObj spid="_x0000_s335884" name="Формула" r:id="rId13" imgW="685800" imgH="279360" progId="Equation.3">
              <p:embed/>
            </p:oleObj>
          </a:graphicData>
        </a:graphic>
      </p:graphicFrame>
      <p:graphicFrame>
        <p:nvGraphicFramePr>
          <p:cNvPr id="148511" name="Object 31"/>
          <p:cNvGraphicFramePr>
            <a:graphicFrameLocks noChangeAspect="1"/>
          </p:cNvGraphicFramePr>
          <p:nvPr/>
        </p:nvGraphicFramePr>
        <p:xfrm>
          <a:off x="3635896" y="3789040"/>
          <a:ext cx="2208975" cy="639440"/>
        </p:xfrm>
        <a:graphic>
          <a:graphicData uri="http://schemas.openxmlformats.org/presentationml/2006/ole">
            <p:oleObj spid="_x0000_s335885" name="Формула" r:id="rId14" imgW="965160" imgH="279360" progId="Equation.3">
              <p:embed/>
            </p:oleObj>
          </a:graphicData>
        </a:graphic>
      </p:graphicFrame>
      <p:graphicFrame>
        <p:nvGraphicFramePr>
          <p:cNvPr id="148512" name="Object 32"/>
          <p:cNvGraphicFramePr>
            <a:graphicFrameLocks noChangeAspect="1"/>
          </p:cNvGraphicFramePr>
          <p:nvPr/>
        </p:nvGraphicFramePr>
        <p:xfrm>
          <a:off x="6300192" y="5517232"/>
          <a:ext cx="2121778" cy="639440"/>
        </p:xfrm>
        <a:graphic>
          <a:graphicData uri="http://schemas.openxmlformats.org/presentationml/2006/ole">
            <p:oleObj spid="_x0000_s335886" name="Формула" r:id="rId15" imgW="927000" imgH="279360" progId="Equation.3">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Прямоугольник 1"/>
          <p:cNvSpPr>
            <a:spLocks noChangeArrowheads="1"/>
          </p:cNvSpPr>
          <p:nvPr/>
        </p:nvSpPr>
        <p:spPr bwMode="auto">
          <a:xfrm>
            <a:off x="0" y="0"/>
            <a:ext cx="8892480" cy="1815882"/>
          </a:xfrm>
          <a:prstGeom prst="rect">
            <a:avLst/>
          </a:prstGeom>
          <a:noFill/>
          <a:ln w="9525">
            <a:noFill/>
            <a:miter lim="800000"/>
            <a:headEnd/>
            <a:tailEnd/>
          </a:ln>
        </p:spPr>
        <p:txBody>
          <a:bodyPr wrap="square">
            <a:spAutoFit/>
          </a:bodyPr>
          <a:lstStyle/>
          <a:p>
            <a:r>
              <a:rPr lang="ru-RU" sz="2800" dirty="0">
                <a:latin typeface="Arial" pitchFamily="34" charset="0"/>
                <a:cs typeface="Arial" pitchFamily="34" charset="0"/>
              </a:rPr>
              <a:t>Незадолго до грозных событий Отечественной </a:t>
            </a:r>
            <a:r>
              <a:rPr lang="ru-RU" sz="2800" dirty="0" smtClean="0">
                <a:latin typeface="Arial" pitchFamily="34" charset="0"/>
                <a:cs typeface="Arial" pitchFamily="34" charset="0"/>
              </a:rPr>
              <a:t>войны 1812</a:t>
            </a:r>
            <a:r>
              <a:rPr lang="ru-RU" sz="2800" dirty="0">
                <a:latin typeface="Arial" pitchFamily="34" charset="0"/>
                <a:cs typeface="Arial" pitchFamily="34" charset="0"/>
              </a:rPr>
              <a:t> года Россия закончила победоносную, но вместе с </a:t>
            </a:r>
            <a:r>
              <a:rPr lang="ru-RU" sz="2800" dirty="0" smtClean="0">
                <a:latin typeface="Arial" pitchFamily="34" charset="0"/>
                <a:cs typeface="Arial" pitchFamily="34" charset="0"/>
              </a:rPr>
              <a:t>тем </a:t>
            </a:r>
            <a:r>
              <a:rPr lang="ru-RU" sz="2800" dirty="0">
                <a:latin typeface="Arial" pitchFamily="34" charset="0"/>
                <a:cs typeface="Arial" pitchFamily="34" charset="0"/>
              </a:rPr>
              <a:t>и тяжелую войну со Швецией за завоевание Финляндии, </a:t>
            </a:r>
          </a:p>
        </p:txBody>
      </p:sp>
      <p:sp>
        <p:nvSpPr>
          <p:cNvPr id="4" name="Прямоугольник 3"/>
          <p:cNvSpPr/>
          <p:nvPr/>
        </p:nvSpPr>
        <p:spPr>
          <a:xfrm>
            <a:off x="5004048" y="1916832"/>
            <a:ext cx="3744416" cy="1815882"/>
          </a:xfrm>
          <a:prstGeom prst="rect">
            <a:avLst/>
          </a:prstGeom>
        </p:spPr>
        <p:txBody>
          <a:bodyPr wrap="square">
            <a:spAutoFit/>
          </a:bodyPr>
          <a:lstStyle/>
          <a:p>
            <a:r>
              <a:rPr lang="ru-RU" sz="2800" dirty="0">
                <a:solidFill>
                  <a:prstClr val="black"/>
                </a:solidFill>
                <a:latin typeface="Arial" pitchFamily="34" charset="0"/>
                <a:cs typeface="Arial" pitchFamily="34" charset="0"/>
              </a:rPr>
              <a:t>и ещё вела войну с Турцией за черноморские проливы. </a:t>
            </a:r>
            <a:endParaRPr lang="ru-RU" dirty="0">
              <a:latin typeface="Arial" pitchFamily="34" charset="0"/>
              <a:cs typeface="Arial" pitchFamily="34" charset="0"/>
            </a:endParaRPr>
          </a:p>
        </p:txBody>
      </p:sp>
      <p:sp>
        <p:nvSpPr>
          <p:cNvPr id="5" name="Прямоугольник 4"/>
          <p:cNvSpPr/>
          <p:nvPr/>
        </p:nvSpPr>
        <p:spPr>
          <a:xfrm>
            <a:off x="0" y="4611231"/>
            <a:ext cx="9396536" cy="2246769"/>
          </a:xfrm>
          <a:prstGeom prst="rect">
            <a:avLst/>
          </a:prstGeom>
        </p:spPr>
        <p:txBody>
          <a:bodyPr wrap="square">
            <a:spAutoFit/>
          </a:bodyPr>
          <a:lstStyle/>
          <a:p>
            <a:pPr lvl="0"/>
            <a:r>
              <a:rPr lang="ru-RU" sz="2800" dirty="0">
                <a:solidFill>
                  <a:prstClr val="black"/>
                </a:solidFill>
                <a:latin typeface="Arial" pitchFamily="34" charset="0"/>
                <a:cs typeface="Arial" pitchFamily="34" charset="0"/>
              </a:rPr>
              <a:t>Обе войны велись </a:t>
            </a:r>
            <a:r>
              <a:rPr lang="ru-RU" sz="2800" dirty="0" smtClean="0">
                <a:solidFill>
                  <a:prstClr val="black"/>
                </a:solidFill>
                <a:latin typeface="Arial" pitchFamily="34" charset="0"/>
                <a:cs typeface="Arial" pitchFamily="34" charset="0"/>
              </a:rPr>
              <a:t>успешно</a:t>
            </a:r>
            <a:r>
              <a:rPr lang="ru-RU" sz="2800" dirty="0" smtClean="0">
                <a:solidFill>
                  <a:prstClr val="black"/>
                </a:solidFill>
                <a:latin typeface="Arial" pitchFamily="34" charset="0"/>
                <a:cs typeface="Arial" pitchFamily="34" charset="0"/>
              </a:rPr>
              <a:t>, но </a:t>
            </a:r>
            <a:r>
              <a:rPr lang="ru-RU" sz="2800" dirty="0" smtClean="0">
                <a:solidFill>
                  <a:prstClr val="black"/>
                </a:solidFill>
                <a:latin typeface="Arial" pitchFamily="34" charset="0"/>
                <a:cs typeface="Arial" pitchFamily="34" charset="0"/>
              </a:rPr>
              <a:t>потребовали большого </a:t>
            </a:r>
            <a:r>
              <a:rPr lang="ru-RU" sz="2800" dirty="0">
                <a:solidFill>
                  <a:prstClr val="black"/>
                </a:solidFill>
                <a:latin typeface="Arial" pitchFamily="34" charset="0"/>
                <a:cs typeface="Arial" pitchFamily="34" charset="0"/>
              </a:rPr>
              <a:t>напряжения сил регулярной армии. Выставить более чем 200 тысяч человек войска Россия не могла, поэтому у Императора Александра был один выход </a:t>
            </a:r>
            <a:r>
              <a:rPr lang="ru-RU" sz="2800" dirty="0" smtClean="0">
                <a:solidFill>
                  <a:prstClr val="black"/>
                </a:solidFill>
                <a:latin typeface="Arial" pitchFamily="34" charset="0"/>
                <a:cs typeface="Arial" pitchFamily="34" charset="0"/>
              </a:rPr>
              <a:t> - </a:t>
            </a:r>
            <a:r>
              <a:rPr lang="ru-RU" sz="2800" dirty="0">
                <a:solidFill>
                  <a:prstClr val="black"/>
                </a:solidFill>
                <a:latin typeface="Arial" pitchFamily="34" charset="0"/>
                <a:cs typeface="Arial" pitchFamily="34" charset="0"/>
              </a:rPr>
              <a:t>созвать всеобщее ополчение.</a:t>
            </a:r>
            <a:endParaRPr lang="ru-RU" dirty="0">
              <a:solidFill>
                <a:prstClr val="black"/>
              </a:solidFill>
              <a:latin typeface="Arial" pitchFamily="34" charset="0"/>
              <a:cs typeface="Arial" pitchFamily="34" charset="0"/>
            </a:endParaRPr>
          </a:p>
        </p:txBody>
      </p:sp>
      <p:pic>
        <p:nvPicPr>
          <p:cNvPr id="51202" name="Picture 2" descr="http://gulevich.net/pirsonaly.files/GulevichLL.files/image001.jpg"/>
          <p:cNvPicPr>
            <a:picLocks noChangeAspect="1" noChangeArrowheads="1"/>
          </p:cNvPicPr>
          <p:nvPr/>
        </p:nvPicPr>
        <p:blipFill>
          <a:blip r:embed="rId3" cstate="print"/>
          <a:srcRect/>
          <a:stretch>
            <a:fillRect/>
          </a:stretch>
        </p:blipFill>
        <p:spPr bwMode="auto">
          <a:xfrm>
            <a:off x="251520" y="1772816"/>
            <a:ext cx="4576508" cy="29420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2000"/>
                                        <p:tgtEl>
                                          <p:spTgt spid="51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t>       Решите задачу и вы узнаете фамилию второго героя.</a:t>
            </a:r>
            <a:endParaRPr lang="ru-RU" sz="3200" b="1" dirty="0"/>
          </a:p>
        </p:txBody>
      </p:sp>
      <p:sp>
        <p:nvSpPr>
          <p:cNvPr id="5" name="Содержимое 4"/>
          <p:cNvSpPr>
            <a:spLocks noGrp="1"/>
          </p:cNvSpPr>
          <p:nvPr>
            <p:ph idx="1"/>
          </p:nvPr>
        </p:nvSpPr>
        <p:spPr>
          <a:xfrm>
            <a:off x="395536" y="1412776"/>
            <a:ext cx="8229600" cy="4525963"/>
          </a:xfrm>
        </p:spPr>
        <p:txBody>
          <a:bodyPr/>
          <a:lstStyle/>
          <a:p>
            <a:r>
              <a:rPr lang="ru-RU" dirty="0" smtClean="0"/>
              <a:t>Первые четыре бойца Петров, Семенов, Черемнов и Ященко вернулись из разведки. Радостную весть они сообщили товарищам: немцы отступают. Кто же пришел с этой новостью первым , если</a:t>
            </a:r>
          </a:p>
          <a:p>
            <a:r>
              <a:rPr lang="ru-RU" dirty="0" smtClean="0"/>
              <a:t>1) Петров - ни первым, ни четвертым;</a:t>
            </a:r>
          </a:p>
          <a:p>
            <a:r>
              <a:rPr lang="ru-RU" dirty="0" smtClean="0"/>
              <a:t>2) Семенов пришел вторым ;</a:t>
            </a:r>
          </a:p>
          <a:p>
            <a:r>
              <a:rPr lang="ru-RU" dirty="0" smtClean="0"/>
              <a:t>3)Черемнов не был последним.</a:t>
            </a:r>
            <a:endParaRPr lang="ru-RU"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t>       Решите задачу и вы узнаете фамилию второго героя.</a:t>
            </a:r>
            <a:endParaRPr lang="ru-RU" sz="3200" b="1" dirty="0"/>
          </a:p>
        </p:txBody>
      </p:sp>
      <p:sp>
        <p:nvSpPr>
          <p:cNvPr id="5" name="Содержимое 4"/>
          <p:cNvSpPr>
            <a:spLocks noGrp="1"/>
          </p:cNvSpPr>
          <p:nvPr>
            <p:ph idx="1"/>
          </p:nvPr>
        </p:nvSpPr>
        <p:spPr>
          <a:xfrm>
            <a:off x="395536" y="1412776"/>
            <a:ext cx="8229600" cy="4525963"/>
          </a:xfrm>
        </p:spPr>
        <p:txBody>
          <a:bodyPr/>
          <a:lstStyle/>
          <a:p>
            <a:r>
              <a:rPr lang="ru-RU" dirty="0" smtClean="0"/>
              <a:t>Первые четыре бойца Петров, Семенов,</a:t>
            </a:r>
            <a:r>
              <a:rPr lang="ru-RU" b="1" dirty="0" smtClean="0">
                <a:solidFill>
                  <a:srgbClr val="FF0000"/>
                </a:solidFill>
              </a:rPr>
              <a:t> Черемнов </a:t>
            </a:r>
            <a:r>
              <a:rPr lang="ru-RU" dirty="0" smtClean="0"/>
              <a:t>и Ященко вернулись из разведки. Радостную весть они сообщили товарищам: немцы отступают. Кто же пришел с этой новостью первым , если</a:t>
            </a:r>
          </a:p>
          <a:p>
            <a:r>
              <a:rPr lang="ru-RU" dirty="0" smtClean="0"/>
              <a:t>1) Петров ни первым, ни четвертым;</a:t>
            </a:r>
          </a:p>
          <a:p>
            <a:r>
              <a:rPr lang="ru-RU" dirty="0" smtClean="0"/>
              <a:t>2) Семенов пришел вторым ;</a:t>
            </a:r>
          </a:p>
          <a:p>
            <a:r>
              <a:rPr lang="ru-RU" dirty="0" smtClean="0"/>
              <a:t>3)Черемнов не был последним.</a:t>
            </a:r>
            <a:endParaRPr lang="ru-R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79" name="Rectangle 43"/>
          <p:cNvSpPr>
            <a:spLocks noGrp="1" noChangeArrowheads="1"/>
          </p:cNvSpPr>
          <p:nvPr>
            <p:ph type="title"/>
          </p:nvPr>
        </p:nvSpPr>
        <p:spPr>
          <a:xfrm>
            <a:off x="467544" y="548680"/>
            <a:ext cx="8229600" cy="1143000"/>
          </a:xfrm>
        </p:spPr>
        <p:txBody>
          <a:bodyPr/>
          <a:lstStyle/>
          <a:p>
            <a:r>
              <a:rPr lang="ru-RU" sz="3200" dirty="0"/>
              <a:t>Для чисел в таблице </a:t>
            </a:r>
            <a:r>
              <a:rPr lang="ru-RU" sz="3200" dirty="0" smtClean="0"/>
              <a:t>подберите те, которые делятся на них, </a:t>
            </a:r>
            <a:r>
              <a:rPr lang="ru-RU" sz="3200" dirty="0"/>
              <a:t>и вы узнаете имя  третьего </a:t>
            </a:r>
            <a:r>
              <a:rPr lang="ru-RU" sz="3200" dirty="0" smtClean="0"/>
              <a:t>героя.</a:t>
            </a:r>
            <a:endParaRPr lang="ru-RU" sz="3200" dirty="0"/>
          </a:p>
        </p:txBody>
      </p:sp>
      <p:graphicFrame>
        <p:nvGraphicFramePr>
          <p:cNvPr id="39981" name="Group 45"/>
          <p:cNvGraphicFramePr>
            <a:graphicFrameLocks noGrp="1"/>
          </p:cNvGraphicFramePr>
          <p:nvPr>
            <p:ph idx="1"/>
          </p:nvPr>
        </p:nvGraphicFramePr>
        <p:xfrm>
          <a:off x="395536" y="2204864"/>
          <a:ext cx="8362950" cy="2052574"/>
        </p:xfrm>
        <a:graphic>
          <a:graphicData uri="http://schemas.openxmlformats.org/drawingml/2006/table">
            <a:tbl>
              <a:tblPr/>
              <a:tblGrid>
                <a:gridCol w="760413"/>
                <a:gridCol w="760412"/>
                <a:gridCol w="758825"/>
                <a:gridCol w="760413"/>
                <a:gridCol w="760412"/>
                <a:gridCol w="762000"/>
                <a:gridCol w="760413"/>
                <a:gridCol w="760412"/>
                <a:gridCol w="758825"/>
                <a:gridCol w="760413"/>
                <a:gridCol w="760412"/>
              </a:tblGrid>
              <a:tr h="1022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2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84" name="Text Box 48"/>
          <p:cNvSpPr txBox="1">
            <a:spLocks noChangeArrowheads="1"/>
          </p:cNvSpPr>
          <p:nvPr/>
        </p:nvSpPr>
        <p:spPr bwMode="auto">
          <a:xfrm>
            <a:off x="395536" y="4725144"/>
            <a:ext cx="8353425" cy="1311275"/>
          </a:xfrm>
          <a:prstGeom prst="rect">
            <a:avLst/>
          </a:prstGeom>
          <a:noFill/>
          <a:ln w="9525">
            <a:noFill/>
            <a:miter lim="800000"/>
            <a:headEnd/>
            <a:tailEnd/>
          </a:ln>
          <a:effectLst/>
        </p:spPr>
        <p:txBody>
          <a:bodyPr>
            <a:spAutoFit/>
          </a:bodyPr>
          <a:lstStyle/>
          <a:p>
            <a:pPr>
              <a:spcBef>
                <a:spcPct val="50000"/>
              </a:spcBef>
            </a:pPr>
            <a:r>
              <a:rPr lang="ru-RU" dirty="0"/>
              <a:t>  </a:t>
            </a:r>
            <a:r>
              <a:rPr lang="ru-RU" sz="3200" dirty="0"/>
              <a:t>121- С     46-Н     25-Г      52- И      57- К </a:t>
            </a:r>
          </a:p>
          <a:p>
            <a:pPr>
              <a:spcBef>
                <a:spcPct val="50000"/>
              </a:spcBef>
            </a:pPr>
            <a:r>
              <a:rPr lang="ru-RU" sz="3200" dirty="0"/>
              <a:t>      48- Е    51- М      116-О      81-Р      49-А</a:t>
            </a:r>
          </a:p>
        </p:txBody>
      </p:sp>
      <p:graphicFrame>
        <p:nvGraphicFramePr>
          <p:cNvPr id="5" name="Объект 4"/>
          <p:cNvGraphicFramePr>
            <a:graphicFrameLocks noChangeAspect="1"/>
          </p:cNvGraphicFramePr>
          <p:nvPr/>
        </p:nvGraphicFramePr>
        <p:xfrm>
          <a:off x="4114800" y="3321050"/>
          <a:ext cx="914400" cy="215900"/>
        </p:xfrm>
        <a:graphic>
          <a:graphicData uri="http://schemas.openxmlformats.org/presentationml/2006/ole">
            <p:oleObj spid="_x0000_s343042" name="Формула" r:id="rId3" imgW="914400" imgH="215640" progId="Equation.3">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79" name="Rectangle 43"/>
          <p:cNvSpPr>
            <a:spLocks noGrp="1" noChangeArrowheads="1"/>
          </p:cNvSpPr>
          <p:nvPr>
            <p:ph type="title"/>
          </p:nvPr>
        </p:nvSpPr>
        <p:spPr>
          <a:xfrm>
            <a:off x="467544" y="548680"/>
            <a:ext cx="8229600" cy="1143000"/>
          </a:xfrm>
        </p:spPr>
        <p:txBody>
          <a:bodyPr/>
          <a:lstStyle/>
          <a:p>
            <a:r>
              <a:rPr lang="ru-RU" sz="3200" dirty="0"/>
              <a:t>Для чисел в таблице </a:t>
            </a:r>
            <a:r>
              <a:rPr lang="ru-RU" sz="3200" dirty="0" smtClean="0"/>
              <a:t>подберите те, которые делятся на них, </a:t>
            </a:r>
            <a:r>
              <a:rPr lang="ru-RU" sz="3200" dirty="0"/>
              <a:t>и вы узнаете имя  третьего </a:t>
            </a:r>
            <a:r>
              <a:rPr lang="ru-RU" sz="3200" dirty="0" smtClean="0"/>
              <a:t>героя.</a:t>
            </a:r>
            <a:endParaRPr lang="ru-RU" sz="3200" dirty="0"/>
          </a:p>
        </p:txBody>
      </p:sp>
      <p:graphicFrame>
        <p:nvGraphicFramePr>
          <p:cNvPr id="39981" name="Group 45"/>
          <p:cNvGraphicFramePr>
            <a:graphicFrameLocks noGrp="1"/>
          </p:cNvGraphicFramePr>
          <p:nvPr>
            <p:ph idx="1"/>
          </p:nvPr>
        </p:nvGraphicFramePr>
        <p:xfrm>
          <a:off x="395536" y="2204864"/>
          <a:ext cx="8362950" cy="2052574"/>
        </p:xfrm>
        <a:graphic>
          <a:graphicData uri="http://schemas.openxmlformats.org/drawingml/2006/table">
            <a:tbl>
              <a:tblPr/>
              <a:tblGrid>
                <a:gridCol w="760413"/>
                <a:gridCol w="760412"/>
                <a:gridCol w="758825"/>
                <a:gridCol w="760413"/>
                <a:gridCol w="760412"/>
                <a:gridCol w="762000"/>
                <a:gridCol w="760413"/>
                <a:gridCol w="760412"/>
                <a:gridCol w="758825"/>
                <a:gridCol w="760413"/>
                <a:gridCol w="760412"/>
              </a:tblGrid>
              <a:tr h="1022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2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М</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 О</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84" name="Text Box 48"/>
          <p:cNvSpPr txBox="1">
            <a:spLocks noChangeArrowheads="1"/>
          </p:cNvSpPr>
          <p:nvPr/>
        </p:nvSpPr>
        <p:spPr bwMode="auto">
          <a:xfrm>
            <a:off x="395536" y="4725144"/>
            <a:ext cx="8353425" cy="1311275"/>
          </a:xfrm>
          <a:prstGeom prst="rect">
            <a:avLst/>
          </a:prstGeom>
          <a:noFill/>
          <a:ln w="9525">
            <a:noFill/>
            <a:miter lim="800000"/>
            <a:headEnd/>
            <a:tailEnd/>
          </a:ln>
          <a:effectLst/>
        </p:spPr>
        <p:txBody>
          <a:bodyPr>
            <a:spAutoFit/>
          </a:bodyPr>
          <a:lstStyle/>
          <a:p>
            <a:pPr>
              <a:spcBef>
                <a:spcPct val="50000"/>
              </a:spcBef>
            </a:pPr>
            <a:r>
              <a:rPr lang="ru-RU" dirty="0"/>
              <a:t>  </a:t>
            </a:r>
            <a:r>
              <a:rPr lang="ru-RU" sz="3200" dirty="0"/>
              <a:t>121- С     46-Н     25-Г      52- И      57- К </a:t>
            </a:r>
          </a:p>
          <a:p>
            <a:pPr>
              <a:spcBef>
                <a:spcPct val="50000"/>
              </a:spcBef>
            </a:pPr>
            <a:r>
              <a:rPr lang="ru-RU" sz="3200" dirty="0"/>
              <a:t>      48- Е    51- М      116-О      81-Р      49-А</a:t>
            </a:r>
          </a:p>
        </p:txBody>
      </p:sp>
      <p:graphicFrame>
        <p:nvGraphicFramePr>
          <p:cNvPr id="5" name="Объект 4"/>
          <p:cNvGraphicFramePr>
            <a:graphicFrameLocks noChangeAspect="1"/>
          </p:cNvGraphicFramePr>
          <p:nvPr/>
        </p:nvGraphicFramePr>
        <p:xfrm>
          <a:off x="4114800" y="3321050"/>
          <a:ext cx="914400" cy="215900"/>
        </p:xfrm>
        <a:graphic>
          <a:graphicData uri="http://schemas.openxmlformats.org/presentationml/2006/ole">
            <p:oleObj spid="_x0000_s344066" name="Формула" r:id="rId3" imgW="914400" imgH="215640" progId="Equation.3">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0" y="1052736"/>
            <a:ext cx="5438775" cy="2808288"/>
          </a:xfrm>
        </p:spPr>
        <p:txBody>
          <a:bodyPr/>
          <a:lstStyle/>
          <a:p>
            <a:pPr>
              <a:lnSpc>
                <a:spcPct val="80000"/>
              </a:lnSpc>
              <a:buFontTx/>
              <a:buNone/>
            </a:pPr>
            <a:r>
              <a:rPr lang="ru-RU" sz="2000" dirty="0"/>
              <a:t>     </a:t>
            </a:r>
            <a:r>
              <a:rPr lang="ru-RU" sz="2400" dirty="0"/>
              <a:t>Во время разведки позиций и системы огня противника на левом берегу Волхова напротив </a:t>
            </a:r>
            <a:r>
              <a:rPr lang="ru-RU" sz="2400" dirty="0" err="1"/>
              <a:t>Рюрикова</a:t>
            </a:r>
            <a:r>
              <a:rPr lang="ru-RU" sz="2400" dirty="0"/>
              <a:t> Городища красноармейцы Леонтий </a:t>
            </a:r>
            <a:r>
              <a:rPr lang="ru-RU" sz="2400" dirty="0" smtClean="0"/>
              <a:t>Черемнов</a:t>
            </a:r>
            <a:r>
              <a:rPr lang="ru-RU" sz="2400" dirty="0"/>
              <a:t>, Александр </a:t>
            </a:r>
            <a:r>
              <a:rPr lang="ru-RU" sz="2400" dirty="0" smtClean="0"/>
              <a:t>Красилов и сержант </a:t>
            </a:r>
            <a:r>
              <a:rPr lang="ru-RU" sz="2400" dirty="0"/>
              <a:t>Иван </a:t>
            </a:r>
            <a:r>
              <a:rPr lang="ru-RU" sz="2400" dirty="0" smtClean="0"/>
              <a:t>Герасименко </a:t>
            </a:r>
            <a:r>
              <a:rPr lang="ru-RU" sz="2400" dirty="0"/>
              <a:t>в критическую </a:t>
            </a:r>
            <a:r>
              <a:rPr lang="ru-RU" sz="2400" dirty="0" err="1"/>
              <a:t>минуту,спасая</a:t>
            </a:r>
            <a:r>
              <a:rPr lang="ru-RU" sz="2400" dirty="0"/>
              <a:t> жизнь товарищей, </a:t>
            </a:r>
            <a:r>
              <a:rPr lang="ru-RU" sz="2400" b="1" dirty="0">
                <a:solidFill>
                  <a:srgbClr val="FF0000"/>
                </a:solidFill>
              </a:rPr>
              <a:t>закрыли своими телами амбразуры</a:t>
            </a:r>
            <a:r>
              <a:rPr lang="ru-RU" sz="2400" dirty="0"/>
              <a:t> вражеских пулемётных дзотов.</a:t>
            </a:r>
          </a:p>
          <a:p>
            <a:pPr>
              <a:lnSpc>
                <a:spcPct val="80000"/>
              </a:lnSpc>
              <a:buFontTx/>
              <a:buNone/>
            </a:pPr>
            <a:endParaRPr lang="ru-RU" sz="2400" dirty="0"/>
          </a:p>
          <a:p>
            <a:pPr>
              <a:lnSpc>
                <a:spcPct val="80000"/>
              </a:lnSpc>
              <a:buFontTx/>
              <a:buNone/>
            </a:pPr>
            <a:endParaRPr lang="ru-RU" sz="2000" dirty="0"/>
          </a:p>
        </p:txBody>
      </p:sp>
      <p:sp>
        <p:nvSpPr>
          <p:cNvPr id="40964" name="Rectangle 4"/>
          <p:cNvSpPr>
            <a:spLocks noGrp="1" noChangeArrowheads="1"/>
          </p:cNvSpPr>
          <p:nvPr>
            <p:ph type="title"/>
          </p:nvPr>
        </p:nvSpPr>
        <p:spPr>
          <a:xfrm>
            <a:off x="-1116632" y="332656"/>
            <a:ext cx="8229600" cy="692150"/>
          </a:xfrm>
          <a:noFill/>
          <a:ln/>
        </p:spPr>
        <p:txBody>
          <a:bodyPr/>
          <a:lstStyle/>
          <a:p>
            <a:r>
              <a:rPr lang="ru-RU" sz="4000" dirty="0"/>
              <a:t>НА АМБРАЗУРУ !</a:t>
            </a:r>
          </a:p>
        </p:txBody>
      </p:sp>
      <p:pic>
        <p:nvPicPr>
          <p:cNvPr id="40966" name="Picture 6" descr="images"/>
          <p:cNvPicPr>
            <a:picLocks noChangeAspect="1" noChangeArrowheads="1"/>
          </p:cNvPicPr>
          <p:nvPr/>
        </p:nvPicPr>
        <p:blipFill>
          <a:blip r:embed="rId2" cstate="print"/>
          <a:srcRect/>
          <a:stretch>
            <a:fillRect/>
          </a:stretch>
        </p:blipFill>
        <p:spPr bwMode="auto">
          <a:xfrm>
            <a:off x="5219701" y="895350"/>
            <a:ext cx="3312740" cy="2965698"/>
          </a:xfrm>
          <a:prstGeom prst="rect">
            <a:avLst/>
          </a:prstGeom>
          <a:noFill/>
        </p:spPr>
      </p:pic>
      <p:pic>
        <p:nvPicPr>
          <p:cNvPr id="40967" name="Picture 7" descr="2006121010"/>
          <p:cNvPicPr>
            <a:picLocks noChangeAspect="1" noChangeArrowheads="1"/>
          </p:cNvPicPr>
          <p:nvPr/>
        </p:nvPicPr>
        <p:blipFill>
          <a:blip r:embed="rId3" cstate="print"/>
          <a:srcRect/>
          <a:stretch>
            <a:fillRect/>
          </a:stretch>
        </p:blipFill>
        <p:spPr bwMode="auto">
          <a:xfrm>
            <a:off x="467544" y="4437112"/>
            <a:ext cx="3888432" cy="1943496"/>
          </a:xfrm>
          <a:prstGeom prst="rect">
            <a:avLst/>
          </a:prstGeom>
          <a:noFill/>
        </p:spPr>
      </p:pic>
      <p:sp>
        <p:nvSpPr>
          <p:cNvPr id="40968" name="Text Box 8"/>
          <p:cNvSpPr txBox="1">
            <a:spLocks noChangeArrowheads="1"/>
          </p:cNvSpPr>
          <p:nvPr/>
        </p:nvSpPr>
        <p:spPr bwMode="auto">
          <a:xfrm>
            <a:off x="6227763" y="4149725"/>
            <a:ext cx="184150" cy="366713"/>
          </a:xfrm>
          <a:prstGeom prst="rect">
            <a:avLst/>
          </a:prstGeom>
          <a:noFill/>
          <a:ln w="9525">
            <a:noFill/>
            <a:miter lim="800000"/>
            <a:headEnd/>
            <a:tailEnd/>
          </a:ln>
          <a:effectLst/>
        </p:spPr>
        <p:txBody>
          <a:bodyPr wrap="none">
            <a:spAutoFit/>
          </a:bodyPr>
          <a:lstStyle/>
          <a:p>
            <a:endParaRPr lang="ru-RU"/>
          </a:p>
        </p:txBody>
      </p:sp>
      <p:sp>
        <p:nvSpPr>
          <p:cNvPr id="40969" name="Rectangle 9"/>
          <p:cNvSpPr>
            <a:spLocks noChangeArrowheads="1"/>
          </p:cNvSpPr>
          <p:nvPr/>
        </p:nvSpPr>
        <p:spPr bwMode="auto">
          <a:xfrm>
            <a:off x="4355976" y="4246562"/>
            <a:ext cx="4284662" cy="2611438"/>
          </a:xfrm>
          <a:prstGeom prst="rect">
            <a:avLst/>
          </a:prstGeom>
          <a:noFill/>
          <a:ln w="9525">
            <a:noFill/>
            <a:miter lim="800000"/>
            <a:headEnd/>
            <a:tailEnd/>
          </a:ln>
          <a:effectLst/>
        </p:spPr>
        <p:txBody>
          <a:bodyPr>
            <a:spAutoFit/>
          </a:bodyPr>
          <a:lstStyle/>
          <a:p>
            <a:pPr>
              <a:lnSpc>
                <a:spcPct val="80000"/>
              </a:lnSpc>
              <a:spcBef>
                <a:spcPct val="50000"/>
              </a:spcBef>
            </a:pPr>
            <a:r>
              <a:rPr lang="ru-RU" sz="2400" dirty="0"/>
              <a:t>Благодаря этому взвод смог выполнить боевую задачу, уничтожив 6 дзотов и более полусотни врагов. Разведчики-товарищи проложили путь для нового наступления. </a:t>
            </a:r>
          </a:p>
          <a:p>
            <a:pPr>
              <a:lnSpc>
                <a:spcPct val="80000"/>
              </a:lnSpc>
              <a:spcBef>
                <a:spcPct val="50000"/>
              </a:spcBef>
            </a:pPr>
            <a:endParaRPr lang="ru-RU"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188640"/>
            <a:ext cx="8229600" cy="1079501"/>
          </a:xfrm>
        </p:spPr>
        <p:txBody>
          <a:bodyPr/>
          <a:lstStyle/>
          <a:p>
            <a:r>
              <a:rPr lang="ru-RU" sz="3600" dirty="0"/>
              <a:t>      Шагнувшие в бессмертие</a:t>
            </a:r>
            <a:r>
              <a:rPr lang="ru-RU" sz="3200" dirty="0"/>
              <a:t>.</a:t>
            </a:r>
          </a:p>
        </p:txBody>
      </p:sp>
      <p:sp>
        <p:nvSpPr>
          <p:cNvPr id="25604" name="Text Box 4"/>
          <p:cNvSpPr txBox="1">
            <a:spLocks noChangeArrowheads="1"/>
          </p:cNvSpPr>
          <p:nvPr/>
        </p:nvSpPr>
        <p:spPr bwMode="auto">
          <a:xfrm>
            <a:off x="684213" y="5589588"/>
            <a:ext cx="8137525" cy="1090612"/>
          </a:xfrm>
          <a:prstGeom prst="rect">
            <a:avLst/>
          </a:prstGeom>
          <a:noFill/>
          <a:ln w="9525">
            <a:noFill/>
            <a:miter lim="800000"/>
            <a:headEnd/>
            <a:tailEnd/>
          </a:ln>
        </p:spPr>
        <p:txBody>
          <a:bodyPr>
            <a:spAutoFit/>
          </a:bodyPr>
          <a:lstStyle/>
          <a:p>
            <a:pPr>
              <a:lnSpc>
                <a:spcPct val="80000"/>
              </a:lnSpc>
              <a:spcBef>
                <a:spcPct val="20000"/>
              </a:spcBef>
            </a:pPr>
            <a:r>
              <a:rPr lang="ru-RU" sz="2400" b="1"/>
              <a:t>Всем троим …февраля 1944 года посмертно было       присвоено звание </a:t>
            </a:r>
            <a:r>
              <a:rPr lang="ru-RU" sz="2800" b="1"/>
              <a:t>Героя Советского Союза</a:t>
            </a:r>
            <a:r>
              <a:rPr lang="ru-RU" sz="2400" b="1"/>
              <a:t>.</a:t>
            </a:r>
          </a:p>
          <a:p>
            <a:pPr>
              <a:lnSpc>
                <a:spcPct val="80000"/>
              </a:lnSpc>
              <a:spcBef>
                <a:spcPct val="20000"/>
              </a:spcBef>
              <a:buFontTx/>
              <a:buChar char="•"/>
            </a:pPr>
            <a:endParaRPr lang="ru-RU" sz="2400" b="1">
              <a:cs typeface="Arial" charset="0"/>
            </a:endParaRPr>
          </a:p>
        </p:txBody>
      </p:sp>
      <p:pic>
        <p:nvPicPr>
          <p:cNvPr id="44036" name="Picture 5" descr="красилов"/>
          <p:cNvPicPr>
            <a:picLocks noChangeAspect="1" noChangeArrowheads="1"/>
          </p:cNvPicPr>
          <p:nvPr/>
        </p:nvPicPr>
        <p:blipFill>
          <a:blip r:embed="rId2" cstate="print"/>
          <a:srcRect/>
          <a:stretch>
            <a:fillRect/>
          </a:stretch>
        </p:blipFill>
        <p:spPr bwMode="auto">
          <a:xfrm>
            <a:off x="827584" y="1268760"/>
            <a:ext cx="2232025" cy="3529012"/>
          </a:xfrm>
          <a:prstGeom prst="rect">
            <a:avLst/>
          </a:prstGeom>
          <a:noFill/>
          <a:ln w="9525">
            <a:noFill/>
            <a:miter lim="800000"/>
            <a:headEnd/>
            <a:tailEnd/>
          </a:ln>
        </p:spPr>
      </p:pic>
      <p:pic>
        <p:nvPicPr>
          <p:cNvPr id="44037" name="Picture 6" descr="черемнов"/>
          <p:cNvPicPr>
            <a:picLocks noChangeAspect="1" noChangeArrowheads="1"/>
          </p:cNvPicPr>
          <p:nvPr/>
        </p:nvPicPr>
        <p:blipFill>
          <a:blip r:embed="rId3" cstate="print"/>
          <a:srcRect/>
          <a:stretch>
            <a:fillRect/>
          </a:stretch>
        </p:blipFill>
        <p:spPr bwMode="auto">
          <a:xfrm>
            <a:off x="3419475" y="1268413"/>
            <a:ext cx="2305050" cy="3600450"/>
          </a:xfrm>
          <a:prstGeom prst="rect">
            <a:avLst/>
          </a:prstGeom>
          <a:noFill/>
          <a:ln w="9525">
            <a:noFill/>
            <a:miter lim="800000"/>
            <a:headEnd/>
            <a:tailEnd/>
          </a:ln>
        </p:spPr>
      </p:pic>
      <p:pic>
        <p:nvPicPr>
          <p:cNvPr id="44038" name="Picture 7" descr="герасименко"/>
          <p:cNvPicPr>
            <a:picLocks noChangeAspect="1" noChangeArrowheads="1"/>
          </p:cNvPicPr>
          <p:nvPr/>
        </p:nvPicPr>
        <p:blipFill>
          <a:blip r:embed="rId4" cstate="print"/>
          <a:srcRect/>
          <a:stretch>
            <a:fillRect/>
          </a:stretch>
        </p:blipFill>
        <p:spPr bwMode="auto">
          <a:xfrm>
            <a:off x="6156176" y="1196752"/>
            <a:ext cx="2232025" cy="3600450"/>
          </a:xfrm>
          <a:prstGeom prst="rect">
            <a:avLst/>
          </a:prstGeom>
          <a:noFill/>
          <a:ln w="9525">
            <a:noFill/>
            <a:miter lim="800000"/>
            <a:headEnd/>
            <a:tailEnd/>
          </a:ln>
        </p:spPr>
      </p:pic>
      <p:sp>
        <p:nvSpPr>
          <p:cNvPr id="44039" name="Text Box 9"/>
          <p:cNvSpPr txBox="1">
            <a:spLocks noChangeArrowheads="1"/>
          </p:cNvSpPr>
          <p:nvPr/>
        </p:nvSpPr>
        <p:spPr bwMode="auto">
          <a:xfrm>
            <a:off x="303213" y="4816475"/>
            <a:ext cx="184150" cy="366713"/>
          </a:xfrm>
          <a:prstGeom prst="rect">
            <a:avLst/>
          </a:prstGeom>
          <a:noFill/>
          <a:ln w="9525">
            <a:noFill/>
            <a:miter lim="800000"/>
            <a:headEnd/>
            <a:tailEnd/>
          </a:ln>
        </p:spPr>
        <p:txBody>
          <a:bodyPr wrap="none">
            <a:spAutoFit/>
          </a:bodyPr>
          <a:lstStyle/>
          <a:p>
            <a:endParaRPr lang="ru-RU">
              <a:cs typeface="Arial" charset="0"/>
            </a:endParaRPr>
          </a:p>
        </p:txBody>
      </p:sp>
      <p:sp>
        <p:nvSpPr>
          <p:cNvPr id="44040" name="Text Box 10"/>
          <p:cNvSpPr txBox="1">
            <a:spLocks noChangeArrowheads="1"/>
          </p:cNvSpPr>
          <p:nvPr/>
        </p:nvSpPr>
        <p:spPr bwMode="auto">
          <a:xfrm>
            <a:off x="827584" y="5013176"/>
            <a:ext cx="2252662" cy="396875"/>
          </a:xfrm>
          <a:prstGeom prst="rect">
            <a:avLst/>
          </a:prstGeom>
          <a:noFill/>
          <a:ln w="9525">
            <a:noFill/>
            <a:miter lim="800000"/>
            <a:headEnd/>
            <a:tailEnd/>
          </a:ln>
        </p:spPr>
        <p:txBody>
          <a:bodyPr>
            <a:spAutoFit/>
          </a:bodyPr>
          <a:lstStyle/>
          <a:p>
            <a:r>
              <a:rPr lang="ru-RU" sz="2000" b="1" dirty="0">
                <a:cs typeface="Arial" charset="0"/>
              </a:rPr>
              <a:t>И.С. Красилов</a:t>
            </a:r>
          </a:p>
        </p:txBody>
      </p:sp>
      <p:sp>
        <p:nvSpPr>
          <p:cNvPr id="44041" name="Text Box 11"/>
          <p:cNvSpPr txBox="1">
            <a:spLocks noChangeArrowheads="1"/>
          </p:cNvSpPr>
          <p:nvPr/>
        </p:nvSpPr>
        <p:spPr bwMode="auto">
          <a:xfrm>
            <a:off x="3419475" y="5013325"/>
            <a:ext cx="2376488" cy="396875"/>
          </a:xfrm>
          <a:prstGeom prst="rect">
            <a:avLst/>
          </a:prstGeom>
          <a:noFill/>
          <a:ln w="9525">
            <a:noFill/>
            <a:miter lim="800000"/>
            <a:headEnd/>
            <a:tailEnd/>
          </a:ln>
        </p:spPr>
        <p:txBody>
          <a:bodyPr>
            <a:spAutoFit/>
          </a:bodyPr>
          <a:lstStyle/>
          <a:p>
            <a:pPr>
              <a:spcBef>
                <a:spcPct val="50000"/>
              </a:spcBef>
            </a:pPr>
            <a:r>
              <a:rPr lang="ru-RU" sz="2000" b="1">
                <a:cs typeface="Arial" charset="0"/>
              </a:rPr>
              <a:t>Л.А. Черемнов</a:t>
            </a:r>
          </a:p>
        </p:txBody>
      </p:sp>
      <p:sp>
        <p:nvSpPr>
          <p:cNvPr id="44042" name="Text Box 12"/>
          <p:cNvSpPr txBox="1">
            <a:spLocks noChangeArrowheads="1"/>
          </p:cNvSpPr>
          <p:nvPr/>
        </p:nvSpPr>
        <p:spPr bwMode="auto">
          <a:xfrm>
            <a:off x="6156176" y="5013176"/>
            <a:ext cx="2592387" cy="396875"/>
          </a:xfrm>
          <a:prstGeom prst="rect">
            <a:avLst/>
          </a:prstGeom>
          <a:noFill/>
          <a:ln w="9525">
            <a:noFill/>
            <a:miter lim="800000"/>
            <a:headEnd/>
            <a:tailEnd/>
          </a:ln>
        </p:spPr>
        <p:txBody>
          <a:bodyPr>
            <a:spAutoFit/>
          </a:bodyPr>
          <a:lstStyle/>
          <a:p>
            <a:pPr>
              <a:spcBef>
                <a:spcPct val="50000"/>
              </a:spcBef>
            </a:pPr>
            <a:r>
              <a:rPr lang="ru-RU" sz="2000" b="1" dirty="0">
                <a:cs typeface="Arial" charset="0"/>
              </a:rPr>
              <a:t>А.С. Герасименко</a:t>
            </a:r>
          </a:p>
        </p:txBody>
      </p:sp>
      <p:pic>
        <p:nvPicPr>
          <p:cNvPr id="44043" name="Picture 11" descr="1627845"/>
          <p:cNvPicPr>
            <a:picLocks noChangeAspect="1" noChangeArrowheads="1"/>
          </p:cNvPicPr>
          <p:nvPr/>
        </p:nvPicPr>
        <p:blipFill>
          <a:blip r:embed="rId5" cstate="print"/>
          <a:srcRect/>
          <a:stretch>
            <a:fillRect/>
          </a:stretch>
        </p:blipFill>
        <p:spPr bwMode="auto">
          <a:xfrm>
            <a:off x="7559675" y="404664"/>
            <a:ext cx="1584325" cy="649287"/>
          </a:xfrm>
          <a:prstGeom prst="rect">
            <a:avLst/>
          </a:prstGeom>
          <a:noFill/>
        </p:spPr>
      </p:pic>
      <p:pic>
        <p:nvPicPr>
          <p:cNvPr id="44044" name="Picture 12" descr="1627845"/>
          <p:cNvPicPr>
            <a:picLocks noChangeAspect="1" noChangeArrowheads="1"/>
          </p:cNvPicPr>
          <p:nvPr/>
        </p:nvPicPr>
        <p:blipFill>
          <a:blip r:embed="rId6" cstate="print"/>
          <a:srcRect/>
          <a:stretch>
            <a:fillRect/>
          </a:stretch>
        </p:blipFill>
        <p:spPr bwMode="auto">
          <a:xfrm>
            <a:off x="0" y="476672"/>
            <a:ext cx="1655762" cy="6492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ipe(down)">
                                      <p:cBhvr>
                                        <p:cTn id="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67544" y="548680"/>
            <a:ext cx="8229600" cy="1143000"/>
          </a:xfrm>
        </p:spPr>
        <p:txBody>
          <a:bodyPr/>
          <a:lstStyle/>
          <a:p>
            <a:r>
              <a:rPr lang="ru-RU" sz="3200" dirty="0"/>
              <a:t>Определить дату вы сумеете, решив следующую задачу:</a:t>
            </a:r>
          </a:p>
        </p:txBody>
      </p:sp>
      <p:sp>
        <p:nvSpPr>
          <p:cNvPr id="43011" name="Rectangle 3"/>
          <p:cNvSpPr>
            <a:spLocks noGrp="1" noChangeArrowheads="1"/>
          </p:cNvSpPr>
          <p:nvPr>
            <p:ph type="body" idx="1"/>
          </p:nvPr>
        </p:nvSpPr>
        <p:spPr>
          <a:xfrm>
            <a:off x="539750" y="1773238"/>
            <a:ext cx="8229600" cy="1871662"/>
          </a:xfrm>
        </p:spPr>
        <p:txBody>
          <a:bodyPr/>
          <a:lstStyle/>
          <a:p>
            <a:pPr>
              <a:buFontTx/>
              <a:buNone/>
            </a:pPr>
            <a:r>
              <a:rPr lang="ru-RU" sz="2800"/>
              <a:t>    Для героев из 36 красных и белых гвоздик составили букеты так ,что на каждые 7 красных гвоздик пришлось 5 белых .Сколько было красных гвоздик ?</a:t>
            </a:r>
          </a:p>
          <a:p>
            <a:pPr algn="ctr">
              <a:buFontTx/>
              <a:buNone/>
            </a:pPr>
            <a:endParaRPr lang="ru-RU" sz="4400"/>
          </a:p>
        </p:txBody>
      </p:sp>
      <p:pic>
        <p:nvPicPr>
          <p:cNvPr id="43013" name="Picture 5" descr="i 2"/>
          <p:cNvPicPr>
            <a:picLocks noChangeAspect="1" noChangeArrowheads="1"/>
          </p:cNvPicPr>
          <p:nvPr/>
        </p:nvPicPr>
        <p:blipFill>
          <a:blip r:embed="rId2" cstate="print"/>
          <a:srcRect/>
          <a:stretch>
            <a:fillRect/>
          </a:stretch>
        </p:blipFill>
        <p:spPr bwMode="auto">
          <a:xfrm>
            <a:off x="5219701" y="3789363"/>
            <a:ext cx="3384748" cy="2592387"/>
          </a:xfrm>
          <a:prstGeom prst="rect">
            <a:avLst/>
          </a:prstGeom>
          <a:noFill/>
        </p:spPr>
      </p:pic>
      <p:pic>
        <p:nvPicPr>
          <p:cNvPr id="43014" name="Picture 6" descr="i 3"/>
          <p:cNvPicPr>
            <a:picLocks noChangeAspect="1" noChangeArrowheads="1"/>
          </p:cNvPicPr>
          <p:nvPr/>
        </p:nvPicPr>
        <p:blipFill>
          <a:blip r:embed="rId3" cstate="print"/>
          <a:srcRect/>
          <a:stretch>
            <a:fillRect/>
          </a:stretch>
        </p:blipFill>
        <p:spPr bwMode="auto">
          <a:xfrm>
            <a:off x="539751" y="3789363"/>
            <a:ext cx="3168154" cy="25908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67544" y="548680"/>
            <a:ext cx="8229600" cy="1143000"/>
          </a:xfrm>
        </p:spPr>
        <p:txBody>
          <a:bodyPr/>
          <a:lstStyle/>
          <a:p>
            <a:r>
              <a:rPr lang="ru-RU" sz="3200" dirty="0"/>
              <a:t>Определить дату вы сумеете, решив следующую задачу:</a:t>
            </a:r>
          </a:p>
        </p:txBody>
      </p:sp>
      <p:sp>
        <p:nvSpPr>
          <p:cNvPr id="43011" name="Rectangle 3"/>
          <p:cNvSpPr>
            <a:spLocks noGrp="1" noChangeArrowheads="1"/>
          </p:cNvSpPr>
          <p:nvPr>
            <p:ph type="body" idx="1"/>
          </p:nvPr>
        </p:nvSpPr>
        <p:spPr>
          <a:xfrm>
            <a:off x="539750" y="1773238"/>
            <a:ext cx="8229600" cy="1871662"/>
          </a:xfrm>
        </p:spPr>
        <p:txBody>
          <a:bodyPr/>
          <a:lstStyle/>
          <a:p>
            <a:pPr>
              <a:buFontTx/>
              <a:buNone/>
            </a:pPr>
            <a:r>
              <a:rPr lang="ru-RU" sz="2800"/>
              <a:t>    Для героев из 36 красных и белых гвоздик составили букеты так ,что на каждые 7 красных гвоздик пришлось 5 белых .Сколько было красных гвоздик ?</a:t>
            </a:r>
          </a:p>
          <a:p>
            <a:pPr algn="ctr">
              <a:buFontTx/>
              <a:buNone/>
            </a:pPr>
            <a:endParaRPr lang="ru-RU" sz="4400"/>
          </a:p>
        </p:txBody>
      </p:sp>
      <p:pic>
        <p:nvPicPr>
          <p:cNvPr id="43013" name="Picture 5" descr="i 2"/>
          <p:cNvPicPr>
            <a:picLocks noChangeAspect="1" noChangeArrowheads="1"/>
          </p:cNvPicPr>
          <p:nvPr/>
        </p:nvPicPr>
        <p:blipFill>
          <a:blip r:embed="rId2" cstate="print"/>
          <a:srcRect/>
          <a:stretch>
            <a:fillRect/>
          </a:stretch>
        </p:blipFill>
        <p:spPr bwMode="auto">
          <a:xfrm>
            <a:off x="5219701" y="3789363"/>
            <a:ext cx="3384748" cy="2592387"/>
          </a:xfrm>
          <a:prstGeom prst="rect">
            <a:avLst/>
          </a:prstGeom>
          <a:noFill/>
        </p:spPr>
      </p:pic>
      <p:pic>
        <p:nvPicPr>
          <p:cNvPr id="43014" name="Picture 6" descr="i 3"/>
          <p:cNvPicPr>
            <a:picLocks noChangeAspect="1" noChangeArrowheads="1"/>
          </p:cNvPicPr>
          <p:nvPr/>
        </p:nvPicPr>
        <p:blipFill>
          <a:blip r:embed="rId3" cstate="print"/>
          <a:srcRect/>
          <a:stretch>
            <a:fillRect/>
          </a:stretch>
        </p:blipFill>
        <p:spPr bwMode="auto">
          <a:xfrm>
            <a:off x="539751" y="3789363"/>
            <a:ext cx="3168154" cy="2590800"/>
          </a:xfrm>
          <a:prstGeom prst="rect">
            <a:avLst/>
          </a:prstGeom>
          <a:noFill/>
        </p:spPr>
      </p:pic>
      <p:sp>
        <p:nvSpPr>
          <p:cNvPr id="43018" name="Text Box 10"/>
          <p:cNvSpPr txBox="1">
            <a:spLocks noChangeArrowheads="1"/>
          </p:cNvSpPr>
          <p:nvPr/>
        </p:nvSpPr>
        <p:spPr bwMode="auto">
          <a:xfrm>
            <a:off x="4139952" y="3717032"/>
            <a:ext cx="813043" cy="769441"/>
          </a:xfrm>
          <a:prstGeom prst="rect">
            <a:avLst/>
          </a:prstGeom>
          <a:noFill/>
          <a:ln w="9525">
            <a:noFill/>
            <a:miter lim="800000"/>
            <a:headEnd/>
            <a:tailEnd/>
          </a:ln>
          <a:effectLst/>
        </p:spPr>
        <p:txBody>
          <a:bodyPr wrap="none">
            <a:spAutoFit/>
          </a:bodyPr>
          <a:lstStyle/>
          <a:p>
            <a:r>
              <a:rPr lang="ru-RU" sz="4400" b="1" dirty="0"/>
              <a:t>21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7" name="Text Box 17"/>
          <p:cNvSpPr txBox="1">
            <a:spLocks noChangeArrowheads="1"/>
          </p:cNvSpPr>
          <p:nvPr/>
        </p:nvSpPr>
        <p:spPr bwMode="auto">
          <a:xfrm>
            <a:off x="6372225" y="2781300"/>
            <a:ext cx="2468563" cy="366713"/>
          </a:xfrm>
          <a:prstGeom prst="rect">
            <a:avLst/>
          </a:prstGeom>
          <a:noFill/>
          <a:ln w="9525">
            <a:noFill/>
            <a:miter lim="800000"/>
            <a:headEnd/>
            <a:tailEnd/>
          </a:ln>
          <a:effectLst/>
        </p:spPr>
        <p:txBody>
          <a:bodyPr>
            <a:spAutoFit/>
          </a:bodyPr>
          <a:lstStyle/>
          <a:p>
            <a:endParaRPr lang="ru-RU"/>
          </a:p>
        </p:txBody>
      </p:sp>
      <p:sp>
        <p:nvSpPr>
          <p:cNvPr id="30738" name="Rectangle 18"/>
          <p:cNvSpPr>
            <a:spLocks noChangeArrowheads="1"/>
          </p:cNvSpPr>
          <p:nvPr/>
        </p:nvSpPr>
        <p:spPr bwMode="auto">
          <a:xfrm>
            <a:off x="5148064" y="764704"/>
            <a:ext cx="3563938" cy="3935413"/>
          </a:xfrm>
          <a:prstGeom prst="rect">
            <a:avLst/>
          </a:prstGeom>
          <a:noFill/>
          <a:ln w="9525">
            <a:noFill/>
            <a:miter lim="800000"/>
            <a:headEnd/>
            <a:tailEnd/>
          </a:ln>
          <a:effectLst/>
        </p:spPr>
        <p:txBody>
          <a:bodyPr anchor="ctr">
            <a:spAutoFit/>
          </a:bodyPr>
          <a:lstStyle/>
          <a:p>
            <a:pPr algn="ctr"/>
            <a:r>
              <a:rPr lang="ru-RU" sz="2800" b="1" dirty="0"/>
              <a:t>"</a:t>
            </a:r>
            <a:r>
              <a:rPr lang="ru-RU" sz="2800" dirty="0"/>
              <a:t>Подвиг этот, будет в памяти жить</a:t>
            </a:r>
          </a:p>
          <a:p>
            <a:pPr algn="ctr"/>
            <a:r>
              <a:rPr lang="ru-RU" sz="2800" dirty="0"/>
              <a:t>И в наших сердцах гореть!</a:t>
            </a:r>
          </a:p>
          <a:p>
            <a:pPr algn="ctr"/>
            <a:r>
              <a:rPr lang="ru-RU" sz="2800" dirty="0"/>
              <a:t>Тех, кто с врагом был готов разделить,</a:t>
            </a:r>
          </a:p>
          <a:p>
            <a:pPr algn="ctr"/>
            <a:r>
              <a:rPr lang="ru-RU" sz="2800" dirty="0"/>
              <a:t>Поровну только смерть!"</a:t>
            </a:r>
          </a:p>
        </p:txBody>
      </p:sp>
      <p:pic>
        <p:nvPicPr>
          <p:cNvPr id="30740" name="Picture 20" descr="250px-Tri_soldata"/>
          <p:cNvPicPr>
            <a:picLocks noChangeAspect="1" noChangeArrowheads="1"/>
          </p:cNvPicPr>
          <p:nvPr/>
        </p:nvPicPr>
        <p:blipFill>
          <a:blip r:embed="rId2" cstate="print"/>
          <a:srcRect/>
          <a:stretch>
            <a:fillRect/>
          </a:stretch>
        </p:blipFill>
        <p:spPr bwMode="auto">
          <a:xfrm>
            <a:off x="467544" y="404664"/>
            <a:ext cx="4679950" cy="4968875"/>
          </a:xfrm>
          <a:prstGeom prst="rect">
            <a:avLst/>
          </a:prstGeom>
          <a:noFill/>
        </p:spPr>
      </p:pic>
      <p:sp>
        <p:nvSpPr>
          <p:cNvPr id="30742" name="Rectangle 22"/>
          <p:cNvSpPr>
            <a:spLocks noChangeArrowheads="1"/>
          </p:cNvSpPr>
          <p:nvPr/>
        </p:nvSpPr>
        <p:spPr bwMode="auto">
          <a:xfrm>
            <a:off x="0" y="3240088"/>
            <a:ext cx="9144000" cy="0"/>
          </a:xfrm>
          <a:prstGeom prst="rect">
            <a:avLst/>
          </a:prstGeom>
          <a:noFill/>
          <a:ln w="9525">
            <a:noFill/>
            <a:miter lim="800000"/>
            <a:headEnd/>
            <a:tailEnd/>
          </a:ln>
          <a:effectLst/>
        </p:spPr>
        <p:txBody>
          <a:bodyPr wrap="none" anchor="ctr">
            <a:spAutoFit/>
          </a:bodyPr>
          <a:lstStyle/>
          <a:p>
            <a:endParaRPr lang="ru-RU"/>
          </a:p>
        </p:txBody>
      </p:sp>
      <p:pic>
        <p:nvPicPr>
          <p:cNvPr id="30741" name="Picture 21" descr="http://bits.wikimedia.org/skins-1.18/common/images/magnify-clip.png"/>
          <p:cNvPicPr>
            <a:picLocks noChangeAspect="1" noChangeArrowheads="1"/>
          </p:cNvPicPr>
          <p:nvPr/>
        </p:nvPicPr>
        <p:blipFill>
          <a:blip r:embed="rId3" r:link="rId4" cstate="print"/>
          <a:srcRect/>
          <a:stretch>
            <a:fillRect/>
          </a:stretch>
        </p:blipFill>
        <p:spPr bwMode="auto">
          <a:xfrm>
            <a:off x="0" y="3240088"/>
            <a:ext cx="142875" cy="104775"/>
          </a:xfrm>
          <a:prstGeom prst="rect">
            <a:avLst/>
          </a:prstGeom>
          <a:noFill/>
        </p:spPr>
      </p:pic>
      <p:sp>
        <p:nvSpPr>
          <p:cNvPr id="30743" name="Rectangle 23"/>
          <p:cNvSpPr>
            <a:spLocks noChangeArrowheads="1"/>
          </p:cNvSpPr>
          <p:nvPr/>
        </p:nvSpPr>
        <p:spPr bwMode="auto">
          <a:xfrm>
            <a:off x="467544" y="5445224"/>
            <a:ext cx="8064896" cy="830997"/>
          </a:xfrm>
          <a:prstGeom prst="rect">
            <a:avLst/>
          </a:prstGeom>
          <a:noFill/>
          <a:ln w="9525">
            <a:noFill/>
            <a:miter lim="800000"/>
            <a:headEnd/>
            <a:tailEnd/>
          </a:ln>
          <a:effectLst/>
        </p:spPr>
        <p:txBody>
          <a:bodyPr wrap="square" anchor="ctr">
            <a:spAutoFit/>
          </a:bodyPr>
          <a:lstStyle/>
          <a:p>
            <a:r>
              <a:rPr lang="ru-RU" sz="2400" b="1" dirty="0"/>
              <a:t>В Великом Новгороде</a:t>
            </a:r>
            <a:r>
              <a:rPr lang="ru-RU" sz="2400" b="1" dirty="0">
                <a:cs typeface="Times New Roman" pitchFamily="18" charset="0"/>
              </a:rPr>
              <a:t> на </a:t>
            </a:r>
            <a:r>
              <a:rPr lang="ru-RU" sz="2400" b="1" dirty="0" err="1">
                <a:cs typeface="Times New Roman" pitchFamily="18" charset="0"/>
              </a:rPr>
              <a:t>Ярославовом</a:t>
            </a:r>
            <a:r>
              <a:rPr lang="ru-RU" sz="2400" b="1" dirty="0">
                <a:cs typeface="Times New Roman" pitchFamily="18" charset="0"/>
              </a:rPr>
              <a:t> </a:t>
            </a:r>
            <a:r>
              <a:rPr lang="ru-RU" sz="2400" b="1" dirty="0" smtClean="0">
                <a:cs typeface="Times New Roman" pitchFamily="18" charset="0"/>
              </a:rPr>
              <a:t>Дворище трём</a:t>
            </a:r>
            <a:r>
              <a:rPr lang="ru-RU" sz="2400" b="1" dirty="0" smtClean="0"/>
              <a:t> героям установлен </a:t>
            </a:r>
            <a:r>
              <a:rPr lang="ru-RU" sz="2400" b="1" dirty="0"/>
              <a:t>памятник </a:t>
            </a:r>
            <a:r>
              <a:rPr lang="ru-RU" sz="2400" b="1" dirty="0" smtClean="0"/>
              <a:t>.</a:t>
            </a:r>
            <a:endParaRPr lang="ru-RU" sz="2400"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7544" y="476672"/>
            <a:ext cx="8229600" cy="1143000"/>
          </a:xfrm>
        </p:spPr>
        <p:txBody>
          <a:bodyPr/>
          <a:lstStyle/>
          <a:p>
            <a:r>
              <a:rPr lang="ru-RU" sz="2400" b="1" dirty="0"/>
              <a:t>Имя этого юного бойца знает каждый новгородец.</a:t>
            </a:r>
            <a:br>
              <a:rPr lang="ru-RU" sz="2400" b="1" dirty="0"/>
            </a:br>
            <a:r>
              <a:rPr lang="ru-RU" sz="2400" b="1" dirty="0"/>
              <a:t>Решив задачи и вычеркнув из таблицы лишние числа, вы узнаете о ком идет </a:t>
            </a:r>
            <a:r>
              <a:rPr lang="ru-RU" sz="2400" b="1" dirty="0" smtClean="0"/>
              <a:t>речь.</a:t>
            </a:r>
            <a:endParaRPr lang="ru-RU" sz="2400" b="1" dirty="0"/>
          </a:p>
        </p:txBody>
      </p:sp>
      <p:pic>
        <p:nvPicPr>
          <p:cNvPr id="55300" name="Picture 4" descr="Leonid Golikov.jpg"/>
          <p:cNvPicPr>
            <a:picLocks noGrp="1" noChangeAspect="1" noChangeArrowheads="1"/>
          </p:cNvPicPr>
          <p:nvPr>
            <p:ph type="body" idx="4294967295"/>
          </p:nvPr>
        </p:nvPicPr>
        <p:blipFill>
          <a:blip r:embed="rId4" cstate="print"/>
          <a:srcRect/>
          <a:stretch>
            <a:fillRect/>
          </a:stretch>
        </p:blipFill>
        <p:spPr>
          <a:xfrm>
            <a:off x="683568" y="1700808"/>
            <a:ext cx="2664296" cy="3349780"/>
          </a:xfrm>
          <a:noFill/>
          <a:ln/>
        </p:spPr>
      </p:pic>
      <p:sp>
        <p:nvSpPr>
          <p:cNvPr id="55301" name="Text Box 5"/>
          <p:cNvSpPr txBox="1">
            <a:spLocks noChangeArrowheads="1"/>
          </p:cNvSpPr>
          <p:nvPr/>
        </p:nvSpPr>
        <p:spPr bwMode="auto">
          <a:xfrm>
            <a:off x="4227513" y="1916113"/>
            <a:ext cx="2432050" cy="366712"/>
          </a:xfrm>
          <a:prstGeom prst="rect">
            <a:avLst/>
          </a:prstGeom>
          <a:noFill/>
          <a:ln w="9525">
            <a:noFill/>
            <a:miter lim="800000"/>
            <a:headEnd/>
            <a:tailEnd/>
          </a:ln>
          <a:effectLst/>
        </p:spPr>
        <p:txBody>
          <a:bodyPr>
            <a:spAutoFit/>
          </a:bodyPr>
          <a:lstStyle/>
          <a:p>
            <a:pPr>
              <a:spcBef>
                <a:spcPct val="50000"/>
              </a:spcBef>
            </a:pPr>
            <a:endParaRPr lang="ru-RU"/>
          </a:p>
        </p:txBody>
      </p:sp>
      <p:sp>
        <p:nvSpPr>
          <p:cNvPr id="55304" name="Rectangle 8"/>
          <p:cNvSpPr>
            <a:spLocks noChangeArrowheads="1"/>
          </p:cNvSpPr>
          <p:nvPr/>
        </p:nvSpPr>
        <p:spPr bwMode="auto">
          <a:xfrm>
            <a:off x="2051050" y="2060575"/>
            <a:ext cx="4572000" cy="336550"/>
          </a:xfrm>
          <a:prstGeom prst="rect">
            <a:avLst/>
          </a:prstGeom>
          <a:noFill/>
          <a:ln w="9525">
            <a:noFill/>
            <a:miter lim="800000"/>
            <a:headEnd/>
            <a:tailEnd/>
          </a:ln>
          <a:effectLst/>
        </p:spPr>
        <p:txBody>
          <a:bodyPr>
            <a:spAutoFit/>
          </a:bodyPr>
          <a:lstStyle/>
          <a:p>
            <a:pPr>
              <a:lnSpc>
                <a:spcPct val="80000"/>
              </a:lnSpc>
              <a:spcBef>
                <a:spcPct val="50000"/>
              </a:spcBef>
            </a:pPr>
            <a:endParaRPr lang="ru-RU" sz="2000"/>
          </a:p>
        </p:txBody>
      </p:sp>
      <p:sp>
        <p:nvSpPr>
          <p:cNvPr id="55306" name="Text Box 10"/>
          <p:cNvSpPr txBox="1">
            <a:spLocks noChangeArrowheads="1"/>
          </p:cNvSpPr>
          <p:nvPr/>
        </p:nvSpPr>
        <p:spPr bwMode="auto">
          <a:xfrm>
            <a:off x="4067944" y="1628800"/>
            <a:ext cx="3865161" cy="3785652"/>
          </a:xfrm>
          <a:prstGeom prst="rect">
            <a:avLst/>
          </a:prstGeom>
          <a:noFill/>
          <a:ln w="9525">
            <a:noFill/>
            <a:miter lim="800000"/>
            <a:headEnd/>
            <a:tailEnd/>
          </a:ln>
          <a:effectLst/>
        </p:spPr>
        <p:txBody>
          <a:bodyPr wrap="none">
            <a:spAutoFit/>
          </a:bodyPr>
          <a:lstStyle/>
          <a:p>
            <a:pPr marL="342900" indent="-342900"/>
            <a:r>
              <a:rPr lang="ru-RU" sz="2000" dirty="0"/>
              <a:t>1) Сколько </a:t>
            </a:r>
            <a:r>
              <a:rPr lang="ru-RU" sz="2000" dirty="0" smtClean="0"/>
              <a:t>составляет</a:t>
            </a:r>
            <a:endParaRPr lang="ru-RU" sz="2000" dirty="0"/>
          </a:p>
          <a:p>
            <a:pPr marL="342900" indent="-342900"/>
            <a:r>
              <a:rPr lang="ru-RU" sz="2000" dirty="0"/>
              <a:t>      а</a:t>
            </a:r>
            <a:r>
              <a:rPr lang="ru-RU" sz="2000" dirty="0" smtClean="0"/>
              <a:t>) четверть от 100</a:t>
            </a:r>
            <a:endParaRPr lang="ru-RU" sz="2000" dirty="0"/>
          </a:p>
          <a:p>
            <a:pPr marL="342900" indent="-342900"/>
            <a:r>
              <a:rPr lang="ru-RU" sz="2000" dirty="0"/>
              <a:t>      б</a:t>
            </a:r>
            <a:r>
              <a:rPr lang="ru-RU" sz="2000" dirty="0" smtClean="0"/>
              <a:t>) треть от 150</a:t>
            </a:r>
            <a:endParaRPr lang="ru-RU" sz="2000" dirty="0"/>
          </a:p>
          <a:p>
            <a:pPr marL="342900" indent="-342900">
              <a:buFontTx/>
              <a:buAutoNum type="arabicParenR" startAt="2"/>
            </a:pPr>
            <a:r>
              <a:rPr lang="ru-RU" sz="2000" dirty="0"/>
              <a:t>Найти</a:t>
            </a:r>
          </a:p>
          <a:p>
            <a:pPr marL="342900" indent="-342900"/>
            <a:r>
              <a:rPr lang="ru-RU" sz="2000" dirty="0"/>
              <a:t>      а) </a:t>
            </a:r>
            <a:r>
              <a:rPr lang="ru-RU" sz="2000" dirty="0" smtClean="0"/>
              <a:t>пятую часть от 155</a:t>
            </a:r>
            <a:endParaRPr lang="ru-RU" sz="2000" dirty="0"/>
          </a:p>
          <a:p>
            <a:pPr marL="342900" indent="-342900"/>
            <a:r>
              <a:rPr lang="ru-RU" sz="2000" dirty="0"/>
              <a:t>      б) </a:t>
            </a:r>
            <a:r>
              <a:rPr lang="ru-RU" sz="2000" dirty="0" smtClean="0"/>
              <a:t>три четверти от </a:t>
            </a:r>
            <a:r>
              <a:rPr lang="ru-RU" sz="2000" dirty="0"/>
              <a:t>40</a:t>
            </a:r>
          </a:p>
          <a:p>
            <a:pPr marL="342900" indent="-342900"/>
            <a:r>
              <a:rPr lang="ru-RU" sz="2000" dirty="0"/>
              <a:t>3) Найти от какой величины</a:t>
            </a:r>
          </a:p>
          <a:p>
            <a:pPr marL="342900" indent="-342900"/>
            <a:r>
              <a:rPr lang="ru-RU" sz="2000" dirty="0"/>
              <a:t>  </a:t>
            </a:r>
            <a:r>
              <a:rPr lang="ru-RU" sz="2000" dirty="0" smtClean="0"/>
              <a:t> </a:t>
            </a:r>
            <a:r>
              <a:rPr lang="ru-RU" sz="2000" dirty="0"/>
              <a:t>а</a:t>
            </a:r>
            <a:r>
              <a:rPr lang="ru-RU" sz="2000" dirty="0" smtClean="0"/>
              <a:t>)        составляет 175</a:t>
            </a:r>
          </a:p>
          <a:p>
            <a:pPr marL="342900" indent="-342900"/>
            <a:endParaRPr lang="ru-RU" sz="2000" dirty="0" smtClean="0"/>
          </a:p>
          <a:p>
            <a:pPr marL="342900" indent="-342900"/>
            <a:endParaRPr lang="ru-RU" sz="2000" dirty="0"/>
          </a:p>
          <a:p>
            <a:pPr marL="342900" indent="-342900"/>
            <a:r>
              <a:rPr lang="ru-RU" sz="2000" dirty="0" smtClean="0"/>
              <a:t>                б)         составляет 60</a:t>
            </a:r>
            <a:endParaRPr lang="ru-RU" sz="2000" dirty="0"/>
          </a:p>
          <a:p>
            <a:pPr marL="342900" indent="-342900"/>
            <a:r>
              <a:rPr lang="ru-RU" sz="2000" dirty="0"/>
              <a:t>    </a:t>
            </a:r>
          </a:p>
        </p:txBody>
      </p:sp>
      <p:sp>
        <p:nvSpPr>
          <p:cNvPr id="55307" name="Text Box 11"/>
          <p:cNvSpPr txBox="1">
            <a:spLocks noChangeArrowheads="1"/>
          </p:cNvSpPr>
          <p:nvPr/>
        </p:nvSpPr>
        <p:spPr bwMode="auto">
          <a:xfrm>
            <a:off x="1166813" y="5465763"/>
            <a:ext cx="184150" cy="366712"/>
          </a:xfrm>
          <a:prstGeom prst="rect">
            <a:avLst/>
          </a:prstGeom>
          <a:noFill/>
          <a:ln w="9525">
            <a:noFill/>
            <a:miter lim="800000"/>
            <a:headEnd/>
            <a:tailEnd/>
          </a:ln>
          <a:effectLst/>
        </p:spPr>
        <p:txBody>
          <a:bodyPr wrap="none">
            <a:spAutoFit/>
          </a:bodyPr>
          <a:lstStyle/>
          <a:p>
            <a:endParaRPr lang="ru-RU"/>
          </a:p>
        </p:txBody>
      </p:sp>
      <p:graphicFrame>
        <p:nvGraphicFramePr>
          <p:cNvPr id="55368" name="Group 72"/>
          <p:cNvGraphicFramePr>
            <a:graphicFrameLocks noGrp="1"/>
          </p:cNvGraphicFramePr>
          <p:nvPr>
            <p:ph idx="1"/>
          </p:nvPr>
        </p:nvGraphicFramePr>
        <p:xfrm>
          <a:off x="0" y="5085184"/>
          <a:ext cx="8856663" cy="1166813"/>
        </p:xfrm>
        <a:graphic>
          <a:graphicData uri="http://schemas.openxmlformats.org/drawingml/2006/table">
            <a:tbl>
              <a:tblPr/>
              <a:tblGrid>
                <a:gridCol w="811213"/>
                <a:gridCol w="595312"/>
                <a:gridCol w="914400"/>
                <a:gridCol w="628650"/>
                <a:gridCol w="663575"/>
                <a:gridCol w="738188"/>
                <a:gridCol w="873125"/>
                <a:gridCol w="608012"/>
                <a:gridCol w="863823"/>
                <a:gridCol w="648072"/>
                <a:gridCol w="720080"/>
                <a:gridCol w="792213"/>
              </a:tblGrid>
              <a:tr h="574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Г</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Ж</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120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775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1750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55652" name="Object 4"/>
          <p:cNvGraphicFramePr>
            <a:graphicFrameLocks noChangeAspect="1"/>
          </p:cNvGraphicFramePr>
          <p:nvPr/>
        </p:nvGraphicFramePr>
        <p:xfrm>
          <a:off x="4716016" y="3789040"/>
          <a:ext cx="389632" cy="754912"/>
        </p:xfrm>
        <a:graphic>
          <a:graphicData uri="http://schemas.openxmlformats.org/presentationml/2006/ole">
            <p:oleObj spid="_x0000_s346114" name="Формула" r:id="rId5" imgW="203040" imgH="393480" progId="Equation.3">
              <p:embed/>
            </p:oleObj>
          </a:graphicData>
        </a:graphic>
      </p:graphicFrame>
      <p:graphicFrame>
        <p:nvGraphicFramePr>
          <p:cNvPr id="155654" name="Object 6"/>
          <p:cNvGraphicFramePr>
            <a:graphicFrameLocks noChangeAspect="1"/>
          </p:cNvGraphicFramePr>
          <p:nvPr/>
        </p:nvGraphicFramePr>
        <p:xfrm>
          <a:off x="5652120" y="4221088"/>
          <a:ext cx="288032" cy="744083"/>
        </p:xfrm>
        <a:graphic>
          <a:graphicData uri="http://schemas.openxmlformats.org/presentationml/2006/ole">
            <p:oleObj spid="_x0000_s346115" name="Формула" r:id="rId6" imgW="152280" imgH="393480" progId="Equation.3">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b="1" cap="none" dirty="0" smtClean="0">
                <a:solidFill>
                  <a:schemeClr val="tx1"/>
                </a:solidFill>
                <a:effectLst/>
                <a:latin typeface="Arial" pitchFamily="34" charset="0"/>
                <a:cs typeface="Arial" pitchFamily="34" charset="0"/>
              </a:rPr>
              <a:t>1812 год</a:t>
            </a:r>
            <a:endParaRPr lang="ru-RU" b="1" cap="none" dirty="0">
              <a:solidFill>
                <a:schemeClr val="tx1"/>
              </a:solidFill>
              <a:effectLst/>
              <a:latin typeface="Arial" pitchFamily="34" charset="0"/>
              <a:cs typeface="Arial" pitchFamily="34" charset="0"/>
            </a:endParaRPr>
          </a:p>
        </p:txBody>
      </p:sp>
      <p:pic>
        <p:nvPicPr>
          <p:cNvPr id="5" name="Содержимое 4" descr="3.jpeg"/>
          <p:cNvPicPr>
            <a:picLocks noGrp="1" noChangeAspect="1"/>
          </p:cNvPicPr>
          <p:nvPr>
            <p:ph idx="1"/>
          </p:nvPr>
        </p:nvPicPr>
        <p:blipFill>
          <a:blip r:embed="rId2" cstate="print"/>
          <a:stretch>
            <a:fillRect/>
          </a:stretch>
        </p:blipFill>
        <p:spPr>
          <a:xfrm>
            <a:off x="539552" y="1268760"/>
            <a:ext cx="7929618" cy="5213724"/>
          </a:xfrm>
        </p:spPr>
      </p:pic>
      <p:sp>
        <p:nvSpPr>
          <p:cNvPr id="8" name="TextBox 7">
            <a:hlinkClick r:id="rId3" action="ppaction://hlinkfile"/>
          </p:cNvPr>
          <p:cNvSpPr txBox="1"/>
          <p:nvPr/>
        </p:nvSpPr>
        <p:spPr>
          <a:xfrm>
            <a:off x="8172400" y="6488668"/>
            <a:ext cx="971600" cy="369332"/>
          </a:xfrm>
          <a:prstGeom prst="rect">
            <a:avLst/>
          </a:prstGeom>
          <a:noFill/>
        </p:spPr>
        <p:txBody>
          <a:bodyPr wrap="square" rtlCol="0">
            <a:spAutoFit/>
          </a:bodyPr>
          <a:lstStyle/>
          <a:p>
            <a:r>
              <a:rPr lang="ru-RU" dirty="0" smtClean="0"/>
              <a:t>нажми</a:t>
            </a:r>
            <a:endParaRPr lang="ru-RU" dirty="0"/>
          </a:p>
        </p:txBody>
      </p:sp>
      <p:sp>
        <p:nvSpPr>
          <p:cNvPr id="10" name="Управляющая кнопка: фильм 9">
            <a:hlinkClick r:id="rId4" action="ppaction://hlinkfile" highlightClick="1"/>
          </p:cNvPr>
          <p:cNvSpPr/>
          <p:nvPr/>
        </p:nvSpPr>
        <p:spPr>
          <a:xfrm>
            <a:off x="8028384" y="6165304"/>
            <a:ext cx="1115616" cy="692696"/>
          </a:xfrm>
          <a:prstGeom prst="actionButtonMovie">
            <a:avLst/>
          </a:prstGeom>
          <a:solidFill>
            <a:srgbClr val="4F81BD"/>
          </a:solidFill>
          <a:ln w="25400" cap="flat" cmpd="sng" algn="ctr">
            <a:solidFill>
              <a:srgbClr val="4F81BD">
                <a:shade val="50000"/>
              </a:srgbClr>
            </a:solidFill>
            <a:prstDash val="solid"/>
          </a:ln>
          <a:effectLst>
            <a:softEdge rad="63500"/>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 lastClr="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7544" y="476672"/>
            <a:ext cx="8229600" cy="1143000"/>
          </a:xfrm>
        </p:spPr>
        <p:txBody>
          <a:bodyPr/>
          <a:lstStyle/>
          <a:p>
            <a:r>
              <a:rPr lang="ru-RU" sz="2400" b="1" dirty="0"/>
              <a:t>Имя этого юного бойца знает каждый новгородец.</a:t>
            </a:r>
            <a:br>
              <a:rPr lang="ru-RU" sz="2400" b="1" dirty="0"/>
            </a:br>
            <a:r>
              <a:rPr lang="ru-RU" sz="2400" b="1" dirty="0"/>
              <a:t>Решив задачи и вычеркнув из таблицы лишние числа, вы узнаете о ком идет </a:t>
            </a:r>
            <a:r>
              <a:rPr lang="ru-RU" sz="2400" b="1" dirty="0" smtClean="0"/>
              <a:t>речь.</a:t>
            </a:r>
            <a:endParaRPr lang="ru-RU" sz="2400" b="1" dirty="0"/>
          </a:p>
        </p:txBody>
      </p:sp>
      <p:pic>
        <p:nvPicPr>
          <p:cNvPr id="55300" name="Picture 4" descr="Leonid Golikov.jpg"/>
          <p:cNvPicPr>
            <a:picLocks noGrp="1" noChangeAspect="1" noChangeArrowheads="1"/>
          </p:cNvPicPr>
          <p:nvPr>
            <p:ph type="body" idx="4294967295"/>
          </p:nvPr>
        </p:nvPicPr>
        <p:blipFill>
          <a:blip r:embed="rId4" cstate="print"/>
          <a:srcRect/>
          <a:stretch>
            <a:fillRect/>
          </a:stretch>
        </p:blipFill>
        <p:spPr>
          <a:xfrm>
            <a:off x="683568" y="1700808"/>
            <a:ext cx="2664296" cy="3349780"/>
          </a:xfrm>
          <a:noFill/>
          <a:ln/>
        </p:spPr>
      </p:pic>
      <p:sp>
        <p:nvSpPr>
          <p:cNvPr id="55301" name="Text Box 5"/>
          <p:cNvSpPr txBox="1">
            <a:spLocks noChangeArrowheads="1"/>
          </p:cNvSpPr>
          <p:nvPr/>
        </p:nvSpPr>
        <p:spPr bwMode="auto">
          <a:xfrm>
            <a:off x="4227513" y="1916113"/>
            <a:ext cx="2432050" cy="366712"/>
          </a:xfrm>
          <a:prstGeom prst="rect">
            <a:avLst/>
          </a:prstGeom>
          <a:noFill/>
          <a:ln w="9525">
            <a:noFill/>
            <a:miter lim="800000"/>
            <a:headEnd/>
            <a:tailEnd/>
          </a:ln>
          <a:effectLst/>
        </p:spPr>
        <p:txBody>
          <a:bodyPr>
            <a:spAutoFit/>
          </a:bodyPr>
          <a:lstStyle/>
          <a:p>
            <a:pPr>
              <a:spcBef>
                <a:spcPct val="50000"/>
              </a:spcBef>
            </a:pPr>
            <a:endParaRPr lang="ru-RU"/>
          </a:p>
        </p:txBody>
      </p:sp>
      <p:sp>
        <p:nvSpPr>
          <p:cNvPr id="55304" name="Rectangle 8"/>
          <p:cNvSpPr>
            <a:spLocks noChangeArrowheads="1"/>
          </p:cNvSpPr>
          <p:nvPr/>
        </p:nvSpPr>
        <p:spPr bwMode="auto">
          <a:xfrm>
            <a:off x="2051050" y="2060575"/>
            <a:ext cx="4572000" cy="336550"/>
          </a:xfrm>
          <a:prstGeom prst="rect">
            <a:avLst/>
          </a:prstGeom>
          <a:noFill/>
          <a:ln w="9525">
            <a:noFill/>
            <a:miter lim="800000"/>
            <a:headEnd/>
            <a:tailEnd/>
          </a:ln>
          <a:effectLst/>
        </p:spPr>
        <p:txBody>
          <a:bodyPr>
            <a:spAutoFit/>
          </a:bodyPr>
          <a:lstStyle/>
          <a:p>
            <a:pPr>
              <a:lnSpc>
                <a:spcPct val="80000"/>
              </a:lnSpc>
              <a:spcBef>
                <a:spcPct val="50000"/>
              </a:spcBef>
            </a:pPr>
            <a:endParaRPr lang="ru-RU" sz="2000"/>
          </a:p>
        </p:txBody>
      </p:sp>
      <p:sp>
        <p:nvSpPr>
          <p:cNvPr id="55306" name="Text Box 10"/>
          <p:cNvSpPr txBox="1">
            <a:spLocks noChangeArrowheads="1"/>
          </p:cNvSpPr>
          <p:nvPr/>
        </p:nvSpPr>
        <p:spPr bwMode="auto">
          <a:xfrm>
            <a:off x="4067944" y="1628800"/>
            <a:ext cx="3865161" cy="3785652"/>
          </a:xfrm>
          <a:prstGeom prst="rect">
            <a:avLst/>
          </a:prstGeom>
          <a:noFill/>
          <a:ln w="9525">
            <a:noFill/>
            <a:miter lim="800000"/>
            <a:headEnd/>
            <a:tailEnd/>
          </a:ln>
          <a:effectLst/>
        </p:spPr>
        <p:txBody>
          <a:bodyPr wrap="none">
            <a:spAutoFit/>
          </a:bodyPr>
          <a:lstStyle/>
          <a:p>
            <a:pPr marL="342900" indent="-342900"/>
            <a:r>
              <a:rPr lang="ru-RU" sz="2000" dirty="0"/>
              <a:t>1) Сколько </a:t>
            </a:r>
            <a:r>
              <a:rPr lang="ru-RU" sz="2000" dirty="0" smtClean="0"/>
              <a:t>составляет</a:t>
            </a:r>
            <a:endParaRPr lang="ru-RU" sz="2000" dirty="0"/>
          </a:p>
          <a:p>
            <a:pPr marL="342900" indent="-342900"/>
            <a:r>
              <a:rPr lang="ru-RU" sz="2000" dirty="0"/>
              <a:t>      а</a:t>
            </a:r>
            <a:r>
              <a:rPr lang="ru-RU" sz="2000" dirty="0" smtClean="0"/>
              <a:t>) четверть от 100</a:t>
            </a:r>
            <a:endParaRPr lang="ru-RU" sz="2000" dirty="0"/>
          </a:p>
          <a:p>
            <a:pPr marL="342900" indent="-342900"/>
            <a:r>
              <a:rPr lang="ru-RU" sz="2000" dirty="0"/>
              <a:t>      б</a:t>
            </a:r>
            <a:r>
              <a:rPr lang="ru-RU" sz="2000" dirty="0" smtClean="0"/>
              <a:t>) треть от 150</a:t>
            </a:r>
            <a:endParaRPr lang="ru-RU" sz="2000" dirty="0"/>
          </a:p>
          <a:p>
            <a:pPr marL="342900" indent="-342900">
              <a:buFontTx/>
              <a:buAutoNum type="arabicParenR" startAt="2"/>
            </a:pPr>
            <a:r>
              <a:rPr lang="ru-RU" sz="2000" dirty="0"/>
              <a:t>Найти</a:t>
            </a:r>
          </a:p>
          <a:p>
            <a:pPr marL="342900" indent="-342900"/>
            <a:r>
              <a:rPr lang="ru-RU" sz="2000" dirty="0"/>
              <a:t>      а) </a:t>
            </a:r>
            <a:r>
              <a:rPr lang="ru-RU" sz="2000" dirty="0" smtClean="0"/>
              <a:t>пятую часть от 155</a:t>
            </a:r>
            <a:endParaRPr lang="ru-RU" sz="2000" dirty="0"/>
          </a:p>
          <a:p>
            <a:pPr marL="342900" indent="-342900"/>
            <a:r>
              <a:rPr lang="ru-RU" sz="2000" dirty="0"/>
              <a:t>      б) </a:t>
            </a:r>
            <a:r>
              <a:rPr lang="ru-RU" sz="2000" dirty="0" smtClean="0"/>
              <a:t>три четверти от </a:t>
            </a:r>
            <a:r>
              <a:rPr lang="ru-RU" sz="2000" dirty="0"/>
              <a:t>40</a:t>
            </a:r>
          </a:p>
          <a:p>
            <a:pPr marL="342900" indent="-342900"/>
            <a:r>
              <a:rPr lang="ru-RU" sz="2000" dirty="0"/>
              <a:t>3) Найти от какой величины</a:t>
            </a:r>
          </a:p>
          <a:p>
            <a:pPr marL="342900" indent="-342900"/>
            <a:r>
              <a:rPr lang="ru-RU" sz="2000" dirty="0"/>
              <a:t>  </a:t>
            </a:r>
            <a:r>
              <a:rPr lang="ru-RU" sz="2000" dirty="0" smtClean="0"/>
              <a:t> </a:t>
            </a:r>
            <a:r>
              <a:rPr lang="ru-RU" sz="2000" dirty="0"/>
              <a:t>а</a:t>
            </a:r>
            <a:r>
              <a:rPr lang="ru-RU" sz="2000" dirty="0" smtClean="0"/>
              <a:t>)        составляет 175</a:t>
            </a:r>
          </a:p>
          <a:p>
            <a:pPr marL="342900" indent="-342900"/>
            <a:endParaRPr lang="ru-RU" sz="2000" dirty="0" smtClean="0"/>
          </a:p>
          <a:p>
            <a:pPr marL="342900" indent="-342900"/>
            <a:endParaRPr lang="ru-RU" sz="2000" dirty="0"/>
          </a:p>
          <a:p>
            <a:pPr marL="342900" indent="-342900"/>
            <a:r>
              <a:rPr lang="ru-RU" sz="2000" dirty="0" smtClean="0"/>
              <a:t>                б)         составляет 60</a:t>
            </a:r>
            <a:endParaRPr lang="ru-RU" sz="2000" dirty="0"/>
          </a:p>
          <a:p>
            <a:pPr marL="342900" indent="-342900"/>
            <a:r>
              <a:rPr lang="ru-RU" sz="2000" dirty="0"/>
              <a:t>    </a:t>
            </a:r>
          </a:p>
        </p:txBody>
      </p:sp>
      <p:sp>
        <p:nvSpPr>
          <p:cNvPr id="55307" name="Text Box 11"/>
          <p:cNvSpPr txBox="1">
            <a:spLocks noChangeArrowheads="1"/>
          </p:cNvSpPr>
          <p:nvPr/>
        </p:nvSpPr>
        <p:spPr bwMode="auto">
          <a:xfrm>
            <a:off x="1166813" y="5465763"/>
            <a:ext cx="184150" cy="366712"/>
          </a:xfrm>
          <a:prstGeom prst="rect">
            <a:avLst/>
          </a:prstGeom>
          <a:noFill/>
          <a:ln w="9525">
            <a:noFill/>
            <a:miter lim="800000"/>
            <a:headEnd/>
            <a:tailEnd/>
          </a:ln>
          <a:effectLst/>
        </p:spPr>
        <p:txBody>
          <a:bodyPr wrap="none">
            <a:spAutoFit/>
          </a:bodyPr>
          <a:lstStyle/>
          <a:p>
            <a:endParaRPr lang="ru-RU"/>
          </a:p>
        </p:txBody>
      </p:sp>
      <p:graphicFrame>
        <p:nvGraphicFramePr>
          <p:cNvPr id="55368" name="Group 72"/>
          <p:cNvGraphicFramePr>
            <a:graphicFrameLocks noGrp="1"/>
          </p:cNvGraphicFramePr>
          <p:nvPr>
            <p:ph idx="1"/>
          </p:nvPr>
        </p:nvGraphicFramePr>
        <p:xfrm>
          <a:off x="0" y="5085184"/>
          <a:ext cx="8856663" cy="1166813"/>
        </p:xfrm>
        <a:graphic>
          <a:graphicData uri="http://schemas.openxmlformats.org/drawingml/2006/table">
            <a:tbl>
              <a:tblPr/>
              <a:tblGrid>
                <a:gridCol w="755576"/>
                <a:gridCol w="650949"/>
                <a:gridCol w="717203"/>
                <a:gridCol w="825847"/>
                <a:gridCol w="663575"/>
                <a:gridCol w="738188"/>
                <a:gridCol w="873125"/>
                <a:gridCol w="608012"/>
                <a:gridCol w="863823"/>
                <a:gridCol w="648072"/>
                <a:gridCol w="720080"/>
                <a:gridCol w="792213"/>
              </a:tblGrid>
              <a:tr h="574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1" i="0" u="none" strike="noStrike" cap="none" normalizeH="0" baseline="0" dirty="0" smtClean="0">
                          <a:ln>
                            <a:noFill/>
                          </a:ln>
                          <a:solidFill>
                            <a:srgbClr val="FF0000"/>
                          </a:solidFill>
                          <a:effectLst/>
                          <a:latin typeface="Arial" charset="0"/>
                        </a:rPr>
                        <a:t>Г</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Р</a:t>
                      </a:r>
                      <a:endParaRPr kumimoji="0" lang="ru-RU" sz="2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1" i="0" u="none" strike="noStrike" cap="none" normalizeH="0" baseline="0" dirty="0" smtClean="0">
                          <a:ln>
                            <a:noFill/>
                          </a:ln>
                          <a:solidFill>
                            <a:srgbClr val="FF0000"/>
                          </a:solidFill>
                          <a:effectLst/>
                          <a:latin typeface="Arial" charset="0"/>
                        </a:rPr>
                        <a:t> 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1" i="0" u="none" strike="noStrike" cap="none" normalizeH="0" baseline="0" dirty="0" smtClean="0">
                          <a:ln>
                            <a:noFill/>
                          </a:ln>
                          <a:solidFill>
                            <a:srgbClr val="FF0000"/>
                          </a:solidFill>
                          <a:effectLst/>
                          <a:latin typeface="Arial" charset="0"/>
                        </a:rPr>
                        <a:t>Л</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Ж</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1" i="0" u="none" strike="noStrike" cap="none" normalizeH="0" baseline="0" dirty="0" smtClean="0">
                          <a:ln>
                            <a:noFill/>
                          </a:ln>
                          <a:solidFill>
                            <a:srgbClr val="FF0000"/>
                          </a:solidFill>
                          <a:effectLst/>
                          <a:latin typeface="Arial" charset="0"/>
                        </a:rPr>
                        <a:t>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1" i="0" u="none" strike="noStrike" cap="none" normalizeH="0" baseline="0" dirty="0" smtClean="0">
                          <a:ln>
                            <a:noFill/>
                          </a:ln>
                          <a:solidFill>
                            <a:srgbClr val="FF0000"/>
                          </a:solidFill>
                          <a:effectLst/>
                          <a:latin typeface="Arial" charset="0"/>
                        </a:rPr>
                        <a:t>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1" i="0" u="none" strike="noStrike" cap="none" normalizeH="0" baseline="0" dirty="0" smtClean="0">
                          <a:ln>
                            <a:noFill/>
                          </a:ln>
                          <a:solidFill>
                            <a:srgbClr val="FF0000"/>
                          </a:solidFill>
                          <a:effectLst/>
                          <a:latin typeface="Arial" charset="0"/>
                        </a:rPr>
                        <a:t>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tx1"/>
                          </a:solidFill>
                          <a:effectLst/>
                          <a:latin typeface="Arial" charset="0"/>
                        </a:rPr>
                        <a:t>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1" i="0" u="none" strike="noStrike" cap="none" normalizeH="0" baseline="0" dirty="0" smtClean="0">
                          <a:ln>
                            <a:noFill/>
                          </a:ln>
                          <a:solidFill>
                            <a:srgbClr val="FF0000"/>
                          </a:solidFill>
                          <a:effectLst/>
                          <a:latin typeface="Arial" charset="0"/>
                        </a:rPr>
                        <a:t>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120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775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1750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400" b="0" i="0" u="none" strike="noStrike" cap="none" normalizeH="0" baseline="0" dirty="0" smtClean="0">
                          <a:ln>
                            <a:noFill/>
                          </a:ln>
                          <a:solidFill>
                            <a:schemeClr val="tx1"/>
                          </a:solidFill>
                          <a:effectLst/>
                          <a:latin typeface="Arial" charset="0"/>
                        </a:rPr>
                        <a:t>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55652" name="Object 4"/>
          <p:cNvGraphicFramePr>
            <a:graphicFrameLocks noChangeAspect="1"/>
          </p:cNvGraphicFramePr>
          <p:nvPr/>
        </p:nvGraphicFramePr>
        <p:xfrm>
          <a:off x="4716016" y="3789040"/>
          <a:ext cx="389632" cy="754912"/>
        </p:xfrm>
        <a:graphic>
          <a:graphicData uri="http://schemas.openxmlformats.org/presentationml/2006/ole">
            <p:oleObj spid="_x0000_s347138" name="Формула" r:id="rId5" imgW="203040" imgH="393480" progId="Equation.3">
              <p:embed/>
            </p:oleObj>
          </a:graphicData>
        </a:graphic>
      </p:graphicFrame>
      <p:graphicFrame>
        <p:nvGraphicFramePr>
          <p:cNvPr id="155654" name="Object 6"/>
          <p:cNvGraphicFramePr>
            <a:graphicFrameLocks noChangeAspect="1"/>
          </p:cNvGraphicFramePr>
          <p:nvPr/>
        </p:nvGraphicFramePr>
        <p:xfrm>
          <a:off x="5652120" y="4221088"/>
          <a:ext cx="288032" cy="744083"/>
        </p:xfrm>
        <a:graphic>
          <a:graphicData uri="http://schemas.openxmlformats.org/presentationml/2006/ole">
            <p:oleObj spid="_x0000_s347139" name="Формула" r:id="rId6" imgW="152280" imgH="393480" progId="Equation.3">
              <p:embed/>
            </p:oleObj>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52536" y="476672"/>
            <a:ext cx="5510213" cy="690563"/>
          </a:xfrm>
        </p:spPr>
        <p:txBody>
          <a:bodyPr/>
          <a:lstStyle/>
          <a:p>
            <a:r>
              <a:rPr lang="ru-RU" sz="4000" dirty="0"/>
              <a:t>Юный партизан</a:t>
            </a:r>
          </a:p>
        </p:txBody>
      </p:sp>
      <p:sp>
        <p:nvSpPr>
          <p:cNvPr id="62467" name="Rectangle 3"/>
          <p:cNvSpPr>
            <a:spLocks noGrp="1" noChangeArrowheads="1"/>
          </p:cNvSpPr>
          <p:nvPr>
            <p:ph type="body" sz="half" idx="4294967295"/>
          </p:nvPr>
        </p:nvSpPr>
        <p:spPr>
          <a:xfrm>
            <a:off x="4392613" y="620688"/>
            <a:ext cx="4751387" cy="5832475"/>
          </a:xfrm>
        </p:spPr>
        <p:txBody>
          <a:bodyPr/>
          <a:lstStyle/>
          <a:p>
            <a:pPr>
              <a:lnSpc>
                <a:spcPct val="80000"/>
              </a:lnSpc>
            </a:pPr>
            <a:r>
              <a:rPr lang="ru-RU" sz="2000" dirty="0"/>
              <a:t>Родился в деревне </a:t>
            </a:r>
            <a:r>
              <a:rPr lang="ru-RU" sz="2000" dirty="0" err="1"/>
              <a:t>Лукино</a:t>
            </a:r>
            <a:r>
              <a:rPr lang="ru-RU" sz="2000" dirty="0"/>
              <a:t> Новгородской области в семье рабочего. </a:t>
            </a:r>
          </a:p>
          <a:p>
            <a:pPr>
              <a:lnSpc>
                <a:spcPct val="80000"/>
              </a:lnSpc>
            </a:pPr>
            <a:r>
              <a:rPr lang="ru-RU" sz="2000" dirty="0"/>
              <a:t>Бригадный разведчик 67 отряда четвёртой ленинградской партизанской бригады, действовавшей на территории Новгородской и Псковской областей. </a:t>
            </a:r>
          </a:p>
          <a:p>
            <a:pPr>
              <a:lnSpc>
                <a:spcPct val="80000"/>
              </a:lnSpc>
            </a:pPr>
            <a:r>
              <a:rPr lang="ru-RU" sz="2000" dirty="0"/>
              <a:t>13 августа 1942 года, возвращаясь из разведки от шоссе «Луга—Псков» гранатой подорвал легковую машину, в которой находился немецкий генерал-майор инженерных </a:t>
            </a:r>
            <a:r>
              <a:rPr lang="ru-RU" sz="2000" dirty="0" smtClean="0"/>
              <a:t>войск. </a:t>
            </a:r>
            <a:r>
              <a:rPr lang="ru-RU" sz="2000" dirty="0"/>
              <a:t>В штаб разведчик доставил портфель с документами. В их числе были чертежи и описание новых образцов немецких мин, инспекционные донесения вышестоящему командованию и другие важные бумаги военного характера. </a:t>
            </a:r>
            <a:endParaRPr lang="ru-RU" sz="2000" dirty="0">
              <a:hlinkClick r:id="rId2" tooltip="24 января"/>
            </a:endParaRPr>
          </a:p>
        </p:txBody>
      </p:sp>
      <p:pic>
        <p:nvPicPr>
          <p:cNvPr id="62468" name="Picture 4" descr="0_d299_54c5d79c_XL"/>
          <p:cNvPicPr>
            <a:picLocks noChangeAspect="1" noChangeArrowheads="1"/>
          </p:cNvPicPr>
          <p:nvPr/>
        </p:nvPicPr>
        <p:blipFill>
          <a:blip r:embed="rId3" cstate="print"/>
          <a:srcRect/>
          <a:stretch>
            <a:fillRect/>
          </a:stretch>
        </p:blipFill>
        <p:spPr bwMode="auto">
          <a:xfrm>
            <a:off x="539552" y="1340768"/>
            <a:ext cx="3803650" cy="496887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2"/>
          <p:cNvPicPr>
            <a:picLocks noChangeAspect="1" noChangeArrowheads="1"/>
          </p:cNvPicPr>
          <p:nvPr/>
        </p:nvPicPr>
        <p:blipFill>
          <a:blip r:embed="rId2" cstate="print"/>
          <a:srcRect/>
          <a:stretch>
            <a:fillRect/>
          </a:stretch>
        </p:blipFill>
        <p:spPr bwMode="auto">
          <a:xfrm>
            <a:off x="467544" y="476672"/>
            <a:ext cx="3816547" cy="3939324"/>
          </a:xfrm>
          <a:prstGeom prst="rect">
            <a:avLst/>
          </a:prstGeom>
          <a:noFill/>
        </p:spPr>
      </p:pic>
      <p:pic>
        <p:nvPicPr>
          <p:cNvPr id="57349" name="Picture 5" descr="OAMt6Q"/>
          <p:cNvPicPr>
            <a:picLocks noChangeAspect="1" noChangeArrowheads="1"/>
          </p:cNvPicPr>
          <p:nvPr/>
        </p:nvPicPr>
        <p:blipFill>
          <a:blip r:embed="rId3" cstate="print"/>
          <a:srcRect/>
          <a:stretch>
            <a:fillRect/>
          </a:stretch>
        </p:blipFill>
        <p:spPr bwMode="auto">
          <a:xfrm>
            <a:off x="5651500" y="2997200"/>
            <a:ext cx="2952750" cy="3249613"/>
          </a:xfrm>
          <a:prstGeom prst="rect">
            <a:avLst/>
          </a:prstGeom>
          <a:noFill/>
        </p:spPr>
      </p:pic>
      <p:sp>
        <p:nvSpPr>
          <p:cNvPr id="57352" name="Rectangle 8"/>
          <p:cNvSpPr>
            <a:spLocks noChangeArrowheads="1"/>
          </p:cNvSpPr>
          <p:nvPr/>
        </p:nvSpPr>
        <p:spPr bwMode="auto">
          <a:xfrm>
            <a:off x="4211960" y="683638"/>
            <a:ext cx="4606925" cy="1938992"/>
          </a:xfrm>
          <a:prstGeom prst="rect">
            <a:avLst/>
          </a:prstGeom>
          <a:noFill/>
          <a:ln w="9525">
            <a:noFill/>
            <a:miter lim="800000"/>
            <a:headEnd/>
            <a:tailEnd/>
          </a:ln>
          <a:effectLst/>
        </p:spPr>
        <p:txBody>
          <a:bodyPr anchor="ctr">
            <a:spAutoFit/>
          </a:bodyPr>
          <a:lstStyle/>
          <a:p>
            <a:pPr algn="ctr"/>
            <a:r>
              <a:rPr lang="ru-RU" sz="2000" dirty="0"/>
              <a:t>24 января 1943 года в неравном бою в селе Острая Лука Псковской области Леонид Голиков погиб.</a:t>
            </a:r>
          </a:p>
          <a:p>
            <a:pPr algn="ctr"/>
            <a:r>
              <a:rPr lang="ru-RU" sz="2000" dirty="0"/>
              <a:t>Впоследствии был внесён в список </a:t>
            </a:r>
            <a:r>
              <a:rPr lang="ru-RU" sz="2000" dirty="0" smtClean="0"/>
              <a:t>пионеров-героев, хотя </a:t>
            </a:r>
            <a:r>
              <a:rPr lang="ru-RU" sz="2000" dirty="0"/>
              <a:t>уже к началу войны ему исполнилось 15 лет.</a:t>
            </a:r>
          </a:p>
        </p:txBody>
      </p:sp>
      <p:sp>
        <p:nvSpPr>
          <p:cNvPr id="57354" name="Rectangle 10"/>
          <p:cNvSpPr>
            <a:spLocks noChangeArrowheads="1"/>
          </p:cNvSpPr>
          <p:nvPr/>
        </p:nvSpPr>
        <p:spPr bwMode="auto">
          <a:xfrm>
            <a:off x="0" y="4462265"/>
            <a:ext cx="5724525" cy="1846659"/>
          </a:xfrm>
          <a:prstGeom prst="rect">
            <a:avLst/>
          </a:prstGeom>
          <a:noFill/>
          <a:ln w="9525">
            <a:noFill/>
            <a:miter lim="800000"/>
            <a:headEnd/>
            <a:tailEnd/>
          </a:ln>
          <a:effectLst/>
        </p:spPr>
        <p:txBody>
          <a:bodyPr anchor="ctr">
            <a:spAutoFit/>
          </a:bodyPr>
          <a:lstStyle/>
          <a:p>
            <a:pPr algn="ctr"/>
            <a:r>
              <a:rPr lang="ru-RU" dirty="0"/>
              <a:t> </a:t>
            </a:r>
            <a:r>
              <a:rPr lang="ru-RU" sz="2400" dirty="0"/>
              <a:t>Звание </a:t>
            </a:r>
            <a:r>
              <a:rPr lang="ru-RU" sz="2400" b="1" dirty="0"/>
              <a:t>Героя Советского Союза</a:t>
            </a:r>
            <a:r>
              <a:rPr lang="ru-RU" sz="2400" dirty="0"/>
              <a:t> присвоено посмертно Указом </a:t>
            </a:r>
            <a:r>
              <a:rPr lang="ru-RU" sz="2400" dirty="0" smtClean="0"/>
              <a:t>Верховного </a:t>
            </a:r>
            <a:r>
              <a:rPr lang="ru-RU" sz="2400" dirty="0"/>
              <a:t>Совета от </a:t>
            </a:r>
          </a:p>
          <a:p>
            <a:pPr algn="ctr"/>
            <a:r>
              <a:rPr lang="ru-RU" sz="2400" dirty="0"/>
              <a:t> 2 апреля 1944 года.</a:t>
            </a:r>
          </a:p>
          <a:p>
            <a:pPr algn="ctr" eaLnBrk="0" hangingPunct="0"/>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24"/>
          <p:cNvPicPr>
            <a:picLocks noChangeAspect="1" noChangeArrowheads="1"/>
          </p:cNvPicPr>
          <p:nvPr/>
        </p:nvPicPr>
        <p:blipFill>
          <a:blip r:embed="rId2" cstate="print"/>
          <a:srcRect/>
          <a:stretch>
            <a:fillRect/>
          </a:stretch>
        </p:blipFill>
        <p:spPr bwMode="auto">
          <a:xfrm>
            <a:off x="0" y="0"/>
            <a:ext cx="9144000" cy="6945313"/>
          </a:xfrm>
          <a:prstGeom prst="rect">
            <a:avLst/>
          </a:prstGeom>
          <a:noFill/>
          <a:ln w="9525">
            <a:noFill/>
            <a:miter lim="800000"/>
            <a:headEnd/>
            <a:tailEnd/>
          </a:ln>
        </p:spPr>
      </p:pic>
      <p:pic>
        <p:nvPicPr>
          <p:cNvPr id="9219" name="Picture 4"/>
          <p:cNvPicPr>
            <a:picLocks noChangeAspect="1" noChangeArrowheads="1"/>
          </p:cNvPicPr>
          <p:nvPr/>
        </p:nvPicPr>
        <p:blipFill>
          <a:blip r:embed="rId3" cstate="print"/>
          <a:srcRect/>
          <a:stretch>
            <a:fillRect/>
          </a:stretch>
        </p:blipFill>
        <p:spPr bwMode="auto">
          <a:xfrm>
            <a:off x="785786" y="785794"/>
            <a:ext cx="4011545" cy="4378337"/>
          </a:xfrm>
          <a:prstGeom prst="rect">
            <a:avLst/>
          </a:prstGeom>
          <a:noFill/>
          <a:ln w="9525">
            <a:noFill/>
            <a:miter lim="800000"/>
            <a:headEnd/>
            <a:tailEnd/>
          </a:ln>
        </p:spPr>
      </p:pic>
      <p:sp>
        <p:nvSpPr>
          <p:cNvPr id="9220" name="Text Box 8"/>
          <p:cNvSpPr txBox="1">
            <a:spLocks noChangeArrowheads="1"/>
          </p:cNvSpPr>
          <p:nvPr/>
        </p:nvSpPr>
        <p:spPr bwMode="auto">
          <a:xfrm>
            <a:off x="5214942" y="1714488"/>
            <a:ext cx="3460747" cy="2677656"/>
          </a:xfrm>
          <a:prstGeom prst="rect">
            <a:avLst/>
          </a:prstGeom>
          <a:noFill/>
          <a:ln w="9525">
            <a:noFill/>
            <a:miter lim="800000"/>
            <a:headEnd/>
            <a:tailEnd/>
          </a:ln>
        </p:spPr>
        <p:txBody>
          <a:bodyPr wrap="square">
            <a:spAutoFit/>
          </a:bodyPr>
          <a:lstStyle/>
          <a:p>
            <a:pPr>
              <a:spcBef>
                <a:spcPct val="50000"/>
              </a:spcBef>
            </a:pPr>
            <a:r>
              <a:rPr lang="ru-RU" sz="2800" dirty="0"/>
              <a:t>Ваня - наш, новгородец, родился в деревне Локоток Новгородского района. </a:t>
            </a:r>
          </a:p>
        </p:txBody>
      </p:sp>
      <p:sp>
        <p:nvSpPr>
          <p:cNvPr id="9221" name="Text Box 10"/>
          <p:cNvSpPr txBox="1">
            <a:spLocks noChangeArrowheads="1"/>
          </p:cNvSpPr>
          <p:nvPr/>
        </p:nvSpPr>
        <p:spPr bwMode="auto">
          <a:xfrm>
            <a:off x="1071538" y="5286388"/>
            <a:ext cx="6532580" cy="1369606"/>
          </a:xfrm>
          <a:prstGeom prst="rect">
            <a:avLst/>
          </a:prstGeom>
          <a:noFill/>
          <a:ln w="9525">
            <a:noFill/>
            <a:miter lim="800000"/>
            <a:headEnd/>
            <a:tailEnd/>
          </a:ln>
        </p:spPr>
        <p:txBody>
          <a:bodyPr wrap="square">
            <a:spAutoFit/>
          </a:bodyPr>
          <a:lstStyle/>
          <a:p>
            <a:pPr>
              <a:spcBef>
                <a:spcPct val="50000"/>
              </a:spcBef>
            </a:pPr>
            <a:r>
              <a:rPr lang="ru-RU" sz="2800" dirty="0"/>
              <a:t>Добровольцем Иван ушел на фронт. Ему шел восемнадцатый год.</a:t>
            </a:r>
          </a:p>
          <a:p>
            <a:pPr>
              <a:spcBef>
                <a:spcPct val="50000"/>
              </a:spcBef>
            </a:pPr>
            <a:endParaRPr lang="ru-RU"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24"/>
          <p:cNvPicPr>
            <a:picLocks noChangeAspect="1" noChangeArrowheads="1"/>
          </p:cNvPicPr>
          <p:nvPr/>
        </p:nvPicPr>
        <p:blipFill>
          <a:blip r:embed="rId2" cstate="print"/>
          <a:srcRect/>
          <a:stretch>
            <a:fillRect/>
          </a:stretch>
        </p:blipFill>
        <p:spPr bwMode="auto">
          <a:xfrm>
            <a:off x="0" y="0"/>
            <a:ext cx="9144000" cy="6945313"/>
          </a:xfrm>
          <a:prstGeom prst="rect">
            <a:avLst/>
          </a:prstGeom>
          <a:noFill/>
          <a:ln w="9525">
            <a:noFill/>
            <a:miter lim="800000"/>
            <a:headEnd/>
            <a:tailEnd/>
          </a:ln>
        </p:spPr>
      </p:pic>
      <p:pic>
        <p:nvPicPr>
          <p:cNvPr id="10243" name="Picture 3"/>
          <p:cNvPicPr>
            <a:picLocks noGrp="1" noChangeAspect="1" noChangeArrowheads="1"/>
          </p:cNvPicPr>
          <p:nvPr>
            <p:ph type="body" idx="4294967295"/>
          </p:nvPr>
        </p:nvPicPr>
        <p:blipFill>
          <a:blip r:embed="rId3" cstate="print"/>
          <a:srcRect/>
          <a:stretch>
            <a:fillRect/>
          </a:stretch>
        </p:blipFill>
        <p:spPr>
          <a:xfrm>
            <a:off x="1692275" y="3357563"/>
            <a:ext cx="5627688" cy="3095625"/>
          </a:xfrm>
        </p:spPr>
      </p:pic>
      <p:sp>
        <p:nvSpPr>
          <p:cNvPr id="10244" name="Text Box 5"/>
          <p:cNvSpPr txBox="1">
            <a:spLocks noChangeArrowheads="1"/>
          </p:cNvSpPr>
          <p:nvPr/>
        </p:nvSpPr>
        <p:spPr bwMode="auto">
          <a:xfrm>
            <a:off x="684213" y="549275"/>
            <a:ext cx="6983412" cy="1168400"/>
          </a:xfrm>
          <a:prstGeom prst="rect">
            <a:avLst/>
          </a:prstGeom>
          <a:noFill/>
          <a:ln w="9525">
            <a:noFill/>
            <a:miter lim="800000"/>
            <a:headEnd/>
            <a:tailEnd/>
          </a:ln>
        </p:spPr>
        <p:txBody>
          <a:bodyPr>
            <a:spAutoFit/>
          </a:bodyPr>
          <a:lstStyle/>
          <a:p>
            <a:r>
              <a:rPr lang="ru-RU" sz="2000"/>
              <a:t>Он был  известным снайпером 377 дивизии, командиром отделения, отличным пулеметчиком. </a:t>
            </a:r>
            <a:endParaRPr lang="en-US" sz="2000"/>
          </a:p>
          <a:p>
            <a:pPr>
              <a:spcBef>
                <a:spcPct val="50000"/>
              </a:spcBef>
            </a:pPr>
            <a:endParaRPr lang="ru-RU" sz="2000"/>
          </a:p>
        </p:txBody>
      </p:sp>
      <p:sp>
        <p:nvSpPr>
          <p:cNvPr id="10245" name="Прямоугольник 8"/>
          <p:cNvSpPr>
            <a:spLocks noChangeArrowheads="1"/>
          </p:cNvSpPr>
          <p:nvPr/>
        </p:nvSpPr>
        <p:spPr bwMode="auto">
          <a:xfrm>
            <a:off x="755650" y="1412875"/>
            <a:ext cx="6840538" cy="1016000"/>
          </a:xfrm>
          <a:prstGeom prst="rect">
            <a:avLst/>
          </a:prstGeom>
          <a:noFill/>
          <a:ln w="9525">
            <a:noFill/>
            <a:miter lim="800000"/>
            <a:headEnd/>
            <a:tailEnd/>
          </a:ln>
        </p:spPr>
        <p:txBody>
          <a:bodyPr>
            <a:spAutoFit/>
          </a:bodyPr>
          <a:lstStyle/>
          <a:p>
            <a:pPr>
              <a:spcBef>
                <a:spcPct val="50000"/>
              </a:spcBef>
            </a:pPr>
            <a:r>
              <a:rPr lang="ru-RU" sz="2000"/>
              <a:t>Ивану первому на Волховском фронте была вручена бесшумная снайперская винтовка. Он уничтожил   сто  девяносто фашистов. </a:t>
            </a:r>
          </a:p>
        </p:txBody>
      </p:sp>
      <p:sp>
        <p:nvSpPr>
          <p:cNvPr id="10246" name="Прямоугольник 9"/>
          <p:cNvSpPr>
            <a:spLocks noChangeArrowheads="1"/>
          </p:cNvSpPr>
          <p:nvPr/>
        </p:nvSpPr>
        <p:spPr bwMode="auto">
          <a:xfrm>
            <a:off x="684213" y="2565400"/>
            <a:ext cx="7559675" cy="461963"/>
          </a:xfrm>
          <a:prstGeom prst="rect">
            <a:avLst/>
          </a:prstGeom>
          <a:noFill/>
          <a:ln w="9525">
            <a:noFill/>
            <a:miter lim="800000"/>
            <a:headEnd/>
            <a:tailEnd/>
          </a:ln>
        </p:spPr>
        <p:txBody>
          <a:bodyPr>
            <a:spAutoFit/>
          </a:bodyPr>
          <a:lstStyle/>
          <a:p>
            <a:pPr>
              <a:spcBef>
                <a:spcPct val="50000"/>
              </a:spcBef>
            </a:pPr>
            <a:r>
              <a:rPr lang="ru-RU" sz="2400" b="1"/>
              <a:t>Узнайте фамилию нашего знаменитого земляка.</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24"/>
          <p:cNvPicPr>
            <a:picLocks noChangeAspect="1" noChangeArrowheads="1"/>
          </p:cNvPicPr>
          <p:nvPr/>
        </p:nvPicPr>
        <p:blipFill>
          <a:blip r:embed="rId2" cstate="print"/>
          <a:srcRect/>
          <a:stretch>
            <a:fillRect/>
          </a:stretch>
        </p:blipFill>
        <p:spPr bwMode="auto">
          <a:xfrm>
            <a:off x="0" y="0"/>
            <a:ext cx="9144000" cy="6945313"/>
          </a:xfrm>
          <a:prstGeom prst="rect">
            <a:avLst/>
          </a:prstGeom>
          <a:noFill/>
          <a:ln w="9525">
            <a:noFill/>
            <a:miter lim="800000"/>
            <a:headEnd/>
            <a:tailEnd/>
          </a:ln>
        </p:spPr>
      </p:pic>
      <p:graphicFrame>
        <p:nvGraphicFramePr>
          <p:cNvPr id="8272" name="Group 80"/>
          <p:cNvGraphicFramePr>
            <a:graphicFrameLocks noGrp="1"/>
          </p:cNvGraphicFramePr>
          <p:nvPr/>
        </p:nvGraphicFramePr>
        <p:xfrm>
          <a:off x="539750" y="1125538"/>
          <a:ext cx="3095625" cy="5181600"/>
        </p:xfrm>
        <a:graphic>
          <a:graphicData uri="http://schemas.openxmlformats.org/drawingml/2006/table">
            <a:tbl>
              <a:tblPr/>
              <a:tblGrid>
                <a:gridCol w="2016125"/>
                <a:gridCol w="1079500"/>
              </a:tblGrid>
              <a:tr h="477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7</a:t>
                      </a:r>
                      <a:r>
                        <a:rPr kumimoji="0" lang="en-US" sz="2800" b="0" i="0" u="none" strike="noStrike" cap="none" normalizeH="0" baseline="0" smtClean="0">
                          <a:ln>
                            <a:noFill/>
                          </a:ln>
                          <a:solidFill>
                            <a:schemeClr val="tx1"/>
                          </a:solidFill>
                          <a:effectLst/>
                          <a:latin typeface="Arial" charset="0"/>
                          <a:cs typeface="Arial" charset="0"/>
                        </a:rPr>
                        <a:t>·8·125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Р</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19</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125</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М</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25</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34</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4</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12</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125</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8</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2</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4</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125</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56</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25</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48</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25</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О</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88</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125</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125</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25</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32</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И</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5</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2</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2</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2</a:t>
                      </a:r>
                      <a:r>
                        <a:rPr kumimoji="0" lang="en-US" sz="2800" b="0" i="0" u="none" strike="noStrike" cap="none" normalizeH="0" baseline="0" smtClean="0">
                          <a:ln>
                            <a:noFill/>
                          </a:ln>
                          <a:solidFill>
                            <a:schemeClr val="tx1"/>
                          </a:solidFill>
                          <a:effectLst/>
                          <a:latin typeface="Arial" charset="0"/>
                          <a:cs typeface="Arial" charset="0"/>
                        </a:rPr>
                        <a:t>·</a:t>
                      </a:r>
                      <a:r>
                        <a:rPr kumimoji="0" lang="ru-RU" sz="2800" b="0" i="0" u="none" strike="noStrike" cap="none" normalizeH="0" baseline="0" smtClean="0">
                          <a:ln>
                            <a:noFill/>
                          </a:ln>
                          <a:solidFill>
                            <a:schemeClr val="tx1"/>
                          </a:solidFill>
                          <a:effectLst/>
                          <a:latin typeface="Arial" charset="0"/>
                          <a:cs typeface="Arial" charset="0"/>
                        </a:rPr>
                        <a:t>5</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Р</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302" name="Text Box 41"/>
          <p:cNvSpPr txBox="1">
            <a:spLocks noChangeArrowheads="1"/>
          </p:cNvSpPr>
          <p:nvPr/>
        </p:nvSpPr>
        <p:spPr bwMode="auto">
          <a:xfrm>
            <a:off x="900113" y="404813"/>
            <a:ext cx="2520950" cy="366712"/>
          </a:xfrm>
          <a:prstGeom prst="rect">
            <a:avLst/>
          </a:prstGeom>
          <a:noFill/>
          <a:ln w="9525">
            <a:noFill/>
            <a:miter lim="800000"/>
            <a:headEnd/>
            <a:tailEnd/>
          </a:ln>
        </p:spPr>
        <p:txBody>
          <a:bodyPr>
            <a:spAutoFit/>
          </a:bodyPr>
          <a:lstStyle/>
          <a:p>
            <a:pPr>
              <a:spcBef>
                <a:spcPct val="50000"/>
              </a:spcBef>
            </a:pPr>
            <a:r>
              <a:rPr lang="ru-RU"/>
              <a:t>Решите примеры.</a:t>
            </a:r>
          </a:p>
        </p:txBody>
      </p:sp>
      <p:graphicFrame>
        <p:nvGraphicFramePr>
          <p:cNvPr id="8314" name="Group 122"/>
          <p:cNvGraphicFramePr>
            <a:graphicFrameLocks noGrp="1"/>
          </p:cNvGraphicFramePr>
          <p:nvPr/>
        </p:nvGraphicFramePr>
        <p:xfrm>
          <a:off x="5508625" y="1125538"/>
          <a:ext cx="2255838" cy="5181600"/>
        </p:xfrm>
        <a:graphic>
          <a:graphicData uri="http://schemas.openxmlformats.org/drawingml/2006/table">
            <a:tbl>
              <a:tblPr/>
              <a:tblGrid>
                <a:gridCol w="1631950"/>
                <a:gridCol w="623888"/>
              </a:tblGrid>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3400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200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19000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7000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1200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338" name="Text Box 117"/>
          <p:cNvSpPr txBox="1">
            <a:spLocks noChangeArrowheads="1"/>
          </p:cNvSpPr>
          <p:nvPr/>
        </p:nvSpPr>
        <p:spPr bwMode="auto">
          <a:xfrm>
            <a:off x="5003800" y="404813"/>
            <a:ext cx="3529013" cy="366712"/>
          </a:xfrm>
          <a:prstGeom prst="rect">
            <a:avLst/>
          </a:prstGeom>
          <a:noFill/>
          <a:ln w="9525">
            <a:noFill/>
            <a:miter lim="800000"/>
            <a:headEnd/>
            <a:tailEnd/>
          </a:ln>
        </p:spPr>
        <p:txBody>
          <a:bodyPr>
            <a:spAutoFit/>
          </a:bodyPr>
          <a:lstStyle/>
          <a:p>
            <a:pPr>
              <a:spcBef>
                <a:spcPct val="50000"/>
              </a:spcBef>
            </a:pPr>
            <a:r>
              <a:rPr lang="ru-RU"/>
              <a:t>Замените ответы буквами.</a:t>
            </a:r>
          </a:p>
        </p:txBody>
      </p:sp>
      <p:sp>
        <p:nvSpPr>
          <p:cNvPr id="8315" name="Text Box 123"/>
          <p:cNvSpPr txBox="1">
            <a:spLocks noChangeArrowheads="1"/>
          </p:cNvSpPr>
          <p:nvPr/>
        </p:nvSpPr>
        <p:spPr bwMode="auto">
          <a:xfrm>
            <a:off x="7235825" y="1125538"/>
            <a:ext cx="576263" cy="457200"/>
          </a:xfrm>
          <a:prstGeom prst="rect">
            <a:avLst/>
          </a:prstGeom>
          <a:noFill/>
          <a:ln w="9525">
            <a:noFill/>
            <a:miter lim="800000"/>
            <a:headEnd/>
            <a:tailEnd/>
          </a:ln>
        </p:spPr>
        <p:txBody>
          <a:bodyPr>
            <a:spAutoFit/>
          </a:bodyPr>
          <a:lstStyle/>
          <a:p>
            <a:pPr>
              <a:spcBef>
                <a:spcPct val="50000"/>
              </a:spcBef>
            </a:pPr>
            <a:r>
              <a:rPr lang="ru-RU" sz="2400"/>
              <a:t>Б</a:t>
            </a:r>
          </a:p>
        </p:txBody>
      </p:sp>
      <p:sp>
        <p:nvSpPr>
          <p:cNvPr id="8316" name="Text Box 124"/>
          <p:cNvSpPr txBox="1">
            <a:spLocks noChangeArrowheads="1"/>
          </p:cNvSpPr>
          <p:nvPr/>
        </p:nvSpPr>
        <p:spPr bwMode="auto">
          <a:xfrm>
            <a:off x="7308850" y="1700213"/>
            <a:ext cx="360363" cy="457200"/>
          </a:xfrm>
          <a:prstGeom prst="rect">
            <a:avLst/>
          </a:prstGeom>
          <a:noFill/>
          <a:ln w="9525">
            <a:noFill/>
            <a:miter lim="800000"/>
            <a:headEnd/>
            <a:tailEnd/>
          </a:ln>
        </p:spPr>
        <p:txBody>
          <a:bodyPr>
            <a:spAutoFit/>
          </a:bodyPr>
          <a:lstStyle/>
          <a:p>
            <a:pPr>
              <a:spcBef>
                <a:spcPct val="50000"/>
              </a:spcBef>
            </a:pPr>
            <a:r>
              <a:rPr lang="ru-RU" sz="2400"/>
              <a:t>У</a:t>
            </a:r>
          </a:p>
        </p:txBody>
      </p:sp>
      <p:sp>
        <p:nvSpPr>
          <p:cNvPr id="8317" name="Text Box 125"/>
          <p:cNvSpPr txBox="1">
            <a:spLocks noChangeArrowheads="1"/>
          </p:cNvSpPr>
          <p:nvPr/>
        </p:nvSpPr>
        <p:spPr bwMode="auto">
          <a:xfrm>
            <a:off x="7235825" y="2205038"/>
            <a:ext cx="360363" cy="457200"/>
          </a:xfrm>
          <a:prstGeom prst="rect">
            <a:avLst/>
          </a:prstGeom>
          <a:noFill/>
          <a:ln w="9525">
            <a:noFill/>
            <a:miter lim="800000"/>
            <a:headEnd/>
            <a:tailEnd/>
          </a:ln>
        </p:spPr>
        <p:txBody>
          <a:bodyPr>
            <a:spAutoFit/>
          </a:bodyPr>
          <a:lstStyle/>
          <a:p>
            <a:pPr>
              <a:spcBef>
                <a:spcPct val="50000"/>
              </a:spcBef>
            </a:pPr>
            <a:r>
              <a:rPr lang="ru-RU" sz="2400"/>
              <a:t>Р</a:t>
            </a:r>
          </a:p>
        </p:txBody>
      </p:sp>
      <p:sp>
        <p:nvSpPr>
          <p:cNvPr id="8318" name="Text Box 126"/>
          <p:cNvSpPr txBox="1">
            <a:spLocks noChangeArrowheads="1"/>
          </p:cNvSpPr>
          <p:nvPr/>
        </p:nvSpPr>
        <p:spPr bwMode="auto">
          <a:xfrm>
            <a:off x="7235825" y="2781300"/>
            <a:ext cx="431800" cy="457200"/>
          </a:xfrm>
          <a:prstGeom prst="rect">
            <a:avLst/>
          </a:prstGeom>
          <a:noFill/>
          <a:ln w="9525">
            <a:noFill/>
            <a:miter lim="800000"/>
            <a:headEnd/>
            <a:tailEnd/>
          </a:ln>
        </p:spPr>
        <p:txBody>
          <a:bodyPr>
            <a:spAutoFit/>
          </a:bodyPr>
          <a:lstStyle/>
          <a:p>
            <a:pPr>
              <a:spcBef>
                <a:spcPct val="50000"/>
              </a:spcBef>
            </a:pPr>
            <a:r>
              <a:rPr lang="ru-RU" sz="2400"/>
              <a:t>М</a:t>
            </a:r>
          </a:p>
        </p:txBody>
      </p:sp>
      <p:sp>
        <p:nvSpPr>
          <p:cNvPr id="8319" name="Text Box 127"/>
          <p:cNvSpPr txBox="1">
            <a:spLocks noChangeArrowheads="1"/>
          </p:cNvSpPr>
          <p:nvPr/>
        </p:nvSpPr>
        <p:spPr bwMode="auto">
          <a:xfrm>
            <a:off x="7235825" y="3284538"/>
            <a:ext cx="360363" cy="457200"/>
          </a:xfrm>
          <a:prstGeom prst="rect">
            <a:avLst/>
          </a:prstGeom>
          <a:noFill/>
          <a:ln w="9525">
            <a:noFill/>
            <a:miter lim="800000"/>
            <a:headEnd/>
            <a:tailEnd/>
          </a:ln>
        </p:spPr>
        <p:txBody>
          <a:bodyPr>
            <a:spAutoFit/>
          </a:bodyPr>
          <a:lstStyle/>
          <a:p>
            <a:pPr>
              <a:spcBef>
                <a:spcPct val="50000"/>
              </a:spcBef>
            </a:pPr>
            <a:r>
              <a:rPr lang="ru-RU" sz="2400"/>
              <a:t>И</a:t>
            </a:r>
          </a:p>
        </p:txBody>
      </p:sp>
      <p:sp>
        <p:nvSpPr>
          <p:cNvPr id="8320" name="Text Box 128"/>
          <p:cNvSpPr txBox="1">
            <a:spLocks noChangeArrowheads="1"/>
          </p:cNvSpPr>
          <p:nvPr/>
        </p:nvSpPr>
        <p:spPr bwMode="auto">
          <a:xfrm>
            <a:off x="7235825" y="3789363"/>
            <a:ext cx="431800" cy="457200"/>
          </a:xfrm>
          <a:prstGeom prst="rect">
            <a:avLst/>
          </a:prstGeom>
          <a:noFill/>
          <a:ln w="9525">
            <a:noFill/>
            <a:miter lim="800000"/>
            <a:headEnd/>
            <a:tailEnd/>
          </a:ln>
        </p:spPr>
        <p:txBody>
          <a:bodyPr>
            <a:spAutoFit/>
          </a:bodyPr>
          <a:lstStyle/>
          <a:p>
            <a:pPr>
              <a:spcBef>
                <a:spcPct val="50000"/>
              </a:spcBef>
            </a:pPr>
            <a:r>
              <a:rPr lang="ru-RU" sz="2400"/>
              <a:t>С</a:t>
            </a:r>
          </a:p>
        </p:txBody>
      </p:sp>
      <p:sp>
        <p:nvSpPr>
          <p:cNvPr id="8321" name="Text Box 129"/>
          <p:cNvSpPr txBox="1">
            <a:spLocks noChangeArrowheads="1"/>
          </p:cNvSpPr>
          <p:nvPr/>
        </p:nvSpPr>
        <p:spPr bwMode="auto">
          <a:xfrm>
            <a:off x="7235825" y="4292600"/>
            <a:ext cx="431800" cy="457200"/>
          </a:xfrm>
          <a:prstGeom prst="rect">
            <a:avLst/>
          </a:prstGeom>
          <a:noFill/>
          <a:ln w="9525">
            <a:noFill/>
            <a:miter lim="800000"/>
            <a:headEnd/>
            <a:tailEnd/>
          </a:ln>
        </p:spPr>
        <p:txBody>
          <a:bodyPr>
            <a:spAutoFit/>
          </a:bodyPr>
          <a:lstStyle/>
          <a:p>
            <a:pPr>
              <a:spcBef>
                <a:spcPct val="50000"/>
              </a:spcBef>
            </a:pPr>
            <a:r>
              <a:rPr lang="ru-RU" sz="2400"/>
              <a:t>Т</a:t>
            </a:r>
          </a:p>
        </p:txBody>
      </p:sp>
      <p:sp>
        <p:nvSpPr>
          <p:cNvPr id="8322" name="Text Box 130"/>
          <p:cNvSpPr txBox="1">
            <a:spLocks noChangeArrowheads="1"/>
          </p:cNvSpPr>
          <p:nvPr/>
        </p:nvSpPr>
        <p:spPr bwMode="auto">
          <a:xfrm>
            <a:off x="7235825" y="4868863"/>
            <a:ext cx="431800" cy="457200"/>
          </a:xfrm>
          <a:prstGeom prst="rect">
            <a:avLst/>
          </a:prstGeom>
          <a:noFill/>
          <a:ln w="9525">
            <a:noFill/>
            <a:miter lim="800000"/>
            <a:headEnd/>
            <a:tailEnd/>
          </a:ln>
        </p:spPr>
        <p:txBody>
          <a:bodyPr>
            <a:spAutoFit/>
          </a:bodyPr>
          <a:lstStyle/>
          <a:p>
            <a:pPr>
              <a:spcBef>
                <a:spcPct val="50000"/>
              </a:spcBef>
            </a:pPr>
            <a:r>
              <a:rPr lang="ru-RU" sz="2400"/>
              <a:t>Р</a:t>
            </a:r>
          </a:p>
        </p:txBody>
      </p:sp>
      <p:sp>
        <p:nvSpPr>
          <p:cNvPr id="8323" name="Text Box 131"/>
          <p:cNvSpPr txBox="1">
            <a:spLocks noChangeArrowheads="1"/>
          </p:cNvSpPr>
          <p:nvPr/>
        </p:nvSpPr>
        <p:spPr bwMode="auto">
          <a:xfrm>
            <a:off x="7235825" y="5373688"/>
            <a:ext cx="360363" cy="457200"/>
          </a:xfrm>
          <a:prstGeom prst="rect">
            <a:avLst/>
          </a:prstGeom>
          <a:noFill/>
          <a:ln w="9525">
            <a:noFill/>
            <a:miter lim="800000"/>
            <a:headEnd/>
            <a:tailEnd/>
          </a:ln>
        </p:spPr>
        <p:txBody>
          <a:bodyPr>
            <a:spAutoFit/>
          </a:bodyPr>
          <a:lstStyle/>
          <a:p>
            <a:pPr>
              <a:spcBef>
                <a:spcPct val="50000"/>
              </a:spcBef>
            </a:pPr>
            <a:r>
              <a:rPr lang="ru-RU" sz="2400"/>
              <a:t>О</a:t>
            </a:r>
          </a:p>
        </p:txBody>
      </p:sp>
      <p:sp>
        <p:nvSpPr>
          <p:cNvPr id="8324" name="Text Box 132"/>
          <p:cNvSpPr txBox="1">
            <a:spLocks noChangeArrowheads="1"/>
          </p:cNvSpPr>
          <p:nvPr/>
        </p:nvSpPr>
        <p:spPr bwMode="auto">
          <a:xfrm>
            <a:off x="7308850" y="5876925"/>
            <a:ext cx="431800" cy="457200"/>
          </a:xfrm>
          <a:prstGeom prst="rect">
            <a:avLst/>
          </a:prstGeom>
          <a:noFill/>
          <a:ln w="9525">
            <a:noFill/>
            <a:miter lim="800000"/>
            <a:headEnd/>
            <a:tailEnd/>
          </a:ln>
        </p:spPr>
        <p:txBody>
          <a:bodyPr>
            <a:spAutoFit/>
          </a:bodyPr>
          <a:lstStyle/>
          <a:p>
            <a:pPr>
              <a:spcBef>
                <a:spcPct val="50000"/>
              </a:spcBef>
            </a:pPr>
            <a:r>
              <a:rPr lang="ru-RU" sz="2400"/>
              <a:t>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315"/>
                                        </p:tgtEl>
                                        <p:attrNameLst>
                                          <p:attrName>style.visibility</p:attrName>
                                        </p:attrNameLst>
                                      </p:cBhvr>
                                      <p:to>
                                        <p:strVal val="visible"/>
                                      </p:to>
                                    </p:set>
                                    <p:animEffect transition="in" filter="box(in)">
                                      <p:cBhvr>
                                        <p:cTn id="7" dur="500"/>
                                        <p:tgtEl>
                                          <p:spTgt spid="831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316"/>
                                        </p:tgtEl>
                                        <p:attrNameLst>
                                          <p:attrName>style.visibility</p:attrName>
                                        </p:attrNameLst>
                                      </p:cBhvr>
                                      <p:to>
                                        <p:strVal val="visible"/>
                                      </p:to>
                                    </p:set>
                                    <p:animEffect transition="in" filter="box(in)">
                                      <p:cBhvr>
                                        <p:cTn id="11" dur="500"/>
                                        <p:tgtEl>
                                          <p:spTgt spid="8316"/>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8317"/>
                                        </p:tgtEl>
                                        <p:attrNameLst>
                                          <p:attrName>style.visibility</p:attrName>
                                        </p:attrNameLst>
                                      </p:cBhvr>
                                      <p:to>
                                        <p:strVal val="visible"/>
                                      </p:to>
                                    </p:set>
                                    <p:animEffect transition="in" filter="box(in)">
                                      <p:cBhvr>
                                        <p:cTn id="15" dur="500"/>
                                        <p:tgtEl>
                                          <p:spTgt spid="8317"/>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318"/>
                                        </p:tgtEl>
                                        <p:attrNameLst>
                                          <p:attrName>style.visibility</p:attrName>
                                        </p:attrNameLst>
                                      </p:cBhvr>
                                      <p:to>
                                        <p:strVal val="visible"/>
                                      </p:to>
                                    </p:set>
                                    <p:animEffect transition="in" filter="box(in)">
                                      <p:cBhvr>
                                        <p:cTn id="19" dur="500"/>
                                        <p:tgtEl>
                                          <p:spTgt spid="8318"/>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8319"/>
                                        </p:tgtEl>
                                        <p:attrNameLst>
                                          <p:attrName>style.visibility</p:attrName>
                                        </p:attrNameLst>
                                      </p:cBhvr>
                                      <p:to>
                                        <p:strVal val="visible"/>
                                      </p:to>
                                    </p:set>
                                    <p:animEffect transition="in" filter="box(in)">
                                      <p:cBhvr>
                                        <p:cTn id="23" dur="500"/>
                                        <p:tgtEl>
                                          <p:spTgt spid="8319"/>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8320">
                                            <p:txEl>
                                              <p:pRg st="0" end="0"/>
                                            </p:txEl>
                                          </p:spTgt>
                                        </p:tgtEl>
                                        <p:attrNameLst>
                                          <p:attrName>style.visibility</p:attrName>
                                        </p:attrNameLst>
                                      </p:cBhvr>
                                      <p:to>
                                        <p:strVal val="visible"/>
                                      </p:to>
                                    </p:set>
                                    <p:animEffect transition="in" filter="box(in)">
                                      <p:cBhvr>
                                        <p:cTn id="27" dur="500"/>
                                        <p:tgtEl>
                                          <p:spTgt spid="8320">
                                            <p:txEl>
                                              <p:pRg st="0" end="0"/>
                                            </p:txEl>
                                          </p:spTgt>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8321"/>
                                        </p:tgtEl>
                                        <p:attrNameLst>
                                          <p:attrName>style.visibility</p:attrName>
                                        </p:attrNameLst>
                                      </p:cBhvr>
                                      <p:to>
                                        <p:strVal val="visible"/>
                                      </p:to>
                                    </p:set>
                                    <p:animEffect transition="in" filter="box(in)">
                                      <p:cBhvr>
                                        <p:cTn id="31" dur="500"/>
                                        <p:tgtEl>
                                          <p:spTgt spid="8321"/>
                                        </p:tgtEl>
                                      </p:cBhvr>
                                    </p:animEffect>
                                  </p:childTnLst>
                                </p:cTn>
                              </p:par>
                            </p:childTnLst>
                          </p:cTn>
                        </p:par>
                        <p:par>
                          <p:cTn id="32" fill="hold">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8322"/>
                                        </p:tgtEl>
                                        <p:attrNameLst>
                                          <p:attrName>style.visibility</p:attrName>
                                        </p:attrNameLst>
                                      </p:cBhvr>
                                      <p:to>
                                        <p:strVal val="visible"/>
                                      </p:to>
                                    </p:set>
                                    <p:animEffect transition="in" filter="box(in)">
                                      <p:cBhvr>
                                        <p:cTn id="35" dur="500"/>
                                        <p:tgtEl>
                                          <p:spTgt spid="8322"/>
                                        </p:tgtEl>
                                      </p:cBhvr>
                                    </p:animEffect>
                                  </p:childTnLst>
                                </p:cTn>
                              </p:par>
                            </p:childTnLst>
                          </p:cTn>
                        </p:par>
                        <p:par>
                          <p:cTn id="36" fill="hold">
                            <p:stCondLst>
                              <p:cond delay="4000"/>
                            </p:stCondLst>
                            <p:childTnLst>
                              <p:par>
                                <p:cTn id="37" presetID="4" presetClass="entr" presetSubtype="16" fill="hold" grpId="0" nodeType="afterEffect">
                                  <p:stCondLst>
                                    <p:cond delay="0"/>
                                  </p:stCondLst>
                                  <p:childTnLst>
                                    <p:set>
                                      <p:cBhvr>
                                        <p:cTn id="38" dur="1" fill="hold">
                                          <p:stCondLst>
                                            <p:cond delay="0"/>
                                          </p:stCondLst>
                                        </p:cTn>
                                        <p:tgtEl>
                                          <p:spTgt spid="8323"/>
                                        </p:tgtEl>
                                        <p:attrNameLst>
                                          <p:attrName>style.visibility</p:attrName>
                                        </p:attrNameLst>
                                      </p:cBhvr>
                                      <p:to>
                                        <p:strVal val="visible"/>
                                      </p:to>
                                    </p:set>
                                    <p:animEffect transition="in" filter="box(in)">
                                      <p:cBhvr>
                                        <p:cTn id="39" dur="500"/>
                                        <p:tgtEl>
                                          <p:spTgt spid="8323"/>
                                        </p:tgtEl>
                                      </p:cBhvr>
                                    </p:animEffect>
                                  </p:childTnLst>
                                </p:cTn>
                              </p:par>
                            </p:childTnLst>
                          </p:cTn>
                        </p:par>
                        <p:par>
                          <p:cTn id="40" fill="hold">
                            <p:stCondLst>
                              <p:cond delay="4500"/>
                            </p:stCondLst>
                            <p:childTnLst>
                              <p:par>
                                <p:cTn id="41" presetID="4" presetClass="entr" presetSubtype="16" fill="hold" grpId="0" nodeType="afterEffect">
                                  <p:stCondLst>
                                    <p:cond delay="0"/>
                                  </p:stCondLst>
                                  <p:childTnLst>
                                    <p:set>
                                      <p:cBhvr>
                                        <p:cTn id="42" dur="1" fill="hold">
                                          <p:stCondLst>
                                            <p:cond delay="0"/>
                                          </p:stCondLst>
                                        </p:cTn>
                                        <p:tgtEl>
                                          <p:spTgt spid="8324"/>
                                        </p:tgtEl>
                                        <p:attrNameLst>
                                          <p:attrName>style.visibility</p:attrName>
                                        </p:attrNameLst>
                                      </p:cBhvr>
                                      <p:to>
                                        <p:strVal val="visible"/>
                                      </p:to>
                                    </p:set>
                                    <p:animEffect transition="in" filter="box(in)">
                                      <p:cBhvr>
                                        <p:cTn id="43" dur="500"/>
                                        <p:tgtEl>
                                          <p:spTgt spid="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5" grpId="0"/>
      <p:bldP spid="8316" grpId="0"/>
      <p:bldP spid="8317" grpId="0"/>
      <p:bldP spid="8318" grpId="0"/>
      <p:bldP spid="8319" grpId="0"/>
      <p:bldP spid="8321" grpId="0"/>
      <p:bldP spid="8322" grpId="0"/>
      <p:bldP spid="8323" grpId="0"/>
      <p:bldP spid="83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24"/>
          <p:cNvPicPr>
            <a:picLocks noChangeAspect="1" noChangeArrowheads="1"/>
          </p:cNvPicPr>
          <p:nvPr/>
        </p:nvPicPr>
        <p:blipFill>
          <a:blip r:embed="rId2" cstate="print"/>
          <a:srcRect/>
          <a:stretch>
            <a:fillRect/>
          </a:stretch>
        </p:blipFill>
        <p:spPr bwMode="auto">
          <a:xfrm>
            <a:off x="0" y="0"/>
            <a:ext cx="9144000" cy="6945313"/>
          </a:xfrm>
          <a:prstGeom prst="rect">
            <a:avLst/>
          </a:prstGeom>
          <a:noFill/>
          <a:ln w="9525">
            <a:noFill/>
            <a:miter lim="800000"/>
            <a:headEnd/>
            <a:tailEnd/>
          </a:ln>
        </p:spPr>
      </p:pic>
      <p:pic>
        <p:nvPicPr>
          <p:cNvPr id="12291" name="Picture 3"/>
          <p:cNvPicPr>
            <a:picLocks noGrp="1" noChangeAspect="1" noChangeArrowheads="1"/>
          </p:cNvPicPr>
          <p:nvPr>
            <p:ph type="body" idx="4294967295"/>
          </p:nvPr>
        </p:nvPicPr>
        <p:blipFill>
          <a:blip r:embed="rId3" cstate="print"/>
          <a:srcRect/>
          <a:stretch>
            <a:fillRect/>
          </a:stretch>
        </p:blipFill>
        <p:spPr>
          <a:xfrm>
            <a:off x="611188" y="1557338"/>
            <a:ext cx="3887787" cy="3384550"/>
          </a:xfrm>
        </p:spPr>
      </p:pic>
      <p:sp>
        <p:nvSpPr>
          <p:cNvPr id="12292" name="Text Box 4"/>
          <p:cNvSpPr txBox="1">
            <a:spLocks noChangeArrowheads="1"/>
          </p:cNvSpPr>
          <p:nvPr/>
        </p:nvSpPr>
        <p:spPr bwMode="auto">
          <a:xfrm>
            <a:off x="4500563" y="836613"/>
            <a:ext cx="4248150" cy="5724525"/>
          </a:xfrm>
          <a:prstGeom prst="rect">
            <a:avLst/>
          </a:prstGeom>
          <a:noFill/>
          <a:ln w="9525">
            <a:noFill/>
            <a:miter lim="800000"/>
            <a:headEnd/>
            <a:tailEnd/>
          </a:ln>
        </p:spPr>
        <p:txBody>
          <a:bodyPr>
            <a:spAutoFit/>
          </a:bodyPr>
          <a:lstStyle/>
          <a:p>
            <a:r>
              <a:rPr lang="ru-RU" sz="2400"/>
              <a:t>Бурмистров Иван Иванович - сержант, снайпер . Отбиваясь от контратакующих немцев, наши бойцы оказались на открытой поляне. Внезапно слева, из щели дзота, открыл фланговый огонь фашистский пулемет. Длинными очередями по амбразуре сержант пытался подавить чужой пулемет, ведь батальон нес потери! </a:t>
            </a:r>
            <a:r>
              <a:rPr lang="en-US" sz="2400"/>
              <a:t>Но это не удавалось.</a:t>
            </a:r>
            <a:endParaRPr lang="ru-RU" sz="2400"/>
          </a:p>
          <a:p>
            <a:pPr>
              <a:spcBef>
                <a:spcPct val="50000"/>
              </a:spcBef>
            </a:pPr>
            <a:endParaRPr lang="ru-RU" sz="20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24"/>
          <p:cNvPicPr>
            <a:picLocks noGrp="1" noChangeAspect="1" noChangeArrowheads="1"/>
          </p:cNvPicPr>
          <p:nvPr>
            <p:ph type="body" idx="4294967295"/>
          </p:nvPr>
        </p:nvPicPr>
        <p:blipFill>
          <a:blip r:embed="rId2" cstate="print"/>
          <a:srcRect/>
          <a:stretch>
            <a:fillRect/>
          </a:stretch>
        </p:blipFill>
        <p:spPr>
          <a:xfrm>
            <a:off x="0" y="0"/>
            <a:ext cx="9144000" cy="6946900"/>
          </a:xfrm>
          <a:noFill/>
        </p:spPr>
      </p:pic>
      <p:sp>
        <p:nvSpPr>
          <p:cNvPr id="13315" name="Text Box 5"/>
          <p:cNvSpPr txBox="1">
            <a:spLocks noChangeArrowheads="1"/>
          </p:cNvSpPr>
          <p:nvPr/>
        </p:nvSpPr>
        <p:spPr bwMode="auto">
          <a:xfrm>
            <a:off x="3851275" y="1268413"/>
            <a:ext cx="4608513" cy="3786187"/>
          </a:xfrm>
          <a:prstGeom prst="rect">
            <a:avLst/>
          </a:prstGeom>
          <a:noFill/>
          <a:ln w="9525">
            <a:noFill/>
            <a:miter lim="800000"/>
            <a:headEnd/>
            <a:tailEnd/>
          </a:ln>
        </p:spPr>
        <p:txBody>
          <a:bodyPr>
            <a:spAutoFit/>
          </a:bodyPr>
          <a:lstStyle/>
          <a:p>
            <a:r>
              <a:rPr lang="ru-RU" sz="2400"/>
              <a:t>Надо расправиться с распроклятым пулеметом, пока не полег весь батальон!.. Рванув дверь дзота, он </a:t>
            </a:r>
            <a:r>
              <a:rPr lang="ru-RU" sz="2400" b="1"/>
              <a:t>с гранатой ворвался в это чужое подземелье. </a:t>
            </a:r>
            <a:r>
              <a:rPr lang="ru-RU" sz="2400"/>
              <a:t>Он, конечно, </a:t>
            </a:r>
            <a:r>
              <a:rPr lang="ru-RU" sz="2400" b="1"/>
              <a:t>сразу погиб</a:t>
            </a:r>
            <a:r>
              <a:rPr lang="ru-RU" sz="2400"/>
              <a:t>, потому что противотанковая граната взрывается мгновенно, а заряд  у неё огромной силы. </a:t>
            </a:r>
          </a:p>
        </p:txBody>
      </p:sp>
      <p:pic>
        <p:nvPicPr>
          <p:cNvPr id="13316" name="Picture 6"/>
          <p:cNvPicPr>
            <a:picLocks noChangeAspect="1" noChangeArrowheads="1"/>
          </p:cNvPicPr>
          <p:nvPr/>
        </p:nvPicPr>
        <p:blipFill>
          <a:blip r:embed="rId3" cstate="print"/>
          <a:srcRect/>
          <a:stretch>
            <a:fillRect/>
          </a:stretch>
        </p:blipFill>
        <p:spPr bwMode="auto">
          <a:xfrm>
            <a:off x="468313" y="476250"/>
            <a:ext cx="3184525" cy="4695825"/>
          </a:xfrm>
          <a:prstGeom prst="rect">
            <a:avLst/>
          </a:prstGeom>
          <a:noFill/>
          <a:ln w="9525">
            <a:noFill/>
            <a:miter lim="800000"/>
            <a:headEnd/>
            <a:tailEnd/>
          </a:ln>
        </p:spPr>
      </p:pic>
      <p:sp>
        <p:nvSpPr>
          <p:cNvPr id="13317" name="Text Box 7"/>
          <p:cNvSpPr txBox="1">
            <a:spLocks noChangeArrowheads="1"/>
          </p:cNvSpPr>
          <p:nvPr/>
        </p:nvSpPr>
        <p:spPr bwMode="auto">
          <a:xfrm>
            <a:off x="611188" y="5229225"/>
            <a:ext cx="3817937" cy="1200150"/>
          </a:xfrm>
          <a:prstGeom prst="rect">
            <a:avLst/>
          </a:prstGeom>
          <a:noFill/>
          <a:ln w="9525">
            <a:noFill/>
            <a:miter lim="800000"/>
            <a:headEnd/>
            <a:tailEnd/>
          </a:ln>
        </p:spPr>
        <p:txBody>
          <a:bodyPr>
            <a:spAutoFit/>
          </a:bodyPr>
          <a:lstStyle/>
          <a:p>
            <a:pPr>
              <a:spcBef>
                <a:spcPct val="50000"/>
              </a:spcBef>
            </a:pPr>
            <a:r>
              <a:rPr lang="ru-RU" sz="2400" b="1"/>
              <a:t>Обелиск установлен на месте гибели Ивана Бурмистрова.</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24"/>
          <p:cNvPicPr>
            <a:picLocks noGrp="1" noChangeAspect="1" noChangeArrowheads="1"/>
          </p:cNvPicPr>
          <p:nvPr>
            <p:ph type="body" idx="4294967295"/>
          </p:nvPr>
        </p:nvPicPr>
        <p:blipFill>
          <a:blip r:embed="rId2" cstate="print"/>
          <a:srcRect/>
          <a:stretch>
            <a:fillRect/>
          </a:stretch>
        </p:blipFill>
        <p:spPr>
          <a:xfrm>
            <a:off x="0" y="0"/>
            <a:ext cx="9144000" cy="6946900"/>
          </a:xfrm>
          <a:noFill/>
        </p:spPr>
      </p:pic>
      <p:sp>
        <p:nvSpPr>
          <p:cNvPr id="14339" name="Text Box 10"/>
          <p:cNvSpPr txBox="1">
            <a:spLocks noChangeArrowheads="1"/>
          </p:cNvSpPr>
          <p:nvPr/>
        </p:nvSpPr>
        <p:spPr bwMode="auto">
          <a:xfrm>
            <a:off x="4000496" y="1000108"/>
            <a:ext cx="4214843" cy="5262979"/>
          </a:xfrm>
          <a:prstGeom prst="rect">
            <a:avLst/>
          </a:prstGeom>
          <a:noFill/>
          <a:ln w="9525">
            <a:noFill/>
            <a:miter lim="800000"/>
            <a:headEnd/>
            <a:tailEnd/>
          </a:ln>
        </p:spPr>
        <p:txBody>
          <a:bodyPr wrap="square">
            <a:spAutoFit/>
          </a:bodyPr>
          <a:lstStyle/>
          <a:p>
            <a:pPr>
              <a:spcBef>
                <a:spcPct val="50000"/>
              </a:spcBef>
            </a:pPr>
            <a:r>
              <a:rPr lang="ru-RU" sz="2400" dirty="0"/>
              <a:t>Иванов Яков Матвеевич - лётчик 32-го истребительного авиационного полка, младший лейтенант. Родился в деревне </a:t>
            </a:r>
            <a:r>
              <a:rPr lang="ru-RU" sz="2400" dirty="0" err="1"/>
              <a:t>Селиваново</a:t>
            </a:r>
            <a:r>
              <a:rPr lang="ru-RU" sz="2400" dirty="0"/>
              <a:t> Новгородской области в семье крестьянина. В 1936 году окончил Высшую парашютную школу, работал лётчиком-инструктором в Новгородском аэроклубе. </a:t>
            </a:r>
          </a:p>
        </p:txBody>
      </p:sp>
      <p:pic>
        <p:nvPicPr>
          <p:cNvPr id="14340" name="Picture 11"/>
          <p:cNvPicPr>
            <a:picLocks noChangeAspect="1" noChangeArrowheads="1"/>
          </p:cNvPicPr>
          <p:nvPr/>
        </p:nvPicPr>
        <p:blipFill>
          <a:blip r:embed="rId3" cstate="print"/>
          <a:srcRect/>
          <a:stretch>
            <a:fillRect/>
          </a:stretch>
        </p:blipFill>
        <p:spPr bwMode="auto">
          <a:xfrm>
            <a:off x="928662" y="1643050"/>
            <a:ext cx="2601904" cy="3537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24"/>
          <p:cNvPicPr>
            <a:picLocks noChangeAspect="1" noChangeArrowheads="1"/>
          </p:cNvPicPr>
          <p:nvPr/>
        </p:nvPicPr>
        <p:blipFill>
          <a:blip r:embed="rId2" cstate="print"/>
          <a:srcRect/>
          <a:stretch>
            <a:fillRect/>
          </a:stretch>
        </p:blipFill>
        <p:spPr bwMode="auto">
          <a:xfrm>
            <a:off x="0" y="0"/>
            <a:ext cx="9144000" cy="6946900"/>
          </a:xfrm>
          <a:prstGeom prst="rect">
            <a:avLst/>
          </a:prstGeom>
          <a:noFill/>
          <a:ln w="9525">
            <a:noFill/>
            <a:miter lim="800000"/>
            <a:headEnd/>
            <a:tailEnd/>
          </a:ln>
        </p:spPr>
      </p:pic>
      <p:sp>
        <p:nvSpPr>
          <p:cNvPr id="15363" name="Text Box 4"/>
          <p:cNvSpPr txBox="1">
            <a:spLocks noChangeArrowheads="1"/>
          </p:cNvSpPr>
          <p:nvPr/>
        </p:nvSpPr>
        <p:spPr bwMode="auto">
          <a:xfrm>
            <a:off x="1258888" y="765175"/>
            <a:ext cx="6408737" cy="1463675"/>
          </a:xfrm>
          <a:prstGeom prst="rect">
            <a:avLst/>
          </a:prstGeom>
          <a:noFill/>
          <a:ln w="9525">
            <a:noFill/>
            <a:miter lim="800000"/>
            <a:headEnd/>
            <a:tailEnd/>
          </a:ln>
        </p:spPr>
        <p:txBody>
          <a:bodyPr>
            <a:spAutoFit/>
          </a:bodyPr>
          <a:lstStyle/>
          <a:p>
            <a:r>
              <a:rPr lang="ru-RU" sz="2000"/>
              <a:t>Узнайте год рождения нашего земляка.</a:t>
            </a:r>
          </a:p>
          <a:p>
            <a:r>
              <a:rPr lang="ru-RU" sz="2000"/>
              <a:t>Он соответствует уравнению, не имеющему решения.</a:t>
            </a:r>
          </a:p>
          <a:p>
            <a:pPr>
              <a:spcBef>
                <a:spcPct val="50000"/>
              </a:spcBef>
            </a:pPr>
            <a:endParaRPr lang="ru-RU" sz="2000"/>
          </a:p>
        </p:txBody>
      </p:sp>
      <p:sp>
        <p:nvSpPr>
          <p:cNvPr id="15364" name="Text Box 5"/>
          <p:cNvSpPr txBox="1">
            <a:spLocks noChangeArrowheads="1"/>
          </p:cNvSpPr>
          <p:nvPr/>
        </p:nvSpPr>
        <p:spPr bwMode="auto">
          <a:xfrm>
            <a:off x="971550" y="2133600"/>
            <a:ext cx="3241675" cy="457200"/>
          </a:xfrm>
          <a:prstGeom prst="rect">
            <a:avLst/>
          </a:prstGeom>
          <a:noFill/>
          <a:ln w="9525">
            <a:noFill/>
            <a:miter lim="800000"/>
            <a:headEnd/>
            <a:tailEnd/>
          </a:ln>
        </p:spPr>
        <p:txBody>
          <a:bodyPr>
            <a:spAutoFit/>
          </a:bodyPr>
          <a:lstStyle/>
          <a:p>
            <a:pPr>
              <a:spcBef>
                <a:spcPct val="50000"/>
              </a:spcBef>
            </a:pPr>
            <a:r>
              <a:rPr lang="ru-RU" sz="2400"/>
              <a:t>х</a:t>
            </a:r>
            <a:r>
              <a:rPr lang="en-US" sz="2400">
                <a:cs typeface="Arial" charset="0"/>
              </a:rPr>
              <a:t>·</a:t>
            </a:r>
            <a:r>
              <a:rPr lang="ru-RU" sz="2400">
                <a:cs typeface="Arial" charset="0"/>
              </a:rPr>
              <a:t>0=0</a:t>
            </a:r>
            <a:endParaRPr lang="en-US" sz="2400">
              <a:cs typeface="Arial" charset="0"/>
            </a:endParaRPr>
          </a:p>
        </p:txBody>
      </p:sp>
      <p:sp>
        <p:nvSpPr>
          <p:cNvPr id="15365" name="Text Box 6"/>
          <p:cNvSpPr txBox="1">
            <a:spLocks noChangeArrowheads="1"/>
          </p:cNvSpPr>
          <p:nvPr/>
        </p:nvSpPr>
        <p:spPr bwMode="auto">
          <a:xfrm>
            <a:off x="971550" y="3357563"/>
            <a:ext cx="3313113" cy="457200"/>
          </a:xfrm>
          <a:prstGeom prst="rect">
            <a:avLst/>
          </a:prstGeom>
          <a:noFill/>
          <a:ln w="9525">
            <a:noFill/>
            <a:miter lim="800000"/>
            <a:headEnd/>
            <a:tailEnd/>
          </a:ln>
        </p:spPr>
        <p:txBody>
          <a:bodyPr>
            <a:spAutoFit/>
          </a:bodyPr>
          <a:lstStyle/>
          <a:p>
            <a:pPr>
              <a:spcBef>
                <a:spcPct val="50000"/>
              </a:spcBef>
            </a:pPr>
            <a:r>
              <a:rPr lang="ru-RU" sz="2400"/>
              <a:t>х</a:t>
            </a:r>
            <a:r>
              <a:rPr lang="en-US" sz="2400">
                <a:cs typeface="Arial" charset="0"/>
              </a:rPr>
              <a:t>·</a:t>
            </a:r>
            <a:r>
              <a:rPr lang="ru-RU" sz="2400">
                <a:cs typeface="Arial" charset="0"/>
              </a:rPr>
              <a:t>0=5</a:t>
            </a:r>
            <a:endParaRPr lang="en-US" sz="2400">
              <a:cs typeface="Arial" charset="0"/>
            </a:endParaRPr>
          </a:p>
        </p:txBody>
      </p:sp>
      <p:sp>
        <p:nvSpPr>
          <p:cNvPr id="15366" name="Text Box 7"/>
          <p:cNvSpPr txBox="1">
            <a:spLocks noChangeArrowheads="1"/>
          </p:cNvSpPr>
          <p:nvPr/>
        </p:nvSpPr>
        <p:spPr bwMode="auto">
          <a:xfrm>
            <a:off x="971550" y="4724400"/>
            <a:ext cx="2808288" cy="457200"/>
          </a:xfrm>
          <a:prstGeom prst="rect">
            <a:avLst/>
          </a:prstGeom>
          <a:noFill/>
          <a:ln w="9525">
            <a:noFill/>
            <a:miter lim="800000"/>
            <a:headEnd/>
            <a:tailEnd/>
          </a:ln>
        </p:spPr>
        <p:txBody>
          <a:bodyPr>
            <a:spAutoFit/>
          </a:bodyPr>
          <a:lstStyle/>
          <a:p>
            <a:pPr>
              <a:spcBef>
                <a:spcPct val="50000"/>
              </a:spcBef>
            </a:pPr>
            <a:r>
              <a:rPr lang="ru-RU" sz="2400"/>
              <a:t>(3х)</a:t>
            </a:r>
            <a:r>
              <a:rPr lang="en-US" sz="2400">
                <a:cs typeface="Arial" charset="0"/>
              </a:rPr>
              <a:t>:</a:t>
            </a:r>
            <a:r>
              <a:rPr lang="ru-RU" sz="2400">
                <a:cs typeface="Arial" charset="0"/>
              </a:rPr>
              <a:t>3=1</a:t>
            </a:r>
            <a:endParaRPr lang="en-US" sz="2400">
              <a:cs typeface="Arial" charset="0"/>
            </a:endParaRPr>
          </a:p>
        </p:txBody>
      </p:sp>
      <p:sp>
        <p:nvSpPr>
          <p:cNvPr id="15367" name="Line 9"/>
          <p:cNvSpPr>
            <a:spLocks noChangeShapeType="1"/>
          </p:cNvSpPr>
          <p:nvPr/>
        </p:nvSpPr>
        <p:spPr bwMode="auto">
          <a:xfrm>
            <a:off x="3779838" y="2349500"/>
            <a:ext cx="1439862" cy="0"/>
          </a:xfrm>
          <a:prstGeom prst="line">
            <a:avLst/>
          </a:prstGeom>
          <a:noFill/>
          <a:ln w="57150">
            <a:solidFill>
              <a:schemeClr val="tx1"/>
            </a:solidFill>
            <a:round/>
            <a:headEnd/>
            <a:tailEnd type="triangle" w="med" len="med"/>
          </a:ln>
        </p:spPr>
        <p:txBody>
          <a:bodyPr/>
          <a:lstStyle/>
          <a:p>
            <a:endParaRPr lang="ru-RU"/>
          </a:p>
        </p:txBody>
      </p:sp>
      <p:sp>
        <p:nvSpPr>
          <p:cNvPr id="15368" name="Line 10"/>
          <p:cNvSpPr>
            <a:spLocks noChangeShapeType="1"/>
          </p:cNvSpPr>
          <p:nvPr/>
        </p:nvSpPr>
        <p:spPr bwMode="auto">
          <a:xfrm>
            <a:off x="3779838" y="3644900"/>
            <a:ext cx="1439862" cy="0"/>
          </a:xfrm>
          <a:prstGeom prst="line">
            <a:avLst/>
          </a:prstGeom>
          <a:noFill/>
          <a:ln w="57150">
            <a:solidFill>
              <a:schemeClr val="tx1"/>
            </a:solidFill>
            <a:round/>
            <a:headEnd/>
            <a:tailEnd type="triangle" w="med" len="med"/>
          </a:ln>
        </p:spPr>
        <p:txBody>
          <a:bodyPr/>
          <a:lstStyle/>
          <a:p>
            <a:endParaRPr lang="ru-RU"/>
          </a:p>
        </p:txBody>
      </p:sp>
      <p:sp>
        <p:nvSpPr>
          <p:cNvPr id="15369" name="Line 11"/>
          <p:cNvSpPr>
            <a:spLocks noChangeShapeType="1"/>
          </p:cNvSpPr>
          <p:nvPr/>
        </p:nvSpPr>
        <p:spPr bwMode="auto">
          <a:xfrm>
            <a:off x="3851275" y="4941888"/>
            <a:ext cx="1439863" cy="0"/>
          </a:xfrm>
          <a:prstGeom prst="line">
            <a:avLst/>
          </a:prstGeom>
          <a:noFill/>
          <a:ln w="57150">
            <a:solidFill>
              <a:schemeClr val="tx1"/>
            </a:solidFill>
            <a:round/>
            <a:headEnd/>
            <a:tailEnd type="triangle" w="med" len="med"/>
          </a:ln>
        </p:spPr>
        <p:txBody>
          <a:bodyPr/>
          <a:lstStyle/>
          <a:p>
            <a:endParaRPr lang="ru-RU"/>
          </a:p>
        </p:txBody>
      </p:sp>
      <p:sp>
        <p:nvSpPr>
          <p:cNvPr id="12300" name="Text Box 12"/>
          <p:cNvSpPr txBox="1">
            <a:spLocks noChangeArrowheads="1"/>
          </p:cNvSpPr>
          <p:nvPr/>
        </p:nvSpPr>
        <p:spPr bwMode="auto">
          <a:xfrm>
            <a:off x="6156325" y="3357563"/>
            <a:ext cx="1008063" cy="1004887"/>
          </a:xfrm>
          <a:prstGeom prst="rect">
            <a:avLst/>
          </a:prstGeom>
          <a:noFill/>
          <a:ln w="9525">
            <a:noFill/>
            <a:miter lim="800000"/>
            <a:headEnd/>
            <a:tailEnd/>
          </a:ln>
        </p:spPr>
        <p:txBody>
          <a:bodyPr>
            <a:spAutoFit/>
          </a:bodyPr>
          <a:lstStyle/>
          <a:p>
            <a:pPr>
              <a:spcBef>
                <a:spcPct val="50000"/>
              </a:spcBef>
            </a:pPr>
            <a:r>
              <a:rPr lang="ru-RU" sz="2400"/>
              <a:t>1916</a:t>
            </a:r>
          </a:p>
          <a:p>
            <a:pPr>
              <a:spcBef>
                <a:spcPct val="50000"/>
              </a:spcBef>
            </a:pPr>
            <a:endParaRPr lang="ru-RU" sz="2400"/>
          </a:p>
        </p:txBody>
      </p:sp>
      <p:sp>
        <p:nvSpPr>
          <p:cNvPr id="15371" name="Text Box 13"/>
          <p:cNvSpPr txBox="1">
            <a:spLocks noChangeArrowheads="1"/>
          </p:cNvSpPr>
          <p:nvPr/>
        </p:nvSpPr>
        <p:spPr bwMode="auto">
          <a:xfrm>
            <a:off x="6156325" y="2205038"/>
            <a:ext cx="936625" cy="457200"/>
          </a:xfrm>
          <a:prstGeom prst="rect">
            <a:avLst/>
          </a:prstGeom>
          <a:noFill/>
          <a:ln w="9525">
            <a:noFill/>
            <a:miter lim="800000"/>
            <a:headEnd/>
            <a:tailEnd/>
          </a:ln>
        </p:spPr>
        <p:txBody>
          <a:bodyPr>
            <a:spAutoFit/>
          </a:bodyPr>
          <a:lstStyle/>
          <a:p>
            <a:pPr>
              <a:spcBef>
                <a:spcPct val="50000"/>
              </a:spcBef>
            </a:pPr>
            <a:r>
              <a:rPr lang="ru-RU" sz="2400"/>
              <a:t>1905</a:t>
            </a:r>
          </a:p>
        </p:txBody>
      </p:sp>
      <p:sp>
        <p:nvSpPr>
          <p:cNvPr id="15372" name="Text Box 14"/>
          <p:cNvSpPr txBox="1">
            <a:spLocks noChangeArrowheads="1"/>
          </p:cNvSpPr>
          <p:nvPr/>
        </p:nvSpPr>
        <p:spPr bwMode="auto">
          <a:xfrm>
            <a:off x="6300788" y="4797425"/>
            <a:ext cx="1223962" cy="457200"/>
          </a:xfrm>
          <a:prstGeom prst="rect">
            <a:avLst/>
          </a:prstGeom>
          <a:noFill/>
          <a:ln w="9525">
            <a:noFill/>
            <a:miter lim="800000"/>
            <a:headEnd/>
            <a:tailEnd/>
          </a:ln>
        </p:spPr>
        <p:txBody>
          <a:bodyPr>
            <a:spAutoFit/>
          </a:bodyPr>
          <a:lstStyle/>
          <a:p>
            <a:pPr>
              <a:spcBef>
                <a:spcPct val="50000"/>
              </a:spcBef>
            </a:pPr>
            <a:r>
              <a:rPr lang="ru-RU" sz="2400"/>
              <a:t>1910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230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Текст 5"/>
          <p:cNvSpPr>
            <a:spLocks noGrp="1"/>
          </p:cNvSpPr>
          <p:nvPr>
            <p:ph type="body" idx="4294967295"/>
          </p:nvPr>
        </p:nvSpPr>
        <p:spPr>
          <a:xfrm>
            <a:off x="-252536" y="764704"/>
            <a:ext cx="4680520" cy="4800600"/>
          </a:xfrm>
        </p:spPr>
        <p:txBody>
          <a:bodyPr>
            <a:noAutofit/>
          </a:bodyPr>
          <a:lstStyle/>
          <a:p>
            <a:pPr algn="ctr">
              <a:buNone/>
            </a:pPr>
            <a:r>
              <a:rPr lang="ru-RU" sz="2800" dirty="0" smtClean="0">
                <a:solidFill>
                  <a:schemeClr val="tx1"/>
                </a:solidFill>
                <a:latin typeface="Arial" pitchFamily="34" charset="0"/>
                <a:cs typeface="Arial" pitchFamily="34" charset="0"/>
              </a:rPr>
              <a:t>В ночь на 12(24) июня 1812 года, 600-тысячная наполеоновская армия без объявления войны форсировала Неман в районе города </a:t>
            </a:r>
            <a:r>
              <a:rPr lang="ru-RU" sz="2800" dirty="0" err="1" smtClean="0">
                <a:solidFill>
                  <a:schemeClr val="tx1"/>
                </a:solidFill>
                <a:latin typeface="Arial" pitchFamily="34" charset="0"/>
                <a:cs typeface="Arial" pitchFamily="34" charset="0"/>
              </a:rPr>
              <a:t>Ковно</a:t>
            </a:r>
            <a:r>
              <a:rPr lang="ru-RU" sz="2800" dirty="0" smtClean="0">
                <a:solidFill>
                  <a:schemeClr val="tx1"/>
                </a:solidFill>
                <a:latin typeface="Arial" pitchFamily="34" charset="0"/>
                <a:cs typeface="Arial" pitchFamily="34" charset="0"/>
              </a:rPr>
              <a:t> (Каунас) и вторглась в пределы нашей Родины. Началась одна из крупнейших войн в истории человечества. </a:t>
            </a:r>
          </a:p>
          <a:p>
            <a:endParaRPr lang="ru-RU" sz="2800" dirty="0">
              <a:solidFill>
                <a:schemeClr val="tx1"/>
              </a:solidFill>
              <a:latin typeface="Arial" pitchFamily="34" charset="0"/>
              <a:cs typeface="Arial" pitchFamily="34" charset="0"/>
            </a:endParaRPr>
          </a:p>
        </p:txBody>
      </p:sp>
      <p:pic>
        <p:nvPicPr>
          <p:cNvPr id="5" name="Picture 1"/>
          <p:cNvPicPr>
            <a:picLocks noChangeAspect="1"/>
          </p:cNvPicPr>
          <p:nvPr/>
        </p:nvPicPr>
        <p:blipFill>
          <a:blip r:embed="rId2" cstate="print">
            <a:alphaModFix/>
            <a:lum/>
          </a:blip>
          <a:srcRect/>
          <a:stretch>
            <a:fillRect/>
          </a:stretch>
        </p:blipFill>
        <p:spPr>
          <a:xfrm>
            <a:off x="4355976" y="332656"/>
            <a:ext cx="3714480" cy="6069240"/>
          </a:xfrm>
          <a:prstGeom prst="rect">
            <a:avLst/>
          </a:prstGeom>
          <a:noFill/>
          <a:ln>
            <a:solidFill>
              <a:srgbClr val="000000"/>
            </a:solidFill>
            <a:prstDash val="soli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ru-RU" smtClean="0"/>
          </a:p>
        </p:txBody>
      </p:sp>
      <p:sp>
        <p:nvSpPr>
          <p:cNvPr id="16387" name="Rectangle 3"/>
          <p:cNvSpPr>
            <a:spLocks noGrp="1" noChangeArrowheads="1"/>
          </p:cNvSpPr>
          <p:nvPr>
            <p:ph type="body" idx="1"/>
          </p:nvPr>
        </p:nvSpPr>
        <p:spPr/>
        <p:txBody>
          <a:bodyPr/>
          <a:lstStyle/>
          <a:p>
            <a:pPr eaLnBrk="1" hangingPunct="1"/>
            <a:endParaRPr lang="ru-RU" smtClean="0"/>
          </a:p>
        </p:txBody>
      </p:sp>
      <p:pic>
        <p:nvPicPr>
          <p:cNvPr id="16388" name="Picture 4" descr="24"/>
          <p:cNvPicPr>
            <a:picLocks noChangeAspect="1" noChangeArrowheads="1"/>
          </p:cNvPicPr>
          <p:nvPr/>
        </p:nvPicPr>
        <p:blipFill>
          <a:blip r:embed="rId2" cstate="print"/>
          <a:srcRect/>
          <a:stretch>
            <a:fillRect/>
          </a:stretch>
        </p:blipFill>
        <p:spPr bwMode="auto">
          <a:xfrm>
            <a:off x="0" y="0"/>
            <a:ext cx="9144000" cy="6886575"/>
          </a:xfrm>
          <a:prstGeom prst="rect">
            <a:avLst/>
          </a:prstGeom>
          <a:noFill/>
          <a:ln w="9525">
            <a:noFill/>
            <a:miter lim="800000"/>
            <a:headEnd/>
            <a:tailEnd/>
          </a:ln>
        </p:spPr>
      </p:pic>
      <p:pic>
        <p:nvPicPr>
          <p:cNvPr id="16389" name="Picture 5"/>
          <p:cNvPicPr>
            <a:picLocks noChangeAspect="1" noChangeArrowheads="1"/>
          </p:cNvPicPr>
          <p:nvPr/>
        </p:nvPicPr>
        <p:blipFill>
          <a:blip r:embed="rId3" cstate="print"/>
          <a:srcRect/>
          <a:stretch>
            <a:fillRect/>
          </a:stretch>
        </p:blipFill>
        <p:spPr bwMode="auto">
          <a:xfrm>
            <a:off x="1116013" y="3573463"/>
            <a:ext cx="1314450" cy="981075"/>
          </a:xfrm>
          <a:prstGeom prst="rect">
            <a:avLst/>
          </a:prstGeom>
          <a:noFill/>
          <a:ln w="9525">
            <a:noFill/>
            <a:miter lim="800000"/>
            <a:headEnd/>
            <a:tailEnd/>
          </a:ln>
        </p:spPr>
      </p:pic>
      <p:pic>
        <p:nvPicPr>
          <p:cNvPr id="16390" name="Picture 6"/>
          <p:cNvPicPr>
            <a:picLocks noChangeAspect="1" noChangeArrowheads="1"/>
          </p:cNvPicPr>
          <p:nvPr/>
        </p:nvPicPr>
        <p:blipFill>
          <a:blip r:embed="rId4" cstate="print"/>
          <a:srcRect/>
          <a:stretch>
            <a:fillRect/>
          </a:stretch>
        </p:blipFill>
        <p:spPr bwMode="auto">
          <a:xfrm>
            <a:off x="4356100" y="476250"/>
            <a:ext cx="4276725" cy="2573338"/>
          </a:xfrm>
          <a:prstGeom prst="rect">
            <a:avLst/>
          </a:prstGeom>
          <a:noFill/>
          <a:ln w="9525">
            <a:noFill/>
            <a:miter lim="800000"/>
            <a:headEnd/>
            <a:tailEnd/>
          </a:ln>
        </p:spPr>
      </p:pic>
      <p:pic>
        <p:nvPicPr>
          <p:cNvPr id="16391" name="Picture 7"/>
          <p:cNvPicPr>
            <a:picLocks noChangeAspect="1" noChangeArrowheads="1"/>
          </p:cNvPicPr>
          <p:nvPr/>
        </p:nvPicPr>
        <p:blipFill>
          <a:blip r:embed="rId5" cstate="print"/>
          <a:srcRect/>
          <a:stretch>
            <a:fillRect/>
          </a:stretch>
        </p:blipFill>
        <p:spPr bwMode="auto">
          <a:xfrm>
            <a:off x="468313" y="2492375"/>
            <a:ext cx="3671887" cy="2830513"/>
          </a:xfrm>
          <a:prstGeom prst="rect">
            <a:avLst/>
          </a:prstGeom>
          <a:noFill/>
          <a:ln w="9525">
            <a:noFill/>
            <a:miter lim="800000"/>
            <a:headEnd/>
            <a:tailEnd/>
          </a:ln>
        </p:spPr>
      </p:pic>
      <p:sp>
        <p:nvSpPr>
          <p:cNvPr id="16392" name="Text Box 8"/>
          <p:cNvSpPr txBox="1">
            <a:spLocks noChangeArrowheads="1"/>
          </p:cNvSpPr>
          <p:nvPr/>
        </p:nvSpPr>
        <p:spPr bwMode="auto">
          <a:xfrm>
            <a:off x="755650" y="908050"/>
            <a:ext cx="3311525" cy="1662113"/>
          </a:xfrm>
          <a:prstGeom prst="rect">
            <a:avLst/>
          </a:prstGeom>
          <a:noFill/>
          <a:ln w="9525">
            <a:noFill/>
            <a:miter lim="800000"/>
            <a:headEnd/>
            <a:tailEnd/>
          </a:ln>
        </p:spPr>
        <p:txBody>
          <a:bodyPr>
            <a:spAutoFit/>
          </a:bodyPr>
          <a:lstStyle/>
          <a:p>
            <a:r>
              <a:rPr lang="ru-RU" sz="2400"/>
              <a:t>Яков Матвеевич - участник обороны Севастополя. </a:t>
            </a:r>
          </a:p>
          <a:p>
            <a:pPr>
              <a:spcBef>
                <a:spcPct val="50000"/>
              </a:spcBef>
            </a:pPr>
            <a:endParaRPr lang="ru-RU" sz="2000"/>
          </a:p>
        </p:txBody>
      </p:sp>
      <p:sp>
        <p:nvSpPr>
          <p:cNvPr id="16393" name="Text Box 9"/>
          <p:cNvSpPr txBox="1">
            <a:spLocks noChangeArrowheads="1"/>
          </p:cNvSpPr>
          <p:nvPr/>
        </p:nvSpPr>
        <p:spPr bwMode="auto">
          <a:xfrm>
            <a:off x="4211638" y="2997200"/>
            <a:ext cx="4464050" cy="3140075"/>
          </a:xfrm>
          <a:prstGeom prst="rect">
            <a:avLst/>
          </a:prstGeom>
          <a:noFill/>
          <a:ln w="9525">
            <a:noFill/>
            <a:miter lim="800000"/>
            <a:headEnd/>
            <a:tailEnd/>
          </a:ln>
        </p:spPr>
        <p:txBody>
          <a:bodyPr>
            <a:spAutoFit/>
          </a:bodyPr>
          <a:lstStyle/>
          <a:p>
            <a:r>
              <a:rPr lang="ru-RU" sz="2400"/>
              <a:t>17 ноября 1941 года при отражении массированного налёта авиации на город в бою с 31 вражеским бомбардировщикам </a:t>
            </a:r>
            <a:r>
              <a:rPr lang="ru-RU" sz="2400" b="1"/>
              <a:t>пошел на таран и уничтожил самолет врага.</a:t>
            </a:r>
          </a:p>
          <a:p>
            <a:pPr>
              <a:spcBef>
                <a:spcPct val="50000"/>
              </a:spcBef>
            </a:pPr>
            <a:endParaRPr lang="ru-RU" sz="2000"/>
          </a:p>
        </p:txBody>
      </p:sp>
      <p:sp>
        <p:nvSpPr>
          <p:cNvPr id="16394" name="Прямоугольник 11"/>
          <p:cNvSpPr>
            <a:spLocks noChangeArrowheads="1"/>
          </p:cNvSpPr>
          <p:nvPr/>
        </p:nvSpPr>
        <p:spPr bwMode="auto">
          <a:xfrm>
            <a:off x="684213" y="5589588"/>
            <a:ext cx="8459787" cy="830262"/>
          </a:xfrm>
          <a:prstGeom prst="rect">
            <a:avLst/>
          </a:prstGeom>
          <a:noFill/>
          <a:ln w="9525">
            <a:noFill/>
            <a:miter lim="800000"/>
            <a:headEnd/>
            <a:tailEnd/>
          </a:ln>
        </p:spPr>
        <p:txBody>
          <a:bodyPr>
            <a:spAutoFit/>
          </a:bodyPr>
          <a:lstStyle/>
          <a:p>
            <a:r>
              <a:rPr lang="ru-RU" sz="2400"/>
              <a:t>Звание </a:t>
            </a:r>
            <a:r>
              <a:rPr lang="ru-RU" sz="2400">
                <a:solidFill>
                  <a:srgbClr val="FF0000"/>
                </a:solidFill>
              </a:rPr>
              <a:t>Героя Советского Союза </a:t>
            </a:r>
            <a:r>
              <a:rPr lang="ru-RU" sz="2400"/>
              <a:t>Иванову Якову Матвеевичу присвоено посмертно 17 января 1942 года.</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24"/>
          <p:cNvPicPr>
            <a:picLocks noGrp="1" noChangeAspect="1" noChangeArrowheads="1"/>
          </p:cNvPicPr>
          <p:nvPr>
            <p:ph type="body" idx="4294967295"/>
          </p:nvPr>
        </p:nvPicPr>
        <p:blipFill>
          <a:blip r:embed="rId2" cstate="print"/>
          <a:srcRect/>
          <a:stretch>
            <a:fillRect/>
          </a:stretch>
        </p:blipFill>
        <p:spPr>
          <a:xfrm>
            <a:off x="0" y="0"/>
            <a:ext cx="9144000" cy="6858000"/>
          </a:xfrm>
          <a:noFill/>
        </p:spPr>
      </p:pic>
      <p:pic>
        <p:nvPicPr>
          <p:cNvPr id="17411" name="Picture 11" descr="Памятник летчикам-черноморцам, совершившим воздушные тараны"/>
          <p:cNvPicPr>
            <a:picLocks noChangeAspect="1" noChangeArrowheads="1"/>
          </p:cNvPicPr>
          <p:nvPr/>
        </p:nvPicPr>
        <p:blipFill>
          <a:blip r:embed="rId3" cstate="print"/>
          <a:srcRect/>
          <a:stretch>
            <a:fillRect/>
          </a:stretch>
        </p:blipFill>
        <p:spPr bwMode="auto">
          <a:xfrm>
            <a:off x="323850" y="333375"/>
            <a:ext cx="4587875" cy="6165850"/>
          </a:xfrm>
          <a:prstGeom prst="rect">
            <a:avLst/>
          </a:prstGeom>
          <a:noFill/>
          <a:ln w="9525">
            <a:noFill/>
            <a:miter lim="800000"/>
            <a:headEnd/>
            <a:tailEnd/>
          </a:ln>
        </p:spPr>
      </p:pic>
      <p:sp>
        <p:nvSpPr>
          <p:cNvPr id="17412" name="Text Box 5"/>
          <p:cNvSpPr txBox="1">
            <a:spLocks noChangeArrowheads="1"/>
          </p:cNvSpPr>
          <p:nvPr/>
        </p:nvSpPr>
        <p:spPr bwMode="auto">
          <a:xfrm>
            <a:off x="1187450" y="4581525"/>
            <a:ext cx="5761038" cy="366713"/>
          </a:xfrm>
          <a:prstGeom prst="rect">
            <a:avLst/>
          </a:prstGeom>
          <a:noFill/>
          <a:ln w="9525">
            <a:noFill/>
            <a:miter lim="800000"/>
            <a:headEnd/>
            <a:tailEnd/>
          </a:ln>
        </p:spPr>
        <p:txBody>
          <a:bodyPr>
            <a:spAutoFit/>
          </a:bodyPr>
          <a:lstStyle/>
          <a:p>
            <a:pPr>
              <a:spcBef>
                <a:spcPct val="50000"/>
              </a:spcBef>
            </a:pPr>
            <a:endParaRPr lang="ru-RU"/>
          </a:p>
        </p:txBody>
      </p:sp>
      <p:sp>
        <p:nvSpPr>
          <p:cNvPr id="17413" name="Text Box 7"/>
          <p:cNvSpPr txBox="1">
            <a:spLocks noChangeArrowheads="1"/>
          </p:cNvSpPr>
          <p:nvPr/>
        </p:nvSpPr>
        <p:spPr bwMode="auto">
          <a:xfrm>
            <a:off x="1187450" y="5084763"/>
            <a:ext cx="2592388" cy="366712"/>
          </a:xfrm>
          <a:prstGeom prst="rect">
            <a:avLst/>
          </a:prstGeom>
          <a:noFill/>
          <a:ln w="9525">
            <a:noFill/>
            <a:miter lim="800000"/>
            <a:headEnd/>
            <a:tailEnd/>
          </a:ln>
        </p:spPr>
        <p:txBody>
          <a:bodyPr>
            <a:spAutoFit/>
          </a:bodyPr>
          <a:lstStyle/>
          <a:p>
            <a:pPr>
              <a:spcBef>
                <a:spcPct val="50000"/>
              </a:spcBef>
            </a:pPr>
            <a:endParaRPr lang="ru-RU"/>
          </a:p>
        </p:txBody>
      </p:sp>
      <p:sp>
        <p:nvSpPr>
          <p:cNvPr id="17414" name="Text Box 9"/>
          <p:cNvSpPr txBox="1">
            <a:spLocks noChangeArrowheads="1"/>
          </p:cNvSpPr>
          <p:nvPr/>
        </p:nvSpPr>
        <p:spPr bwMode="auto">
          <a:xfrm>
            <a:off x="5292725" y="765175"/>
            <a:ext cx="3133725" cy="4894263"/>
          </a:xfrm>
          <a:prstGeom prst="rect">
            <a:avLst/>
          </a:prstGeom>
          <a:noFill/>
          <a:ln w="9525">
            <a:noFill/>
            <a:miter lim="800000"/>
            <a:headEnd/>
            <a:tailEnd/>
          </a:ln>
        </p:spPr>
        <p:txBody>
          <a:bodyPr>
            <a:spAutoFit/>
          </a:bodyPr>
          <a:lstStyle/>
          <a:p>
            <a:r>
              <a:rPr lang="ru-RU" sz="2400"/>
              <a:t>Именем Героя названа улица в городе Чудово Новгородской области, на ней установлена мемориальная доска.</a:t>
            </a:r>
          </a:p>
          <a:p>
            <a:r>
              <a:rPr lang="ru-RU" sz="2400"/>
              <a:t> В посёлке Кача Крымской области и в Севастополе установлены бюсты Героя.</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8435" name="Picture 6"/>
          <p:cNvPicPr>
            <a:picLocks noChangeAspect="1" noChangeArrowheads="1"/>
          </p:cNvPicPr>
          <p:nvPr/>
        </p:nvPicPr>
        <p:blipFill>
          <a:blip r:embed="rId3" cstate="print"/>
          <a:srcRect/>
          <a:stretch>
            <a:fillRect/>
          </a:stretch>
        </p:blipFill>
        <p:spPr bwMode="auto">
          <a:xfrm>
            <a:off x="611188" y="620713"/>
            <a:ext cx="3230562" cy="3671887"/>
          </a:xfrm>
          <a:prstGeom prst="rect">
            <a:avLst/>
          </a:prstGeom>
          <a:noFill/>
          <a:ln w="9525">
            <a:noFill/>
            <a:miter lim="800000"/>
            <a:headEnd/>
            <a:tailEnd/>
          </a:ln>
        </p:spPr>
      </p:pic>
      <p:sp>
        <p:nvSpPr>
          <p:cNvPr id="18436" name="Text Box 7"/>
          <p:cNvSpPr txBox="1">
            <a:spLocks noChangeArrowheads="1"/>
          </p:cNvSpPr>
          <p:nvPr/>
        </p:nvSpPr>
        <p:spPr bwMode="auto">
          <a:xfrm>
            <a:off x="611188" y="4652963"/>
            <a:ext cx="3600450" cy="1200150"/>
          </a:xfrm>
          <a:prstGeom prst="rect">
            <a:avLst/>
          </a:prstGeom>
          <a:noFill/>
          <a:ln w="9525">
            <a:noFill/>
            <a:miter lim="800000"/>
            <a:headEnd/>
            <a:tailEnd/>
          </a:ln>
        </p:spPr>
        <p:txBody>
          <a:bodyPr>
            <a:spAutoFit/>
          </a:bodyPr>
          <a:lstStyle/>
          <a:p>
            <a:pPr>
              <a:spcBef>
                <a:spcPct val="50000"/>
              </a:spcBef>
            </a:pPr>
            <a:r>
              <a:rPr lang="en-US" sz="2400" b="1"/>
              <a:t>ВЕРЕСОВ ВИКТОР ИВАНОВИЧ (1913 - 1941).</a:t>
            </a:r>
            <a:endParaRPr lang="ru-RU" sz="2400" b="1"/>
          </a:p>
        </p:txBody>
      </p:sp>
      <p:sp>
        <p:nvSpPr>
          <p:cNvPr id="18437" name="Text Box 8"/>
          <p:cNvSpPr txBox="1">
            <a:spLocks noChangeArrowheads="1"/>
          </p:cNvSpPr>
          <p:nvPr/>
        </p:nvSpPr>
        <p:spPr bwMode="auto">
          <a:xfrm>
            <a:off x="4211638" y="1628775"/>
            <a:ext cx="3816350" cy="3786188"/>
          </a:xfrm>
          <a:prstGeom prst="rect">
            <a:avLst/>
          </a:prstGeom>
          <a:noFill/>
          <a:ln w="9525">
            <a:noFill/>
            <a:miter lim="800000"/>
            <a:headEnd/>
            <a:tailEnd/>
          </a:ln>
        </p:spPr>
        <p:txBody>
          <a:bodyPr>
            <a:spAutoFit/>
          </a:bodyPr>
          <a:lstStyle/>
          <a:p>
            <a:pPr>
              <a:spcBef>
                <a:spcPct val="50000"/>
              </a:spcBef>
            </a:pPr>
            <a:r>
              <a:rPr lang="ru-RU" sz="2400" dirty="0"/>
              <a:t>Виктор Иванович Вересов родился в Новгороде. В 1939 году принимал участие в боевых действиях на реке </a:t>
            </a:r>
            <a:r>
              <a:rPr lang="ru-RU" sz="2400" dirty="0" err="1"/>
              <a:t>Халкин-Гол</a:t>
            </a:r>
            <a:r>
              <a:rPr lang="ru-RU" sz="2400" dirty="0"/>
              <a:t> в Монголии. </a:t>
            </a:r>
            <a:r>
              <a:rPr lang="ru-RU" sz="2400"/>
              <a:t>По состоянию здоровья Виктора </a:t>
            </a:r>
            <a:r>
              <a:rPr lang="ru-RU" sz="2400" smtClean="0"/>
              <a:t>Ивановича </a:t>
            </a:r>
            <a:r>
              <a:rPr lang="ru-RU" sz="2400"/>
              <a:t>комиссовали из танковых войск.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9459" name="Picture 4"/>
          <p:cNvPicPr>
            <a:picLocks noGrp="1" noChangeAspect="1" noChangeArrowheads="1"/>
          </p:cNvPicPr>
          <p:nvPr>
            <p:ph type="body" idx="4294967295"/>
          </p:nvPr>
        </p:nvPicPr>
        <p:blipFill>
          <a:blip r:embed="rId3" cstate="print"/>
          <a:srcRect/>
          <a:stretch>
            <a:fillRect/>
          </a:stretch>
        </p:blipFill>
        <p:spPr>
          <a:xfrm>
            <a:off x="3708400" y="2492375"/>
            <a:ext cx="4932363" cy="3944938"/>
          </a:xfrm>
          <a:noFill/>
        </p:spPr>
      </p:pic>
      <p:sp>
        <p:nvSpPr>
          <p:cNvPr id="19460" name="Text Box 5"/>
          <p:cNvSpPr txBox="1">
            <a:spLocks noChangeArrowheads="1"/>
          </p:cNvSpPr>
          <p:nvPr/>
        </p:nvSpPr>
        <p:spPr bwMode="auto">
          <a:xfrm>
            <a:off x="468313" y="1412875"/>
            <a:ext cx="3311525" cy="3878263"/>
          </a:xfrm>
          <a:prstGeom prst="rect">
            <a:avLst/>
          </a:prstGeom>
          <a:noFill/>
          <a:ln w="9525">
            <a:noFill/>
            <a:miter lim="800000"/>
            <a:headEnd/>
            <a:tailEnd/>
          </a:ln>
        </p:spPr>
        <p:txBody>
          <a:bodyPr>
            <a:spAutoFit/>
          </a:bodyPr>
          <a:lstStyle/>
          <a:p>
            <a:pPr>
              <a:spcBef>
                <a:spcPct val="50000"/>
              </a:spcBef>
            </a:pPr>
            <a:r>
              <a:rPr lang="ru-RU" sz="2400"/>
              <a:t>Но желание служить в армии было превыше всего. И он стал проходить службу в авиационном истребительном полку в качестве механика.</a:t>
            </a:r>
          </a:p>
          <a:p>
            <a:pPr>
              <a:spcBef>
                <a:spcPct val="50000"/>
              </a:spcBef>
            </a:pPr>
            <a:endParaRPr lang="ru-RU" sz="200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5" name="Picture 2" descr="2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86" name="Text Box 3"/>
          <p:cNvSpPr txBox="1">
            <a:spLocks noChangeArrowheads="1"/>
          </p:cNvSpPr>
          <p:nvPr/>
        </p:nvSpPr>
        <p:spPr bwMode="auto">
          <a:xfrm>
            <a:off x="1042988" y="476250"/>
            <a:ext cx="7200900" cy="1754188"/>
          </a:xfrm>
          <a:prstGeom prst="rect">
            <a:avLst/>
          </a:prstGeom>
          <a:noFill/>
          <a:ln w="9525">
            <a:noFill/>
            <a:miter lim="800000"/>
            <a:headEnd/>
            <a:tailEnd/>
          </a:ln>
        </p:spPr>
        <p:txBody>
          <a:bodyPr>
            <a:spAutoFit/>
          </a:bodyPr>
          <a:lstStyle/>
          <a:p>
            <a:pPr>
              <a:spcBef>
                <a:spcPct val="50000"/>
              </a:spcBef>
            </a:pPr>
            <a:r>
              <a:rPr lang="ru-RU" sz="2400" b="1"/>
              <a:t>В каких войсках продолжил службу Виктор Иванович Вересов во время войны?</a:t>
            </a:r>
          </a:p>
          <a:p>
            <a:pPr>
              <a:spcBef>
                <a:spcPct val="50000"/>
              </a:spcBef>
            </a:pPr>
            <a:r>
              <a:rPr lang="ru-RU" sz="2400" b="1"/>
              <a:t>Ответьте на вопрос, используя данные таблицы</a:t>
            </a:r>
            <a:r>
              <a:rPr lang="ru-RU" sz="2000" b="1"/>
              <a:t>.</a:t>
            </a:r>
          </a:p>
        </p:txBody>
      </p:sp>
      <p:graphicFrame>
        <p:nvGraphicFramePr>
          <p:cNvPr id="21630" name="Group 126"/>
          <p:cNvGraphicFramePr>
            <a:graphicFrameLocks noGrp="1"/>
          </p:cNvGraphicFramePr>
          <p:nvPr/>
        </p:nvGraphicFramePr>
        <p:xfrm>
          <a:off x="1403350" y="2349500"/>
          <a:ext cx="6096000" cy="1036320"/>
        </p:xfrm>
        <a:graphic>
          <a:graphicData uri="http://schemas.openxmlformats.org/drawingml/2006/table">
            <a:tbl>
              <a:tblPr/>
              <a:tblGrid>
                <a:gridCol w="871538"/>
                <a:gridCol w="869950"/>
                <a:gridCol w="871537"/>
                <a:gridCol w="869950"/>
                <a:gridCol w="871538"/>
                <a:gridCol w="869950"/>
                <a:gridCol w="871537"/>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625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734" name="Group 230"/>
          <p:cNvGraphicFramePr>
            <a:graphicFrameLocks noGrp="1"/>
          </p:cNvGraphicFramePr>
          <p:nvPr/>
        </p:nvGraphicFramePr>
        <p:xfrm>
          <a:off x="1547813" y="3716338"/>
          <a:ext cx="5832475" cy="1036320"/>
        </p:xfrm>
        <a:graphic>
          <a:graphicData uri="http://schemas.openxmlformats.org/drawingml/2006/table">
            <a:tbl>
              <a:tblPr/>
              <a:tblGrid>
                <a:gridCol w="971550"/>
                <a:gridCol w="1044575"/>
                <a:gridCol w="900112"/>
                <a:gridCol w="971550"/>
                <a:gridCol w="973138"/>
                <a:gridCol w="971550"/>
              </a:tblGrid>
              <a:tr h="504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243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696" name="Group 192"/>
          <p:cNvGraphicFramePr>
            <a:graphicFrameLocks noGrp="1"/>
          </p:cNvGraphicFramePr>
          <p:nvPr/>
        </p:nvGraphicFramePr>
        <p:xfrm>
          <a:off x="1331913" y="5229225"/>
          <a:ext cx="6096000" cy="1036320"/>
        </p:xfrm>
        <a:graphic>
          <a:graphicData uri="http://schemas.openxmlformats.org/drawingml/2006/table">
            <a:tbl>
              <a:tblPr/>
              <a:tblGrid>
                <a:gridCol w="554037"/>
                <a:gridCol w="554038"/>
                <a:gridCol w="554037"/>
                <a:gridCol w="554038"/>
                <a:gridCol w="554037"/>
                <a:gridCol w="555625"/>
                <a:gridCol w="554038"/>
                <a:gridCol w="554037"/>
                <a:gridCol w="554038"/>
                <a:gridCol w="554037"/>
                <a:gridCol w="554038"/>
              </a:tblGrid>
              <a:tr h="439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М</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4" name="Rectangle 194"/>
          <p:cNvSpPr>
            <a:spLocks noChangeArrowheads="1"/>
          </p:cNvSpPr>
          <p:nvPr/>
        </p:nvSpPr>
        <p:spPr bwMode="auto">
          <a:xfrm>
            <a:off x="0" y="33289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074" name="Object 193"/>
          <p:cNvGraphicFramePr>
            <a:graphicFrameLocks noChangeAspect="1"/>
          </p:cNvGraphicFramePr>
          <p:nvPr/>
        </p:nvGraphicFramePr>
        <p:xfrm>
          <a:off x="1403350" y="5229225"/>
          <a:ext cx="454025" cy="503238"/>
        </p:xfrm>
        <a:graphic>
          <a:graphicData uri="http://schemas.openxmlformats.org/presentationml/2006/ole">
            <p:oleObj spid="_x0000_s355330" name="Формула" r:id="rId4" imgW="177569" imgH="202936" progId="Equation.3">
              <p:embed/>
            </p:oleObj>
          </a:graphicData>
        </a:graphic>
      </p:graphicFrame>
      <p:sp>
        <p:nvSpPr>
          <p:cNvPr id="3175" name="Rectangle 197"/>
          <p:cNvSpPr>
            <a:spLocks noChangeArrowheads="1"/>
          </p:cNvSpPr>
          <p:nvPr/>
        </p:nvSpPr>
        <p:spPr bwMode="auto">
          <a:xfrm>
            <a:off x="0" y="33670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075" name="Object 196"/>
          <p:cNvGraphicFramePr>
            <a:graphicFrameLocks noChangeAspect="1"/>
          </p:cNvGraphicFramePr>
          <p:nvPr/>
        </p:nvGraphicFramePr>
        <p:xfrm>
          <a:off x="1835150" y="5229225"/>
          <a:ext cx="720725" cy="493713"/>
        </p:xfrm>
        <a:graphic>
          <a:graphicData uri="http://schemas.openxmlformats.org/presentationml/2006/ole">
            <p:oleObj spid="_x0000_s355331" name="Формула" r:id="rId5" imgW="177646" imgH="190335" progId="Equation.3">
              <p:embed/>
            </p:oleObj>
          </a:graphicData>
        </a:graphic>
      </p:graphicFrame>
      <p:sp>
        <p:nvSpPr>
          <p:cNvPr id="3176" name="Rectangle 200"/>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076" name="Object 199"/>
          <p:cNvGraphicFramePr>
            <a:graphicFrameLocks noChangeAspect="1"/>
          </p:cNvGraphicFramePr>
          <p:nvPr/>
        </p:nvGraphicFramePr>
        <p:xfrm>
          <a:off x="2484438" y="5229225"/>
          <a:ext cx="479425" cy="504825"/>
        </p:xfrm>
        <a:graphic>
          <a:graphicData uri="http://schemas.openxmlformats.org/presentationml/2006/ole">
            <p:oleObj spid="_x0000_s355332" name="Формула" r:id="rId6" imgW="177646" imgH="190335" progId="Equation.3">
              <p:embed/>
            </p:oleObj>
          </a:graphicData>
        </a:graphic>
      </p:graphicFrame>
      <p:sp>
        <p:nvSpPr>
          <p:cNvPr id="3177" name="Rectangle 203"/>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077" name="Object 202"/>
          <p:cNvGraphicFramePr>
            <a:graphicFrameLocks noChangeAspect="1"/>
          </p:cNvGraphicFramePr>
          <p:nvPr/>
        </p:nvGraphicFramePr>
        <p:xfrm>
          <a:off x="2987675" y="5229225"/>
          <a:ext cx="481013" cy="504825"/>
        </p:xfrm>
        <a:graphic>
          <a:graphicData uri="http://schemas.openxmlformats.org/presentationml/2006/ole">
            <p:oleObj spid="_x0000_s355333" name="Формула" r:id="rId7" imgW="177646" imgH="190335" progId="Equation.3">
              <p:embed/>
            </p:oleObj>
          </a:graphicData>
        </a:graphic>
      </p:graphicFrame>
      <p:sp>
        <p:nvSpPr>
          <p:cNvPr id="3178" name="Rectangle 205"/>
          <p:cNvSpPr>
            <a:spLocks noChangeArrowheads="1"/>
          </p:cNvSpPr>
          <p:nvPr/>
        </p:nvSpPr>
        <p:spPr bwMode="auto">
          <a:xfrm>
            <a:off x="0" y="33289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078" name="Object 204"/>
          <p:cNvGraphicFramePr>
            <a:graphicFrameLocks noChangeAspect="1"/>
          </p:cNvGraphicFramePr>
          <p:nvPr/>
        </p:nvGraphicFramePr>
        <p:xfrm>
          <a:off x="3563938" y="5229225"/>
          <a:ext cx="466725" cy="576263"/>
        </p:xfrm>
        <a:graphic>
          <a:graphicData uri="http://schemas.openxmlformats.org/presentationml/2006/ole">
            <p:oleObj spid="_x0000_s355334" name="Формула" r:id="rId8" imgW="164957" imgH="203024" progId="Equation.3">
              <p:embed/>
            </p:oleObj>
          </a:graphicData>
        </a:graphic>
      </p:graphicFrame>
      <p:sp>
        <p:nvSpPr>
          <p:cNvPr id="3179" name="Rectangle 207"/>
          <p:cNvSpPr>
            <a:spLocks noChangeArrowheads="1"/>
          </p:cNvSpPr>
          <p:nvPr/>
        </p:nvSpPr>
        <p:spPr bwMode="auto">
          <a:xfrm>
            <a:off x="0" y="33289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079" name="Object 206"/>
          <p:cNvGraphicFramePr>
            <a:graphicFrameLocks noChangeAspect="1"/>
          </p:cNvGraphicFramePr>
          <p:nvPr/>
        </p:nvGraphicFramePr>
        <p:xfrm>
          <a:off x="4140200" y="5229225"/>
          <a:ext cx="466725" cy="576263"/>
        </p:xfrm>
        <a:graphic>
          <a:graphicData uri="http://schemas.openxmlformats.org/presentationml/2006/ole">
            <p:oleObj spid="_x0000_s355335" name="Формула" r:id="rId9" imgW="164957" imgH="203024" progId="Equation.3">
              <p:embed/>
            </p:oleObj>
          </a:graphicData>
        </a:graphic>
      </p:graphicFrame>
      <p:sp>
        <p:nvSpPr>
          <p:cNvPr id="3180" name="Rectangle 209"/>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080" name="Object 208"/>
          <p:cNvGraphicFramePr>
            <a:graphicFrameLocks noChangeAspect="1"/>
          </p:cNvGraphicFramePr>
          <p:nvPr/>
        </p:nvGraphicFramePr>
        <p:xfrm>
          <a:off x="4643438" y="5229225"/>
          <a:ext cx="576262" cy="501650"/>
        </p:xfrm>
        <a:graphic>
          <a:graphicData uri="http://schemas.openxmlformats.org/presentationml/2006/ole">
            <p:oleObj spid="_x0000_s355336" name="Формула" r:id="rId10" imgW="215713" imgH="190335" progId="Equation.3">
              <p:embed/>
            </p:oleObj>
          </a:graphicData>
        </a:graphic>
      </p:graphicFrame>
      <p:sp>
        <p:nvSpPr>
          <p:cNvPr id="3181" name="Rectangle 211"/>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081" name="Object 210"/>
          <p:cNvGraphicFramePr>
            <a:graphicFrameLocks noChangeAspect="1"/>
          </p:cNvGraphicFramePr>
          <p:nvPr/>
        </p:nvGraphicFramePr>
        <p:xfrm>
          <a:off x="5219700" y="5229225"/>
          <a:ext cx="479425" cy="504825"/>
        </p:xfrm>
        <a:graphic>
          <a:graphicData uri="http://schemas.openxmlformats.org/presentationml/2006/ole">
            <p:oleObj spid="_x0000_s355337" name="Формула" r:id="rId11" imgW="177646" imgH="190335" progId="Equation.3">
              <p:embed/>
            </p:oleObj>
          </a:graphicData>
        </a:graphic>
      </p:graphicFrame>
      <p:sp>
        <p:nvSpPr>
          <p:cNvPr id="3182" name="Rectangle 213"/>
          <p:cNvSpPr>
            <a:spLocks noChangeArrowheads="1"/>
          </p:cNvSpPr>
          <p:nvPr/>
        </p:nvSpPr>
        <p:spPr bwMode="auto">
          <a:xfrm>
            <a:off x="0" y="33289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082" name="Object 212"/>
          <p:cNvGraphicFramePr>
            <a:graphicFrameLocks noChangeAspect="1"/>
          </p:cNvGraphicFramePr>
          <p:nvPr/>
        </p:nvGraphicFramePr>
        <p:xfrm>
          <a:off x="5867400" y="5229225"/>
          <a:ext cx="407988" cy="504825"/>
        </p:xfrm>
        <a:graphic>
          <a:graphicData uri="http://schemas.openxmlformats.org/presentationml/2006/ole">
            <p:oleObj spid="_x0000_s355338" name="Формула" r:id="rId12" imgW="164957" imgH="203024" progId="Equation.3">
              <p:embed/>
            </p:oleObj>
          </a:graphicData>
        </a:graphic>
      </p:graphicFrame>
      <p:sp>
        <p:nvSpPr>
          <p:cNvPr id="3183" name="Rectangle 215"/>
          <p:cNvSpPr>
            <a:spLocks noChangeArrowheads="1"/>
          </p:cNvSpPr>
          <p:nvPr/>
        </p:nvSpPr>
        <p:spPr bwMode="auto">
          <a:xfrm>
            <a:off x="0" y="33289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083" name="Object 214"/>
          <p:cNvGraphicFramePr>
            <a:graphicFrameLocks noChangeAspect="1"/>
          </p:cNvGraphicFramePr>
          <p:nvPr/>
        </p:nvGraphicFramePr>
        <p:xfrm>
          <a:off x="6372225" y="5229225"/>
          <a:ext cx="457200" cy="504825"/>
        </p:xfrm>
        <a:graphic>
          <a:graphicData uri="http://schemas.openxmlformats.org/presentationml/2006/ole">
            <p:oleObj spid="_x0000_s355339" name="Формула" r:id="rId13" imgW="177569" imgH="202936" progId="Equation.3">
              <p:embed/>
            </p:oleObj>
          </a:graphicData>
        </a:graphic>
      </p:graphicFrame>
      <p:sp>
        <p:nvSpPr>
          <p:cNvPr id="3184" name="Rectangle 217"/>
          <p:cNvSpPr>
            <a:spLocks noChangeArrowheads="1"/>
          </p:cNvSpPr>
          <p:nvPr/>
        </p:nvSpPr>
        <p:spPr bwMode="auto">
          <a:xfrm>
            <a:off x="0" y="33289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084" name="Object 216"/>
          <p:cNvGraphicFramePr>
            <a:graphicFrameLocks noChangeAspect="1"/>
          </p:cNvGraphicFramePr>
          <p:nvPr/>
        </p:nvGraphicFramePr>
        <p:xfrm>
          <a:off x="6948488" y="5229225"/>
          <a:ext cx="407987" cy="504825"/>
        </p:xfrm>
        <a:graphic>
          <a:graphicData uri="http://schemas.openxmlformats.org/presentationml/2006/ole">
            <p:oleObj spid="_x0000_s355340" name="Формула" r:id="rId14" imgW="164957" imgH="203024" progId="Equation.3">
              <p:embed/>
            </p:oleObj>
          </a:graphicData>
        </a:graphic>
      </p:graphicFrame>
      <p:sp>
        <p:nvSpPr>
          <p:cNvPr id="21724" name="Text Box 220"/>
          <p:cNvSpPr txBox="1">
            <a:spLocks noChangeArrowheads="1"/>
          </p:cNvSpPr>
          <p:nvPr/>
        </p:nvSpPr>
        <p:spPr bwMode="auto">
          <a:xfrm>
            <a:off x="1547813" y="2924175"/>
            <a:ext cx="576262" cy="457200"/>
          </a:xfrm>
          <a:prstGeom prst="rect">
            <a:avLst/>
          </a:prstGeom>
          <a:noFill/>
          <a:ln w="9525">
            <a:noFill/>
            <a:miter lim="800000"/>
            <a:headEnd/>
            <a:tailEnd/>
          </a:ln>
        </p:spPr>
        <p:txBody>
          <a:bodyPr>
            <a:spAutoFit/>
          </a:bodyPr>
          <a:lstStyle/>
          <a:p>
            <a:pPr>
              <a:spcBef>
                <a:spcPct val="50000"/>
              </a:spcBef>
            </a:pPr>
            <a:r>
              <a:rPr lang="ru-RU" sz="2400"/>
              <a:t>М</a:t>
            </a:r>
          </a:p>
        </p:txBody>
      </p:sp>
      <p:sp>
        <p:nvSpPr>
          <p:cNvPr id="21725" name="Text Box 221"/>
          <p:cNvSpPr txBox="1">
            <a:spLocks noChangeArrowheads="1"/>
          </p:cNvSpPr>
          <p:nvPr/>
        </p:nvSpPr>
        <p:spPr bwMode="auto">
          <a:xfrm>
            <a:off x="2484438" y="2924175"/>
            <a:ext cx="503237" cy="457200"/>
          </a:xfrm>
          <a:prstGeom prst="rect">
            <a:avLst/>
          </a:prstGeom>
          <a:noFill/>
          <a:ln w="9525">
            <a:noFill/>
            <a:miter lim="800000"/>
            <a:headEnd/>
            <a:tailEnd/>
          </a:ln>
        </p:spPr>
        <p:txBody>
          <a:bodyPr>
            <a:spAutoFit/>
          </a:bodyPr>
          <a:lstStyle/>
          <a:p>
            <a:pPr>
              <a:spcBef>
                <a:spcPct val="50000"/>
              </a:spcBef>
            </a:pPr>
            <a:r>
              <a:rPr lang="ru-RU" sz="2400"/>
              <a:t>О</a:t>
            </a:r>
          </a:p>
        </p:txBody>
      </p:sp>
      <p:sp>
        <p:nvSpPr>
          <p:cNvPr id="21726" name="Text Box 222"/>
          <p:cNvSpPr txBox="1">
            <a:spLocks noChangeArrowheads="1"/>
          </p:cNvSpPr>
          <p:nvPr/>
        </p:nvSpPr>
        <p:spPr bwMode="auto">
          <a:xfrm>
            <a:off x="3348038" y="2924175"/>
            <a:ext cx="574675" cy="457200"/>
          </a:xfrm>
          <a:prstGeom prst="rect">
            <a:avLst/>
          </a:prstGeom>
          <a:noFill/>
          <a:ln w="9525">
            <a:noFill/>
            <a:miter lim="800000"/>
            <a:headEnd/>
            <a:tailEnd/>
          </a:ln>
        </p:spPr>
        <p:txBody>
          <a:bodyPr>
            <a:spAutoFit/>
          </a:bodyPr>
          <a:lstStyle/>
          <a:p>
            <a:pPr>
              <a:spcBef>
                <a:spcPct val="50000"/>
              </a:spcBef>
            </a:pPr>
            <a:r>
              <a:rPr lang="ru-RU" sz="2400"/>
              <a:t>Р</a:t>
            </a:r>
          </a:p>
        </p:txBody>
      </p:sp>
      <p:sp>
        <p:nvSpPr>
          <p:cNvPr id="21727" name="Text Box 223"/>
          <p:cNvSpPr txBox="1">
            <a:spLocks noChangeArrowheads="1"/>
          </p:cNvSpPr>
          <p:nvPr/>
        </p:nvSpPr>
        <p:spPr bwMode="auto">
          <a:xfrm>
            <a:off x="4140200" y="2924175"/>
            <a:ext cx="647700" cy="457200"/>
          </a:xfrm>
          <a:prstGeom prst="rect">
            <a:avLst/>
          </a:prstGeom>
          <a:noFill/>
          <a:ln w="9525">
            <a:noFill/>
            <a:miter lim="800000"/>
            <a:headEnd/>
            <a:tailEnd/>
          </a:ln>
        </p:spPr>
        <p:txBody>
          <a:bodyPr>
            <a:spAutoFit/>
          </a:bodyPr>
          <a:lstStyle/>
          <a:p>
            <a:pPr>
              <a:spcBef>
                <a:spcPct val="50000"/>
              </a:spcBef>
            </a:pPr>
            <a:r>
              <a:rPr lang="ru-RU" sz="2400"/>
              <a:t>С</a:t>
            </a:r>
          </a:p>
        </p:txBody>
      </p:sp>
      <p:sp>
        <p:nvSpPr>
          <p:cNvPr id="21728" name="Text Box 224"/>
          <p:cNvSpPr txBox="1">
            <a:spLocks noChangeArrowheads="1"/>
          </p:cNvSpPr>
          <p:nvPr/>
        </p:nvSpPr>
        <p:spPr bwMode="auto">
          <a:xfrm>
            <a:off x="5148263" y="2924175"/>
            <a:ext cx="431800" cy="457200"/>
          </a:xfrm>
          <a:prstGeom prst="rect">
            <a:avLst/>
          </a:prstGeom>
          <a:noFill/>
          <a:ln w="9525">
            <a:noFill/>
            <a:miter lim="800000"/>
            <a:headEnd/>
            <a:tailEnd/>
          </a:ln>
        </p:spPr>
        <p:txBody>
          <a:bodyPr>
            <a:spAutoFit/>
          </a:bodyPr>
          <a:lstStyle/>
          <a:p>
            <a:pPr>
              <a:spcBef>
                <a:spcPct val="50000"/>
              </a:spcBef>
            </a:pPr>
            <a:r>
              <a:rPr lang="ru-RU" sz="2400"/>
              <a:t>К</a:t>
            </a:r>
          </a:p>
        </p:txBody>
      </p:sp>
      <p:sp>
        <p:nvSpPr>
          <p:cNvPr id="21729" name="Text Box 225"/>
          <p:cNvSpPr txBox="1">
            <a:spLocks noChangeArrowheads="1"/>
          </p:cNvSpPr>
          <p:nvPr/>
        </p:nvSpPr>
        <p:spPr bwMode="auto">
          <a:xfrm>
            <a:off x="5940425" y="2924175"/>
            <a:ext cx="503238" cy="457200"/>
          </a:xfrm>
          <a:prstGeom prst="rect">
            <a:avLst/>
          </a:prstGeom>
          <a:noFill/>
          <a:ln w="9525">
            <a:noFill/>
            <a:miter lim="800000"/>
            <a:headEnd/>
            <a:tailEnd/>
          </a:ln>
        </p:spPr>
        <p:txBody>
          <a:bodyPr>
            <a:spAutoFit/>
          </a:bodyPr>
          <a:lstStyle/>
          <a:p>
            <a:pPr>
              <a:spcBef>
                <a:spcPct val="50000"/>
              </a:spcBef>
            </a:pPr>
            <a:r>
              <a:rPr lang="ru-RU" sz="2400"/>
              <a:t>А</a:t>
            </a:r>
          </a:p>
        </p:txBody>
      </p:sp>
      <p:sp>
        <p:nvSpPr>
          <p:cNvPr id="21730" name="Text Box 226"/>
          <p:cNvSpPr txBox="1">
            <a:spLocks noChangeArrowheads="1"/>
          </p:cNvSpPr>
          <p:nvPr/>
        </p:nvSpPr>
        <p:spPr bwMode="auto">
          <a:xfrm>
            <a:off x="6877050" y="2924175"/>
            <a:ext cx="503238" cy="457200"/>
          </a:xfrm>
          <a:prstGeom prst="rect">
            <a:avLst/>
          </a:prstGeom>
          <a:noFill/>
          <a:ln w="9525">
            <a:noFill/>
            <a:miter lim="800000"/>
            <a:headEnd/>
            <a:tailEnd/>
          </a:ln>
        </p:spPr>
        <p:txBody>
          <a:bodyPr>
            <a:spAutoFit/>
          </a:bodyPr>
          <a:lstStyle/>
          <a:p>
            <a:pPr>
              <a:spcBef>
                <a:spcPct val="50000"/>
              </a:spcBef>
            </a:pPr>
            <a:r>
              <a:rPr lang="ru-RU" sz="2400"/>
              <a:t>Я</a:t>
            </a:r>
          </a:p>
        </p:txBody>
      </p:sp>
      <p:sp>
        <p:nvSpPr>
          <p:cNvPr id="21731" name="Text Box 227"/>
          <p:cNvSpPr txBox="1">
            <a:spLocks noChangeArrowheads="1"/>
          </p:cNvSpPr>
          <p:nvPr/>
        </p:nvSpPr>
        <p:spPr bwMode="auto">
          <a:xfrm>
            <a:off x="1835150" y="4292600"/>
            <a:ext cx="503238" cy="457200"/>
          </a:xfrm>
          <a:prstGeom prst="rect">
            <a:avLst/>
          </a:prstGeom>
          <a:noFill/>
          <a:ln w="9525">
            <a:noFill/>
            <a:miter lim="800000"/>
            <a:headEnd/>
            <a:tailEnd/>
          </a:ln>
        </p:spPr>
        <p:txBody>
          <a:bodyPr>
            <a:spAutoFit/>
          </a:bodyPr>
          <a:lstStyle/>
          <a:p>
            <a:pPr>
              <a:spcBef>
                <a:spcPct val="50000"/>
              </a:spcBef>
            </a:pPr>
            <a:r>
              <a:rPr lang="ru-RU" sz="2400"/>
              <a:t>П</a:t>
            </a:r>
          </a:p>
        </p:txBody>
      </p:sp>
      <p:sp>
        <p:nvSpPr>
          <p:cNvPr id="21732" name="Text Box 228"/>
          <p:cNvSpPr txBox="1">
            <a:spLocks noChangeArrowheads="1"/>
          </p:cNvSpPr>
          <p:nvPr/>
        </p:nvSpPr>
        <p:spPr bwMode="auto">
          <a:xfrm>
            <a:off x="2700338" y="4292600"/>
            <a:ext cx="720725" cy="457200"/>
          </a:xfrm>
          <a:prstGeom prst="rect">
            <a:avLst/>
          </a:prstGeom>
          <a:noFill/>
          <a:ln w="9525">
            <a:noFill/>
            <a:miter lim="800000"/>
            <a:headEnd/>
            <a:tailEnd/>
          </a:ln>
        </p:spPr>
        <p:txBody>
          <a:bodyPr>
            <a:spAutoFit/>
          </a:bodyPr>
          <a:lstStyle/>
          <a:p>
            <a:pPr>
              <a:spcBef>
                <a:spcPct val="50000"/>
              </a:spcBef>
            </a:pPr>
            <a:r>
              <a:rPr lang="ru-RU" sz="2400"/>
              <a:t>Е</a:t>
            </a:r>
          </a:p>
        </p:txBody>
      </p:sp>
      <p:sp>
        <p:nvSpPr>
          <p:cNvPr id="21733" name="Text Box 229"/>
          <p:cNvSpPr txBox="1">
            <a:spLocks noChangeArrowheads="1"/>
          </p:cNvSpPr>
          <p:nvPr/>
        </p:nvSpPr>
        <p:spPr bwMode="auto">
          <a:xfrm>
            <a:off x="3708400" y="4292600"/>
            <a:ext cx="576263" cy="457200"/>
          </a:xfrm>
          <a:prstGeom prst="rect">
            <a:avLst/>
          </a:prstGeom>
          <a:noFill/>
          <a:ln w="9525">
            <a:noFill/>
            <a:miter lim="800000"/>
            <a:headEnd/>
            <a:tailEnd/>
          </a:ln>
        </p:spPr>
        <p:txBody>
          <a:bodyPr>
            <a:spAutoFit/>
          </a:bodyPr>
          <a:lstStyle/>
          <a:p>
            <a:pPr>
              <a:spcBef>
                <a:spcPct val="50000"/>
              </a:spcBef>
            </a:pPr>
            <a:r>
              <a:rPr lang="ru-RU" sz="2400"/>
              <a:t>Х</a:t>
            </a:r>
          </a:p>
        </p:txBody>
      </p:sp>
      <p:sp>
        <p:nvSpPr>
          <p:cNvPr id="21735" name="Text Box 231"/>
          <p:cNvSpPr txBox="1">
            <a:spLocks noChangeArrowheads="1"/>
          </p:cNvSpPr>
          <p:nvPr/>
        </p:nvSpPr>
        <p:spPr bwMode="auto">
          <a:xfrm>
            <a:off x="4643438" y="4292600"/>
            <a:ext cx="576262" cy="457200"/>
          </a:xfrm>
          <a:prstGeom prst="rect">
            <a:avLst/>
          </a:prstGeom>
          <a:noFill/>
          <a:ln w="9525">
            <a:noFill/>
            <a:miter lim="800000"/>
            <a:headEnd/>
            <a:tailEnd/>
          </a:ln>
        </p:spPr>
        <p:txBody>
          <a:bodyPr>
            <a:spAutoFit/>
          </a:bodyPr>
          <a:lstStyle/>
          <a:p>
            <a:pPr>
              <a:spcBef>
                <a:spcPct val="50000"/>
              </a:spcBef>
            </a:pPr>
            <a:r>
              <a:rPr lang="ru-RU" sz="2400"/>
              <a:t>О</a:t>
            </a:r>
          </a:p>
        </p:txBody>
      </p:sp>
      <p:sp>
        <p:nvSpPr>
          <p:cNvPr id="21736" name="Text Box 232"/>
          <p:cNvSpPr txBox="1">
            <a:spLocks noChangeArrowheads="1"/>
          </p:cNvSpPr>
          <p:nvPr/>
        </p:nvSpPr>
        <p:spPr bwMode="auto">
          <a:xfrm>
            <a:off x="5651500" y="4292600"/>
            <a:ext cx="576263" cy="457200"/>
          </a:xfrm>
          <a:prstGeom prst="rect">
            <a:avLst/>
          </a:prstGeom>
          <a:noFill/>
          <a:ln w="9525">
            <a:noFill/>
            <a:miter lim="800000"/>
            <a:headEnd/>
            <a:tailEnd/>
          </a:ln>
        </p:spPr>
        <p:txBody>
          <a:bodyPr>
            <a:spAutoFit/>
          </a:bodyPr>
          <a:lstStyle/>
          <a:p>
            <a:pPr>
              <a:spcBef>
                <a:spcPct val="50000"/>
              </a:spcBef>
            </a:pPr>
            <a:r>
              <a:rPr lang="ru-RU" sz="2400"/>
              <a:t>Т</a:t>
            </a:r>
          </a:p>
        </p:txBody>
      </p:sp>
      <p:sp>
        <p:nvSpPr>
          <p:cNvPr id="21737" name="Text Box 233"/>
          <p:cNvSpPr txBox="1">
            <a:spLocks noChangeArrowheads="1"/>
          </p:cNvSpPr>
          <p:nvPr/>
        </p:nvSpPr>
        <p:spPr bwMode="auto">
          <a:xfrm>
            <a:off x="6659563" y="4292600"/>
            <a:ext cx="504825" cy="457200"/>
          </a:xfrm>
          <a:prstGeom prst="rect">
            <a:avLst/>
          </a:prstGeom>
          <a:noFill/>
          <a:ln w="9525">
            <a:noFill/>
            <a:miter lim="800000"/>
            <a:headEnd/>
            <a:tailEnd/>
          </a:ln>
        </p:spPr>
        <p:txBody>
          <a:bodyPr>
            <a:spAutoFit/>
          </a:bodyPr>
          <a:lstStyle/>
          <a:p>
            <a:pPr>
              <a:spcBef>
                <a:spcPct val="50000"/>
              </a:spcBef>
            </a:pPr>
            <a:r>
              <a:rPr lang="ru-RU" sz="2400"/>
              <a:t>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724"/>
                                        </p:tgtEl>
                                        <p:attrNameLst>
                                          <p:attrName>style.visibility</p:attrName>
                                        </p:attrNameLst>
                                      </p:cBhvr>
                                      <p:to>
                                        <p:strVal val="visible"/>
                                      </p:to>
                                    </p:set>
                                    <p:animEffect transition="in" filter="box(in)">
                                      <p:cBhvr>
                                        <p:cTn id="7" dur="500"/>
                                        <p:tgtEl>
                                          <p:spTgt spid="2172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1725"/>
                                        </p:tgtEl>
                                        <p:attrNameLst>
                                          <p:attrName>style.visibility</p:attrName>
                                        </p:attrNameLst>
                                      </p:cBhvr>
                                      <p:to>
                                        <p:strVal val="visible"/>
                                      </p:to>
                                    </p:set>
                                    <p:animEffect transition="in" filter="box(in)">
                                      <p:cBhvr>
                                        <p:cTn id="11" dur="500"/>
                                        <p:tgtEl>
                                          <p:spTgt spid="21725"/>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21726"/>
                                        </p:tgtEl>
                                        <p:attrNameLst>
                                          <p:attrName>style.visibility</p:attrName>
                                        </p:attrNameLst>
                                      </p:cBhvr>
                                      <p:to>
                                        <p:strVal val="visible"/>
                                      </p:to>
                                    </p:set>
                                    <p:animEffect transition="in" filter="box(in)">
                                      <p:cBhvr>
                                        <p:cTn id="15" dur="500"/>
                                        <p:tgtEl>
                                          <p:spTgt spid="21726"/>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21727"/>
                                        </p:tgtEl>
                                        <p:attrNameLst>
                                          <p:attrName>style.visibility</p:attrName>
                                        </p:attrNameLst>
                                      </p:cBhvr>
                                      <p:to>
                                        <p:strVal val="visible"/>
                                      </p:to>
                                    </p:set>
                                    <p:animEffect transition="in" filter="box(in)">
                                      <p:cBhvr>
                                        <p:cTn id="19" dur="500"/>
                                        <p:tgtEl>
                                          <p:spTgt spid="21727"/>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21728"/>
                                        </p:tgtEl>
                                        <p:attrNameLst>
                                          <p:attrName>style.visibility</p:attrName>
                                        </p:attrNameLst>
                                      </p:cBhvr>
                                      <p:to>
                                        <p:strVal val="visible"/>
                                      </p:to>
                                    </p:set>
                                    <p:animEffect transition="in" filter="box(in)">
                                      <p:cBhvr>
                                        <p:cTn id="23" dur="500"/>
                                        <p:tgtEl>
                                          <p:spTgt spid="21728"/>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21729"/>
                                        </p:tgtEl>
                                        <p:attrNameLst>
                                          <p:attrName>style.visibility</p:attrName>
                                        </p:attrNameLst>
                                      </p:cBhvr>
                                      <p:to>
                                        <p:strVal val="visible"/>
                                      </p:to>
                                    </p:set>
                                    <p:animEffect transition="in" filter="box(in)">
                                      <p:cBhvr>
                                        <p:cTn id="27" dur="500"/>
                                        <p:tgtEl>
                                          <p:spTgt spid="21729"/>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21730"/>
                                        </p:tgtEl>
                                        <p:attrNameLst>
                                          <p:attrName>style.visibility</p:attrName>
                                        </p:attrNameLst>
                                      </p:cBhvr>
                                      <p:to>
                                        <p:strVal val="visible"/>
                                      </p:to>
                                    </p:set>
                                    <p:animEffect transition="in" filter="box(in)">
                                      <p:cBhvr>
                                        <p:cTn id="31" dur="500"/>
                                        <p:tgtEl>
                                          <p:spTgt spid="21730"/>
                                        </p:tgtEl>
                                      </p:cBhvr>
                                    </p:animEffect>
                                  </p:childTnLst>
                                </p:cTn>
                              </p:par>
                            </p:childTnLst>
                          </p:cTn>
                        </p:par>
                        <p:par>
                          <p:cTn id="32" fill="hold">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21731"/>
                                        </p:tgtEl>
                                        <p:attrNameLst>
                                          <p:attrName>style.visibility</p:attrName>
                                        </p:attrNameLst>
                                      </p:cBhvr>
                                      <p:to>
                                        <p:strVal val="visible"/>
                                      </p:to>
                                    </p:set>
                                    <p:animEffect transition="in" filter="box(in)">
                                      <p:cBhvr>
                                        <p:cTn id="35" dur="500"/>
                                        <p:tgtEl>
                                          <p:spTgt spid="21731"/>
                                        </p:tgtEl>
                                      </p:cBhvr>
                                    </p:animEffect>
                                  </p:childTnLst>
                                </p:cTn>
                              </p:par>
                            </p:childTnLst>
                          </p:cTn>
                        </p:par>
                        <p:par>
                          <p:cTn id="36" fill="hold">
                            <p:stCondLst>
                              <p:cond delay="4000"/>
                            </p:stCondLst>
                            <p:childTnLst>
                              <p:par>
                                <p:cTn id="37" presetID="4" presetClass="entr" presetSubtype="16" fill="hold" grpId="0" nodeType="afterEffect">
                                  <p:stCondLst>
                                    <p:cond delay="0"/>
                                  </p:stCondLst>
                                  <p:childTnLst>
                                    <p:set>
                                      <p:cBhvr>
                                        <p:cTn id="38" dur="1" fill="hold">
                                          <p:stCondLst>
                                            <p:cond delay="0"/>
                                          </p:stCondLst>
                                        </p:cTn>
                                        <p:tgtEl>
                                          <p:spTgt spid="21732"/>
                                        </p:tgtEl>
                                        <p:attrNameLst>
                                          <p:attrName>style.visibility</p:attrName>
                                        </p:attrNameLst>
                                      </p:cBhvr>
                                      <p:to>
                                        <p:strVal val="visible"/>
                                      </p:to>
                                    </p:set>
                                    <p:animEffect transition="in" filter="box(in)">
                                      <p:cBhvr>
                                        <p:cTn id="39" dur="500"/>
                                        <p:tgtEl>
                                          <p:spTgt spid="21732"/>
                                        </p:tgtEl>
                                      </p:cBhvr>
                                    </p:animEffect>
                                  </p:childTnLst>
                                </p:cTn>
                              </p:par>
                            </p:childTnLst>
                          </p:cTn>
                        </p:par>
                        <p:par>
                          <p:cTn id="40" fill="hold">
                            <p:stCondLst>
                              <p:cond delay="4500"/>
                            </p:stCondLst>
                            <p:childTnLst>
                              <p:par>
                                <p:cTn id="41" presetID="4" presetClass="entr" presetSubtype="16" fill="hold" grpId="0" nodeType="afterEffect">
                                  <p:stCondLst>
                                    <p:cond delay="0"/>
                                  </p:stCondLst>
                                  <p:childTnLst>
                                    <p:set>
                                      <p:cBhvr>
                                        <p:cTn id="42" dur="1" fill="hold">
                                          <p:stCondLst>
                                            <p:cond delay="0"/>
                                          </p:stCondLst>
                                        </p:cTn>
                                        <p:tgtEl>
                                          <p:spTgt spid="21733"/>
                                        </p:tgtEl>
                                        <p:attrNameLst>
                                          <p:attrName>style.visibility</p:attrName>
                                        </p:attrNameLst>
                                      </p:cBhvr>
                                      <p:to>
                                        <p:strVal val="visible"/>
                                      </p:to>
                                    </p:set>
                                    <p:animEffect transition="in" filter="box(in)">
                                      <p:cBhvr>
                                        <p:cTn id="43" dur="500"/>
                                        <p:tgtEl>
                                          <p:spTgt spid="21733"/>
                                        </p:tgtEl>
                                      </p:cBhvr>
                                    </p:animEffect>
                                  </p:childTnLst>
                                </p:cTn>
                              </p:par>
                            </p:childTnLst>
                          </p:cTn>
                        </p:par>
                        <p:par>
                          <p:cTn id="44" fill="hold">
                            <p:stCondLst>
                              <p:cond delay="5000"/>
                            </p:stCondLst>
                            <p:childTnLst>
                              <p:par>
                                <p:cTn id="45" presetID="4" presetClass="entr" presetSubtype="16" fill="hold" grpId="0" nodeType="afterEffect">
                                  <p:stCondLst>
                                    <p:cond delay="0"/>
                                  </p:stCondLst>
                                  <p:childTnLst>
                                    <p:set>
                                      <p:cBhvr>
                                        <p:cTn id="46" dur="1" fill="hold">
                                          <p:stCondLst>
                                            <p:cond delay="0"/>
                                          </p:stCondLst>
                                        </p:cTn>
                                        <p:tgtEl>
                                          <p:spTgt spid="21735"/>
                                        </p:tgtEl>
                                        <p:attrNameLst>
                                          <p:attrName>style.visibility</p:attrName>
                                        </p:attrNameLst>
                                      </p:cBhvr>
                                      <p:to>
                                        <p:strVal val="visible"/>
                                      </p:to>
                                    </p:set>
                                    <p:animEffect transition="in" filter="box(in)">
                                      <p:cBhvr>
                                        <p:cTn id="47" dur="500"/>
                                        <p:tgtEl>
                                          <p:spTgt spid="21735"/>
                                        </p:tgtEl>
                                      </p:cBhvr>
                                    </p:animEffect>
                                  </p:childTnLst>
                                </p:cTn>
                              </p:par>
                            </p:childTnLst>
                          </p:cTn>
                        </p:par>
                        <p:par>
                          <p:cTn id="48" fill="hold">
                            <p:stCondLst>
                              <p:cond delay="5500"/>
                            </p:stCondLst>
                            <p:childTnLst>
                              <p:par>
                                <p:cTn id="49" presetID="4" presetClass="entr" presetSubtype="16" fill="hold" grpId="0" nodeType="afterEffect">
                                  <p:stCondLst>
                                    <p:cond delay="0"/>
                                  </p:stCondLst>
                                  <p:childTnLst>
                                    <p:set>
                                      <p:cBhvr>
                                        <p:cTn id="50" dur="1" fill="hold">
                                          <p:stCondLst>
                                            <p:cond delay="0"/>
                                          </p:stCondLst>
                                        </p:cTn>
                                        <p:tgtEl>
                                          <p:spTgt spid="21736"/>
                                        </p:tgtEl>
                                        <p:attrNameLst>
                                          <p:attrName>style.visibility</p:attrName>
                                        </p:attrNameLst>
                                      </p:cBhvr>
                                      <p:to>
                                        <p:strVal val="visible"/>
                                      </p:to>
                                    </p:set>
                                    <p:animEffect transition="in" filter="box(in)">
                                      <p:cBhvr>
                                        <p:cTn id="51" dur="500"/>
                                        <p:tgtEl>
                                          <p:spTgt spid="21736"/>
                                        </p:tgtEl>
                                      </p:cBhvr>
                                    </p:animEffect>
                                  </p:childTnLst>
                                </p:cTn>
                              </p:par>
                            </p:childTnLst>
                          </p:cTn>
                        </p:par>
                        <p:par>
                          <p:cTn id="52" fill="hold">
                            <p:stCondLst>
                              <p:cond delay="6000"/>
                            </p:stCondLst>
                            <p:childTnLst>
                              <p:par>
                                <p:cTn id="53" presetID="4" presetClass="entr" presetSubtype="16" fill="hold" grpId="0" nodeType="afterEffect">
                                  <p:stCondLst>
                                    <p:cond delay="0"/>
                                  </p:stCondLst>
                                  <p:childTnLst>
                                    <p:set>
                                      <p:cBhvr>
                                        <p:cTn id="54" dur="1" fill="hold">
                                          <p:stCondLst>
                                            <p:cond delay="0"/>
                                          </p:stCondLst>
                                        </p:cTn>
                                        <p:tgtEl>
                                          <p:spTgt spid="21737"/>
                                        </p:tgtEl>
                                        <p:attrNameLst>
                                          <p:attrName>style.visibility</p:attrName>
                                        </p:attrNameLst>
                                      </p:cBhvr>
                                      <p:to>
                                        <p:strVal val="visible"/>
                                      </p:to>
                                    </p:set>
                                    <p:animEffect transition="in" filter="box(in)">
                                      <p:cBhvr>
                                        <p:cTn id="55" dur="500"/>
                                        <p:tgtEl>
                                          <p:spTgt spid="21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24" grpId="0"/>
      <p:bldP spid="21725" grpId="0"/>
      <p:bldP spid="21726" grpId="0"/>
      <p:bldP spid="21727" grpId="0"/>
      <p:bldP spid="21728" grpId="0"/>
      <p:bldP spid="21729" grpId="0"/>
      <p:bldP spid="21730" grpId="0"/>
      <p:bldP spid="21731" grpId="0"/>
      <p:bldP spid="21732" grpId="0"/>
      <p:bldP spid="21733" grpId="0"/>
      <p:bldP spid="21735" grpId="0"/>
      <p:bldP spid="21736" grpId="0"/>
      <p:bldP spid="2173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483" name="Text Box 5"/>
          <p:cNvSpPr txBox="1">
            <a:spLocks noChangeArrowheads="1"/>
          </p:cNvSpPr>
          <p:nvPr/>
        </p:nvSpPr>
        <p:spPr bwMode="auto">
          <a:xfrm>
            <a:off x="4572000" y="692150"/>
            <a:ext cx="3744913" cy="5632450"/>
          </a:xfrm>
          <a:prstGeom prst="rect">
            <a:avLst/>
          </a:prstGeom>
          <a:noFill/>
          <a:ln w="9525">
            <a:noFill/>
            <a:miter lim="800000"/>
            <a:headEnd/>
            <a:tailEnd/>
          </a:ln>
        </p:spPr>
        <p:txBody>
          <a:bodyPr>
            <a:spAutoFit/>
          </a:bodyPr>
          <a:lstStyle/>
          <a:p>
            <a:pPr>
              <a:spcBef>
                <a:spcPct val="50000"/>
              </a:spcBef>
            </a:pPr>
            <a:r>
              <a:rPr lang="ru-RU" sz="2400"/>
              <a:t>По личной просьбе Вересов был направлен в 5-ю бригаду морской пехоты. Сержант-морской пехотинец Виктор Вересов погиб смертью храбрых в декабре 1941 года при защите Ленинграда от немецко-фашистских захватчиков. Прикрывая отход товарищей, он </a:t>
            </a:r>
            <a:r>
              <a:rPr lang="ru-RU" sz="2400" b="1"/>
              <a:t>подорвал гранатой себя и окруживших его врагов. </a:t>
            </a:r>
          </a:p>
        </p:txBody>
      </p:sp>
      <p:pic>
        <p:nvPicPr>
          <p:cNvPr id="20484" name="Picture 6"/>
          <p:cNvPicPr>
            <a:picLocks noChangeAspect="1" noChangeArrowheads="1"/>
          </p:cNvPicPr>
          <p:nvPr/>
        </p:nvPicPr>
        <p:blipFill>
          <a:blip r:embed="rId3" cstate="print"/>
          <a:srcRect/>
          <a:stretch>
            <a:fillRect/>
          </a:stretch>
        </p:blipFill>
        <p:spPr bwMode="auto">
          <a:xfrm>
            <a:off x="539750" y="1341438"/>
            <a:ext cx="4032250" cy="3551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1507" name="Picture 4" descr="200px-%D0%92%D0%B5%D1%80%D0%B5%D1%81%D0%BE%D0%B2"/>
          <p:cNvPicPr>
            <a:picLocks noChangeAspect="1" noChangeArrowheads="1"/>
          </p:cNvPicPr>
          <p:nvPr/>
        </p:nvPicPr>
        <p:blipFill>
          <a:blip r:embed="rId3" cstate="print"/>
          <a:srcRect/>
          <a:stretch>
            <a:fillRect/>
          </a:stretch>
        </p:blipFill>
        <p:spPr bwMode="auto">
          <a:xfrm>
            <a:off x="1187450" y="981075"/>
            <a:ext cx="3082925" cy="4392613"/>
          </a:xfrm>
          <a:prstGeom prst="rect">
            <a:avLst/>
          </a:prstGeom>
          <a:noFill/>
          <a:ln w="9525">
            <a:noFill/>
            <a:miter lim="800000"/>
            <a:headEnd/>
            <a:tailEnd/>
          </a:ln>
        </p:spPr>
      </p:pic>
      <p:sp>
        <p:nvSpPr>
          <p:cNvPr id="21508" name="Text Box 5"/>
          <p:cNvSpPr txBox="1">
            <a:spLocks noChangeArrowheads="1"/>
          </p:cNvSpPr>
          <p:nvPr/>
        </p:nvSpPr>
        <p:spPr bwMode="auto">
          <a:xfrm>
            <a:off x="4429124" y="1214422"/>
            <a:ext cx="4032250" cy="4154488"/>
          </a:xfrm>
          <a:prstGeom prst="rect">
            <a:avLst/>
          </a:prstGeom>
          <a:noFill/>
          <a:ln w="9525">
            <a:noFill/>
            <a:miter lim="800000"/>
            <a:headEnd/>
            <a:tailEnd/>
          </a:ln>
        </p:spPr>
        <p:txBody>
          <a:bodyPr>
            <a:spAutoFit/>
          </a:bodyPr>
          <a:lstStyle/>
          <a:p>
            <a:pPr>
              <a:spcBef>
                <a:spcPct val="50000"/>
              </a:spcBef>
            </a:pPr>
            <a:r>
              <a:rPr lang="ru-RU" dirty="0"/>
              <a:t> </a:t>
            </a:r>
            <a:r>
              <a:rPr lang="ru-RU" sz="2400" dirty="0"/>
              <a:t>2 сентября 2005 года на северном фасаде дома 150 по Большой Санкт-Петербургской (на пересечении улиц Большая Санкт-Петербургская и Вересова) в Великом Новгороде была установлена мемориальная доска.</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2531" name="Picture 5"/>
          <p:cNvPicPr>
            <a:picLocks noChangeAspect="1" noChangeArrowheads="1"/>
          </p:cNvPicPr>
          <p:nvPr/>
        </p:nvPicPr>
        <p:blipFill>
          <a:blip r:embed="rId3" cstate="print"/>
          <a:srcRect/>
          <a:stretch>
            <a:fillRect/>
          </a:stretch>
        </p:blipFill>
        <p:spPr bwMode="auto">
          <a:xfrm>
            <a:off x="827088" y="908050"/>
            <a:ext cx="3211512" cy="4535488"/>
          </a:xfrm>
          <a:prstGeom prst="rect">
            <a:avLst/>
          </a:prstGeom>
          <a:noFill/>
          <a:ln w="9525">
            <a:noFill/>
            <a:miter lim="800000"/>
            <a:headEnd/>
            <a:tailEnd/>
          </a:ln>
        </p:spPr>
      </p:pic>
      <p:sp>
        <p:nvSpPr>
          <p:cNvPr id="22532" name="Text Box 6"/>
          <p:cNvSpPr txBox="1">
            <a:spLocks noChangeArrowheads="1"/>
          </p:cNvSpPr>
          <p:nvPr/>
        </p:nvSpPr>
        <p:spPr bwMode="auto">
          <a:xfrm>
            <a:off x="4572000" y="908050"/>
            <a:ext cx="3887788" cy="4154488"/>
          </a:xfrm>
          <a:prstGeom prst="rect">
            <a:avLst/>
          </a:prstGeom>
          <a:noFill/>
          <a:ln w="9525">
            <a:noFill/>
            <a:miter lim="800000"/>
            <a:headEnd/>
            <a:tailEnd/>
          </a:ln>
        </p:spPr>
        <p:txBody>
          <a:bodyPr>
            <a:spAutoFit/>
          </a:bodyPr>
          <a:lstStyle/>
          <a:p>
            <a:pPr>
              <a:spcBef>
                <a:spcPct val="50000"/>
              </a:spcBef>
            </a:pPr>
            <a:r>
              <a:rPr lang="ru-RU" sz="2400"/>
              <a:t>Кокорин Анатолий Александрович – санитарный инструктор 14-го мотострелкового полка, рядовой; </a:t>
            </a:r>
            <a:r>
              <a:rPr lang="ru-RU" sz="2400" b="1"/>
              <a:t>первый из медицинских работников</a:t>
            </a:r>
            <a:r>
              <a:rPr lang="ru-RU" sz="2400"/>
              <a:t>, удостоенный в годы Великой Отечественной войны звания «</a:t>
            </a:r>
            <a:r>
              <a:rPr lang="ru-RU" sz="2400" b="1">
                <a:solidFill>
                  <a:srgbClr val="FF0000"/>
                </a:solidFill>
              </a:rPr>
              <a:t>Герой Советского Союза</a:t>
            </a:r>
            <a:r>
              <a:rPr lang="ru-RU" sz="2400"/>
              <a: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2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5" name="Text Box 3"/>
          <p:cNvSpPr txBox="1">
            <a:spLocks noChangeArrowheads="1"/>
          </p:cNvSpPr>
          <p:nvPr/>
        </p:nvSpPr>
        <p:spPr bwMode="auto">
          <a:xfrm>
            <a:off x="611188" y="404813"/>
            <a:ext cx="7705725" cy="1292225"/>
          </a:xfrm>
          <a:prstGeom prst="rect">
            <a:avLst/>
          </a:prstGeom>
          <a:noFill/>
          <a:ln w="9525">
            <a:noFill/>
            <a:miter lim="800000"/>
            <a:headEnd/>
            <a:tailEnd/>
          </a:ln>
        </p:spPr>
        <p:txBody>
          <a:bodyPr>
            <a:spAutoFit/>
          </a:bodyPr>
          <a:lstStyle/>
          <a:p>
            <a:pPr>
              <a:spcBef>
                <a:spcPct val="50000"/>
              </a:spcBef>
            </a:pPr>
            <a:r>
              <a:rPr lang="ru-RU" sz="2400"/>
              <a:t>Узнайте место рождения Кокорина Анатолия Александровича.</a:t>
            </a:r>
          </a:p>
          <a:p>
            <a:pPr>
              <a:spcBef>
                <a:spcPct val="50000"/>
              </a:spcBef>
            </a:pPr>
            <a:endParaRPr lang="ru-RU" sz="2000"/>
          </a:p>
        </p:txBody>
      </p:sp>
      <p:sp>
        <p:nvSpPr>
          <p:cNvPr id="5126" name="Text Box 4"/>
          <p:cNvSpPr txBox="1">
            <a:spLocks noChangeArrowheads="1"/>
          </p:cNvSpPr>
          <p:nvPr/>
        </p:nvSpPr>
        <p:spPr bwMode="auto">
          <a:xfrm>
            <a:off x="611188" y="1268413"/>
            <a:ext cx="8064500" cy="2400300"/>
          </a:xfrm>
          <a:prstGeom prst="rect">
            <a:avLst/>
          </a:prstGeom>
          <a:noFill/>
          <a:ln w="9525">
            <a:noFill/>
            <a:miter lim="800000"/>
            <a:headEnd/>
            <a:tailEnd/>
          </a:ln>
        </p:spPr>
        <p:txBody>
          <a:bodyPr>
            <a:spAutoFit/>
          </a:bodyPr>
          <a:lstStyle/>
          <a:p>
            <a:pPr>
              <a:spcBef>
                <a:spcPct val="50000"/>
              </a:spcBef>
            </a:pPr>
            <a:r>
              <a:rPr lang="ru-RU" sz="2400"/>
              <a:t>Догадайтесь, как связаны между собой два числа и уравнение(первая строка); примените свою гипотезу и вместо знака вопроса запишите число – «ключ» к ответу. Если вы все сделаете верно, то из трех городов вы выберите родину Анатолия Кокорина.</a:t>
            </a:r>
          </a:p>
          <a:p>
            <a:pPr>
              <a:spcBef>
                <a:spcPct val="50000"/>
              </a:spcBef>
            </a:pPr>
            <a:endParaRPr lang="ru-RU" sz="2000"/>
          </a:p>
        </p:txBody>
      </p:sp>
      <p:sp>
        <p:nvSpPr>
          <p:cNvPr id="5127" name="Rectangle 7"/>
          <p:cNvSpPr>
            <a:spLocks noChangeArrowheads="1"/>
          </p:cNvSpPr>
          <p:nvPr/>
        </p:nvSpPr>
        <p:spPr bwMode="auto">
          <a:xfrm>
            <a:off x="0" y="3338513"/>
            <a:ext cx="9144000" cy="0"/>
          </a:xfrm>
          <a:prstGeom prst="rect">
            <a:avLst/>
          </a:prstGeom>
          <a:noFill/>
          <a:ln w="9525">
            <a:noFill/>
            <a:miter lim="800000"/>
            <a:headEnd/>
            <a:tailEnd/>
          </a:ln>
        </p:spPr>
        <p:txBody>
          <a:bodyPr wrap="none" anchor="ctr">
            <a:spAutoFit/>
          </a:bodyPr>
          <a:lstStyle/>
          <a:p>
            <a:endParaRPr lang="ru-RU"/>
          </a:p>
        </p:txBody>
      </p:sp>
      <p:graphicFrame>
        <p:nvGraphicFramePr>
          <p:cNvPr id="5122" name="Object 6"/>
          <p:cNvGraphicFramePr>
            <a:graphicFrameLocks noChangeAspect="1"/>
          </p:cNvGraphicFramePr>
          <p:nvPr/>
        </p:nvGraphicFramePr>
        <p:xfrm>
          <a:off x="2268538" y="3141663"/>
          <a:ext cx="2447925" cy="612775"/>
        </p:xfrm>
        <a:graphic>
          <a:graphicData uri="http://schemas.openxmlformats.org/presentationml/2006/ole">
            <p:oleObj spid="_x0000_s357378" name="Формула" r:id="rId4" imgW="723272" imgH="177646" progId="Equation.3">
              <p:embed/>
            </p:oleObj>
          </a:graphicData>
        </a:graphic>
      </p:graphicFrame>
      <p:sp>
        <p:nvSpPr>
          <p:cNvPr id="5128" name="Rectangle 9"/>
          <p:cNvSpPr>
            <a:spLocks noChangeArrowheads="1"/>
          </p:cNvSpPr>
          <p:nvPr/>
        </p:nvSpPr>
        <p:spPr bwMode="auto">
          <a:xfrm>
            <a:off x="1403350" y="3357563"/>
            <a:ext cx="9144000" cy="0"/>
          </a:xfrm>
          <a:prstGeom prst="rect">
            <a:avLst/>
          </a:prstGeom>
          <a:noFill/>
          <a:ln w="9525">
            <a:noFill/>
            <a:miter lim="800000"/>
            <a:headEnd/>
            <a:tailEnd/>
          </a:ln>
        </p:spPr>
        <p:txBody>
          <a:bodyPr wrap="none" anchor="ctr">
            <a:spAutoFit/>
          </a:bodyPr>
          <a:lstStyle/>
          <a:p>
            <a:endParaRPr lang="ru-RU"/>
          </a:p>
        </p:txBody>
      </p:sp>
      <p:graphicFrame>
        <p:nvGraphicFramePr>
          <p:cNvPr id="5123" name="Object 8"/>
          <p:cNvGraphicFramePr>
            <a:graphicFrameLocks noChangeAspect="1"/>
          </p:cNvGraphicFramePr>
          <p:nvPr/>
        </p:nvGraphicFramePr>
        <p:xfrm>
          <a:off x="1763713" y="4221163"/>
          <a:ext cx="3313112" cy="576262"/>
        </p:xfrm>
        <a:graphic>
          <a:graphicData uri="http://schemas.openxmlformats.org/presentationml/2006/ole">
            <p:oleObj spid="_x0000_s357379" name="Формула" r:id="rId5" imgW="1040948" imgH="177723" progId="Equation.3">
              <p:embed/>
            </p:oleObj>
          </a:graphicData>
        </a:graphic>
      </p:graphicFrame>
      <p:sp>
        <p:nvSpPr>
          <p:cNvPr id="5129" name="Text Box 10"/>
          <p:cNvSpPr txBox="1">
            <a:spLocks noChangeArrowheads="1"/>
          </p:cNvSpPr>
          <p:nvPr/>
        </p:nvSpPr>
        <p:spPr bwMode="auto">
          <a:xfrm>
            <a:off x="755650" y="3213100"/>
            <a:ext cx="720725"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12</a:t>
            </a:r>
            <a:endParaRPr lang="ru-RU" sz="2400">
              <a:solidFill>
                <a:srgbClr val="FF0000"/>
              </a:solidFill>
            </a:endParaRPr>
          </a:p>
        </p:txBody>
      </p:sp>
      <p:sp>
        <p:nvSpPr>
          <p:cNvPr id="5130" name="Text Box 11"/>
          <p:cNvSpPr txBox="1">
            <a:spLocks noChangeArrowheads="1"/>
          </p:cNvSpPr>
          <p:nvPr/>
        </p:nvSpPr>
        <p:spPr bwMode="auto">
          <a:xfrm>
            <a:off x="5724525" y="3213100"/>
            <a:ext cx="936625"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72</a:t>
            </a:r>
            <a:endParaRPr lang="ru-RU" sz="2400">
              <a:solidFill>
                <a:srgbClr val="FF0000"/>
              </a:solidFill>
            </a:endParaRPr>
          </a:p>
        </p:txBody>
      </p:sp>
      <p:sp>
        <p:nvSpPr>
          <p:cNvPr id="5131" name="Text Box 12"/>
          <p:cNvSpPr txBox="1">
            <a:spLocks noChangeArrowheads="1"/>
          </p:cNvSpPr>
          <p:nvPr/>
        </p:nvSpPr>
        <p:spPr bwMode="auto">
          <a:xfrm>
            <a:off x="827088" y="4292600"/>
            <a:ext cx="647700"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36</a:t>
            </a:r>
            <a:endParaRPr lang="ru-RU" sz="2400">
              <a:solidFill>
                <a:srgbClr val="FF0000"/>
              </a:solidFill>
            </a:endParaRPr>
          </a:p>
        </p:txBody>
      </p:sp>
      <p:sp>
        <p:nvSpPr>
          <p:cNvPr id="5132" name="Text Box 13"/>
          <p:cNvSpPr txBox="1">
            <a:spLocks noChangeArrowheads="1"/>
          </p:cNvSpPr>
          <p:nvPr/>
        </p:nvSpPr>
        <p:spPr bwMode="auto">
          <a:xfrm>
            <a:off x="5795963" y="4292600"/>
            <a:ext cx="865187" cy="457200"/>
          </a:xfrm>
          <a:prstGeom prst="rect">
            <a:avLst/>
          </a:prstGeom>
          <a:noFill/>
          <a:ln w="9525">
            <a:noFill/>
            <a:miter lim="800000"/>
            <a:headEnd/>
            <a:tailEnd/>
          </a:ln>
        </p:spPr>
        <p:txBody>
          <a:bodyPr>
            <a:spAutoFit/>
          </a:bodyPr>
          <a:lstStyle/>
          <a:p>
            <a:pPr>
              <a:spcBef>
                <a:spcPct val="50000"/>
              </a:spcBef>
            </a:pPr>
            <a:r>
              <a:rPr lang="ru-RU" sz="2400">
                <a:solidFill>
                  <a:srgbClr val="FF0000"/>
                </a:solidFill>
              </a:rPr>
              <a:t>?</a:t>
            </a:r>
          </a:p>
        </p:txBody>
      </p:sp>
      <p:sp>
        <p:nvSpPr>
          <p:cNvPr id="26638" name="Text Box 14"/>
          <p:cNvSpPr txBox="1">
            <a:spLocks noChangeArrowheads="1"/>
          </p:cNvSpPr>
          <p:nvPr/>
        </p:nvSpPr>
        <p:spPr bwMode="auto">
          <a:xfrm>
            <a:off x="5724525" y="4221163"/>
            <a:ext cx="1511300" cy="457200"/>
          </a:xfrm>
          <a:prstGeom prst="rect">
            <a:avLst/>
          </a:prstGeom>
          <a:solidFill>
            <a:schemeClr val="bg1"/>
          </a:solidFill>
          <a:ln w="9525">
            <a:noFill/>
            <a:miter lim="800000"/>
            <a:headEnd/>
            <a:tailEnd/>
          </a:ln>
        </p:spPr>
        <p:txBody>
          <a:bodyPr>
            <a:spAutoFit/>
          </a:bodyPr>
          <a:lstStyle/>
          <a:p>
            <a:pPr>
              <a:spcBef>
                <a:spcPct val="50000"/>
              </a:spcBef>
            </a:pPr>
            <a:r>
              <a:rPr lang="ru-RU" sz="2400">
                <a:solidFill>
                  <a:srgbClr val="FF0000"/>
                </a:solidFill>
              </a:rPr>
              <a:t>144</a:t>
            </a:r>
          </a:p>
        </p:txBody>
      </p:sp>
      <p:sp>
        <p:nvSpPr>
          <p:cNvPr id="5134" name="Text Box 15"/>
          <p:cNvSpPr txBox="1">
            <a:spLocks noChangeArrowheads="1"/>
          </p:cNvSpPr>
          <p:nvPr/>
        </p:nvSpPr>
        <p:spPr bwMode="auto">
          <a:xfrm>
            <a:off x="827088" y="5300663"/>
            <a:ext cx="3097212" cy="1004887"/>
          </a:xfrm>
          <a:prstGeom prst="rect">
            <a:avLst/>
          </a:prstGeom>
          <a:noFill/>
          <a:ln w="9525">
            <a:noFill/>
            <a:miter lim="800000"/>
            <a:headEnd/>
            <a:tailEnd/>
          </a:ln>
        </p:spPr>
        <p:txBody>
          <a:bodyPr>
            <a:spAutoFit/>
          </a:bodyPr>
          <a:lstStyle/>
          <a:p>
            <a:pPr>
              <a:spcBef>
                <a:spcPct val="50000"/>
              </a:spcBef>
            </a:pPr>
            <a:r>
              <a:rPr lang="ru-RU" sz="2400"/>
              <a:t>Подберезье - 119</a:t>
            </a:r>
          </a:p>
          <a:p>
            <a:pPr>
              <a:spcBef>
                <a:spcPct val="50000"/>
              </a:spcBef>
            </a:pPr>
            <a:endParaRPr lang="ru-RU" sz="2400"/>
          </a:p>
        </p:txBody>
      </p:sp>
      <p:sp>
        <p:nvSpPr>
          <p:cNvPr id="26640" name="Text Box 16"/>
          <p:cNvSpPr txBox="1">
            <a:spLocks noChangeArrowheads="1"/>
          </p:cNvSpPr>
          <p:nvPr/>
        </p:nvSpPr>
        <p:spPr bwMode="auto">
          <a:xfrm>
            <a:off x="4643438" y="5229225"/>
            <a:ext cx="2016125" cy="457200"/>
          </a:xfrm>
          <a:prstGeom prst="rect">
            <a:avLst/>
          </a:prstGeom>
          <a:noFill/>
          <a:ln w="9525">
            <a:noFill/>
            <a:miter lim="800000"/>
            <a:headEnd/>
            <a:tailEnd/>
          </a:ln>
        </p:spPr>
        <p:txBody>
          <a:bodyPr>
            <a:spAutoFit/>
          </a:bodyPr>
          <a:lstStyle/>
          <a:p>
            <a:pPr>
              <a:spcBef>
                <a:spcPct val="50000"/>
              </a:spcBef>
            </a:pPr>
            <a:r>
              <a:rPr lang="ru-RU" sz="2400"/>
              <a:t>Боровичи</a:t>
            </a:r>
          </a:p>
        </p:txBody>
      </p:sp>
      <p:sp>
        <p:nvSpPr>
          <p:cNvPr id="5136" name="Text Box 17"/>
          <p:cNvSpPr txBox="1">
            <a:spLocks noChangeArrowheads="1"/>
          </p:cNvSpPr>
          <p:nvPr/>
        </p:nvSpPr>
        <p:spPr bwMode="auto">
          <a:xfrm>
            <a:off x="6156325" y="5229225"/>
            <a:ext cx="1079500" cy="457200"/>
          </a:xfrm>
          <a:prstGeom prst="rect">
            <a:avLst/>
          </a:prstGeom>
          <a:noFill/>
          <a:ln w="9525">
            <a:noFill/>
            <a:miter lim="800000"/>
            <a:headEnd/>
            <a:tailEnd/>
          </a:ln>
        </p:spPr>
        <p:txBody>
          <a:bodyPr>
            <a:spAutoFit/>
          </a:bodyPr>
          <a:lstStyle/>
          <a:p>
            <a:pPr>
              <a:spcBef>
                <a:spcPct val="50000"/>
              </a:spcBef>
            </a:pPr>
            <a:r>
              <a:rPr lang="ru-RU" sz="2400"/>
              <a:t>- 144</a:t>
            </a:r>
          </a:p>
        </p:txBody>
      </p:sp>
      <p:sp>
        <p:nvSpPr>
          <p:cNvPr id="5137" name="Text Box 18"/>
          <p:cNvSpPr txBox="1">
            <a:spLocks noChangeArrowheads="1"/>
          </p:cNvSpPr>
          <p:nvPr/>
        </p:nvSpPr>
        <p:spPr bwMode="auto">
          <a:xfrm>
            <a:off x="3348038" y="5988050"/>
            <a:ext cx="3097212" cy="869950"/>
          </a:xfrm>
          <a:prstGeom prst="rect">
            <a:avLst/>
          </a:prstGeom>
          <a:noFill/>
          <a:ln w="9525">
            <a:noFill/>
            <a:miter lim="800000"/>
            <a:headEnd/>
            <a:tailEnd/>
          </a:ln>
        </p:spPr>
        <p:txBody>
          <a:bodyPr>
            <a:spAutoFit/>
          </a:bodyPr>
          <a:lstStyle/>
          <a:p>
            <a:pPr>
              <a:spcBef>
                <a:spcPct val="50000"/>
              </a:spcBef>
            </a:pPr>
            <a:r>
              <a:rPr lang="ru-RU" sz="2400"/>
              <a:t>Песь - 138</a:t>
            </a:r>
          </a:p>
          <a:p>
            <a:pPr>
              <a:spcBef>
                <a:spcPct val="50000"/>
              </a:spcBef>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38"/>
                                        </p:tgtEl>
                                        <p:attrNameLst>
                                          <p:attrName>style.visibility</p:attrName>
                                        </p:attrNameLst>
                                      </p:cBhvr>
                                      <p:to>
                                        <p:strVal val="visible"/>
                                      </p:to>
                                    </p:set>
                                    <p:animEffect transition="in" filter="box(in)">
                                      <p:cBhvr>
                                        <p:cTn id="7" dur="500"/>
                                        <p:tgtEl>
                                          <p:spTgt spid="266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2000" fill="hold"/>
                                        <p:tgtEl>
                                          <p:spTgt spid="2664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8" grpId="0" animBg="1"/>
      <p:bldP spid="2664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3555" name="Picture 4"/>
          <p:cNvPicPr>
            <a:picLocks noGrp="1" noChangeAspect="1" noChangeArrowheads="1"/>
          </p:cNvPicPr>
          <p:nvPr>
            <p:ph type="body" idx="4294967295"/>
          </p:nvPr>
        </p:nvPicPr>
        <p:blipFill>
          <a:blip r:embed="rId3" cstate="print"/>
          <a:srcRect/>
          <a:stretch>
            <a:fillRect/>
          </a:stretch>
        </p:blipFill>
        <p:spPr>
          <a:xfrm>
            <a:off x="1547813" y="476250"/>
            <a:ext cx="5327650" cy="3586163"/>
          </a:xfrm>
          <a:noFill/>
        </p:spPr>
      </p:pic>
      <p:sp>
        <p:nvSpPr>
          <p:cNvPr id="23556" name="Text Box 6"/>
          <p:cNvSpPr txBox="1">
            <a:spLocks noChangeArrowheads="1"/>
          </p:cNvSpPr>
          <p:nvPr/>
        </p:nvSpPr>
        <p:spPr bwMode="auto">
          <a:xfrm>
            <a:off x="1187450" y="4292600"/>
            <a:ext cx="7129463" cy="1570038"/>
          </a:xfrm>
          <a:prstGeom prst="rect">
            <a:avLst/>
          </a:prstGeom>
          <a:noFill/>
          <a:ln w="9525">
            <a:noFill/>
            <a:miter lim="800000"/>
            <a:headEnd/>
            <a:tailEnd/>
          </a:ln>
        </p:spPr>
        <p:txBody>
          <a:bodyPr>
            <a:spAutoFit/>
          </a:bodyPr>
          <a:lstStyle/>
          <a:p>
            <a:r>
              <a:rPr lang="ru-RU" sz="2400"/>
              <a:t>Родился в 1921 году в городе Боровичи. </a:t>
            </a:r>
          </a:p>
          <a:p>
            <a:r>
              <a:rPr lang="ru-RU" sz="2400"/>
              <a:t>4 августа 1941 года, противник в нескольких километрах от границы прорвал оборону советских войск.</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Текст 2"/>
          <p:cNvSpPr>
            <a:spLocks noGrp="1"/>
          </p:cNvSpPr>
          <p:nvPr>
            <p:ph type="body" idx="4294967295"/>
          </p:nvPr>
        </p:nvSpPr>
        <p:spPr>
          <a:xfrm>
            <a:off x="0" y="357188"/>
            <a:ext cx="4788024" cy="5891212"/>
          </a:xfrm>
        </p:spPr>
        <p:txBody>
          <a:bodyPr>
            <a:noAutofit/>
          </a:bodyPr>
          <a:lstStyle/>
          <a:p>
            <a:pPr>
              <a:buNone/>
            </a:pPr>
            <a:r>
              <a:rPr lang="ru-RU" sz="2400" dirty="0" smtClean="0">
                <a:latin typeface="Arial" pitchFamily="34" charset="0"/>
                <a:cs typeface="Arial" pitchFamily="34" charset="0"/>
              </a:rPr>
              <a:t>     Превосходящие силы противника рвались к сердцу России - Москве. Противостоящие им три русские регулярные армии, общей численностью в 210 тыс. человек, в результате тяжелых боев вынуждены были отступать. Складывалось критическое положение, потребовавшее от императора Александра I принятия </a:t>
            </a:r>
            <a:r>
              <a:rPr lang="ru-RU" sz="2400" dirty="0" smtClean="0"/>
              <a:t>немедленных и чрезвычайных мер по защите Отечества.</a:t>
            </a:r>
            <a:endParaRPr lang="ru-RU" sz="2400" dirty="0"/>
          </a:p>
        </p:txBody>
      </p:sp>
      <p:pic>
        <p:nvPicPr>
          <p:cNvPr id="5" name="Содержимое 4" descr="александр1.jpg.jpeg"/>
          <p:cNvPicPr>
            <a:picLocks noGrp="1" noChangeAspect="1"/>
          </p:cNvPicPr>
          <p:nvPr>
            <p:ph sz="half" idx="4294967295"/>
          </p:nvPr>
        </p:nvPicPr>
        <p:blipFill>
          <a:blip r:embed="rId2" cstate="print"/>
          <a:stretch>
            <a:fillRect/>
          </a:stretch>
        </p:blipFill>
        <p:spPr>
          <a:xfrm>
            <a:off x="4683125" y="285750"/>
            <a:ext cx="4460875" cy="622935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4579" name="Text Box 5"/>
          <p:cNvSpPr txBox="1">
            <a:spLocks noChangeArrowheads="1"/>
          </p:cNvSpPr>
          <p:nvPr/>
        </p:nvSpPr>
        <p:spPr bwMode="auto">
          <a:xfrm>
            <a:off x="611188" y="3716338"/>
            <a:ext cx="7993062" cy="2400300"/>
          </a:xfrm>
          <a:prstGeom prst="rect">
            <a:avLst/>
          </a:prstGeom>
          <a:noFill/>
          <a:ln w="9525">
            <a:noFill/>
            <a:miter lim="800000"/>
            <a:headEnd/>
            <a:tailEnd/>
          </a:ln>
        </p:spPr>
        <p:txBody>
          <a:bodyPr>
            <a:spAutoFit/>
          </a:bodyPr>
          <a:lstStyle/>
          <a:p>
            <a:pPr>
              <a:spcBef>
                <a:spcPct val="50000"/>
              </a:spcBef>
            </a:pPr>
            <a:r>
              <a:rPr lang="ru-RU" sz="2400"/>
              <a:t>Пограничники понесли большие потери. Отважно вёл себя в бою санинструктор красноармеец Анатолий Кокорин. Под сильным огнём врага он оказывал помощь раненым, лично относил тяжелораненых воинов в укрытие. </a:t>
            </a:r>
          </a:p>
          <a:p>
            <a:pPr>
              <a:spcBef>
                <a:spcPct val="50000"/>
              </a:spcBef>
            </a:pPr>
            <a:endParaRPr lang="ru-RU" sz="2000"/>
          </a:p>
        </p:txBody>
      </p:sp>
      <p:pic>
        <p:nvPicPr>
          <p:cNvPr id="24580" name="Picture 8"/>
          <p:cNvPicPr>
            <a:picLocks noChangeAspect="1" noChangeArrowheads="1"/>
          </p:cNvPicPr>
          <p:nvPr/>
        </p:nvPicPr>
        <p:blipFill>
          <a:blip r:embed="rId3" cstate="print"/>
          <a:srcRect/>
          <a:stretch>
            <a:fillRect/>
          </a:stretch>
        </p:blipFill>
        <p:spPr bwMode="auto">
          <a:xfrm>
            <a:off x="1547813" y="476250"/>
            <a:ext cx="5976937" cy="328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5603" name="Text Box 3"/>
          <p:cNvSpPr txBox="1">
            <a:spLocks noChangeArrowheads="1"/>
          </p:cNvSpPr>
          <p:nvPr/>
        </p:nvSpPr>
        <p:spPr bwMode="auto">
          <a:xfrm>
            <a:off x="2411413" y="2565400"/>
            <a:ext cx="6337300" cy="3784600"/>
          </a:xfrm>
          <a:prstGeom prst="rect">
            <a:avLst/>
          </a:prstGeom>
          <a:noFill/>
          <a:ln w="9525">
            <a:noFill/>
            <a:miter lim="800000"/>
            <a:headEnd/>
            <a:tailEnd/>
          </a:ln>
        </p:spPr>
        <p:txBody>
          <a:bodyPr>
            <a:spAutoFit/>
          </a:bodyPr>
          <a:lstStyle/>
          <a:p>
            <a:r>
              <a:rPr lang="ru-RU" sz="2400"/>
              <a:t>За проявленные  мужество и героизм Кокорину Анатолию Александровичу посмертно присвоено звание </a:t>
            </a:r>
            <a:r>
              <a:rPr lang="ru-RU" sz="2400">
                <a:solidFill>
                  <a:srgbClr val="FF0000"/>
                </a:solidFill>
              </a:rPr>
              <a:t>Героя Советского Союза</a:t>
            </a:r>
            <a:r>
              <a:rPr lang="ru-RU" sz="2400"/>
              <a:t>.</a:t>
            </a:r>
          </a:p>
          <a:p>
            <a:r>
              <a:rPr lang="ru-RU" sz="2400"/>
              <a:t> Награждён </a:t>
            </a:r>
            <a:r>
              <a:rPr lang="ru-RU" sz="2400">
                <a:solidFill>
                  <a:srgbClr val="FF0000"/>
                </a:solidFill>
              </a:rPr>
              <a:t>орденом Ленина</a:t>
            </a:r>
            <a:r>
              <a:rPr lang="ru-RU" sz="2400"/>
              <a:t>.</a:t>
            </a:r>
          </a:p>
          <a:p>
            <a:r>
              <a:rPr lang="ru-RU" sz="2400"/>
              <a:t> На родине Героя, в городе Боровичи Новгородской области, его имя носит медицинское </a:t>
            </a:r>
          </a:p>
          <a:p>
            <a:r>
              <a:rPr lang="ru-RU" sz="2400"/>
              <a:t>училище, где он учился, именем Анатолия Кокорина названа одна из улиц города. </a:t>
            </a:r>
          </a:p>
        </p:txBody>
      </p:sp>
      <p:pic>
        <p:nvPicPr>
          <p:cNvPr id="25604" name="Picture 4"/>
          <p:cNvPicPr>
            <a:picLocks noChangeAspect="1" noChangeArrowheads="1"/>
          </p:cNvPicPr>
          <p:nvPr/>
        </p:nvPicPr>
        <p:blipFill>
          <a:blip r:embed="rId3" cstate="print"/>
          <a:srcRect/>
          <a:stretch>
            <a:fillRect/>
          </a:stretch>
        </p:blipFill>
        <p:spPr bwMode="auto">
          <a:xfrm>
            <a:off x="323850" y="3068638"/>
            <a:ext cx="2138363" cy="2232025"/>
          </a:xfrm>
          <a:prstGeom prst="rect">
            <a:avLst/>
          </a:prstGeom>
          <a:noFill/>
          <a:ln w="9525">
            <a:noFill/>
            <a:miter lim="800000"/>
            <a:headEnd/>
            <a:tailEnd/>
          </a:ln>
        </p:spPr>
      </p:pic>
      <p:sp>
        <p:nvSpPr>
          <p:cNvPr id="25605" name="Text Box 6"/>
          <p:cNvSpPr txBox="1">
            <a:spLocks noChangeArrowheads="1"/>
          </p:cNvSpPr>
          <p:nvPr/>
        </p:nvSpPr>
        <p:spPr bwMode="auto">
          <a:xfrm>
            <a:off x="611188" y="620713"/>
            <a:ext cx="7921625" cy="2400300"/>
          </a:xfrm>
          <a:prstGeom prst="rect">
            <a:avLst/>
          </a:prstGeom>
          <a:noFill/>
          <a:ln w="9525">
            <a:noFill/>
            <a:miter lim="800000"/>
            <a:headEnd/>
            <a:tailEnd/>
          </a:ln>
        </p:spPr>
        <p:txBody>
          <a:bodyPr>
            <a:spAutoFit/>
          </a:bodyPr>
          <a:lstStyle/>
          <a:p>
            <a:pPr>
              <a:spcBef>
                <a:spcPct val="50000"/>
              </a:spcBef>
            </a:pPr>
            <a:r>
              <a:rPr lang="ru-RU" sz="2400"/>
              <a:t>В наступивших сумерках группа финских солдат прорвалась на позицию советских воинов. Они набросились на Кокорина, пытаясь взять его в плен. Но у отважного санинструктора оставалась граната, которой он подорвал себя и нескольких фашистов.</a:t>
            </a:r>
          </a:p>
          <a:p>
            <a:pPr>
              <a:spcBef>
                <a:spcPct val="50000"/>
              </a:spcBef>
            </a:pPr>
            <a:endParaRPr lang="ru-RU" sz="20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7651" name="Text Box 3"/>
          <p:cNvSpPr txBox="1">
            <a:spLocks noChangeArrowheads="1"/>
          </p:cNvSpPr>
          <p:nvPr/>
        </p:nvSpPr>
        <p:spPr bwMode="auto">
          <a:xfrm>
            <a:off x="3348038" y="765175"/>
            <a:ext cx="5256212" cy="6188075"/>
          </a:xfrm>
          <a:prstGeom prst="rect">
            <a:avLst/>
          </a:prstGeom>
          <a:noFill/>
          <a:ln w="9525">
            <a:noFill/>
            <a:miter lim="800000"/>
            <a:headEnd/>
            <a:tailEnd/>
          </a:ln>
        </p:spPr>
        <p:txBody>
          <a:bodyPr>
            <a:spAutoFit/>
          </a:bodyPr>
          <a:lstStyle/>
          <a:p>
            <a:pPr>
              <a:spcBef>
                <a:spcPct val="50000"/>
              </a:spcBef>
            </a:pPr>
            <a:r>
              <a:rPr lang="ru-RU" sz="2000"/>
              <a:t>Подвиги героев бессмертны. Они живут в памяти новых поколений. За мужество и героизм, проявленные в боях против фашистских оккупантов, более 7 миллионов фронтовиков награждены орденами и медалями Советского Союза, за особо выдающиеся подвиги свыше 11600 воинов удостоены высшей правительственной награды - звания Героя Советского Союза, и среди них 82 новгородца. </a:t>
            </a:r>
          </a:p>
          <a:p>
            <a:pPr>
              <a:spcBef>
                <a:spcPct val="50000"/>
              </a:spcBef>
            </a:pPr>
            <a:r>
              <a:rPr lang="ru-RU" sz="2000"/>
              <a:t>Больше всего героев-новгородцев дали стрелковые части - 23 пехотинца. Это высокое звание получили 20 летчиков, 9 танкистов, 8 артиллеристов, 6 разведчиков различных родов войск, 5 саперов, 1 кавалерист, 5 политработников и 5 партизан.</a:t>
            </a:r>
          </a:p>
          <a:p>
            <a:pPr>
              <a:spcBef>
                <a:spcPct val="50000"/>
              </a:spcBef>
            </a:pPr>
            <a:r>
              <a:rPr lang="ru-RU" sz="2000"/>
              <a:t> </a:t>
            </a:r>
          </a:p>
        </p:txBody>
      </p:sp>
      <p:pic>
        <p:nvPicPr>
          <p:cNvPr id="27652" name="Picture 4"/>
          <p:cNvPicPr>
            <a:picLocks noChangeAspect="1" noChangeArrowheads="1"/>
          </p:cNvPicPr>
          <p:nvPr/>
        </p:nvPicPr>
        <p:blipFill>
          <a:blip r:embed="rId3" cstate="print"/>
          <a:srcRect/>
          <a:stretch>
            <a:fillRect/>
          </a:stretch>
        </p:blipFill>
        <p:spPr bwMode="auto">
          <a:xfrm>
            <a:off x="468313" y="908050"/>
            <a:ext cx="2695575"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85720" y="642918"/>
            <a:ext cx="8572560" cy="2062103"/>
          </a:xfrm>
          <a:prstGeom prst="rect">
            <a:avLst/>
          </a:prstGeom>
        </p:spPr>
        <p:txBody>
          <a:bodyPr wrap="square">
            <a:spAutoFit/>
          </a:bodyPr>
          <a:lstStyle/>
          <a:p>
            <a:r>
              <a:rPr lang="ru-RU" sz="3200" dirty="0" smtClean="0"/>
              <a:t>Пусть же и нынешние новгородцы гордятся тем, что их далёкие прадеды честно выполнили свой долг перед Отечеством, а значит и перед всеми нами.</a:t>
            </a:r>
            <a:endParaRPr lang="ru-RU" sz="3200" dirty="0"/>
          </a:p>
        </p:txBody>
      </p:sp>
      <p:pic>
        <p:nvPicPr>
          <p:cNvPr id="296962" name="Picture 2" descr="Картинка 2 из 9333">
            <a:hlinkClick r:id="rId3"/>
          </p:cNvPr>
          <p:cNvPicPr>
            <a:picLocks noChangeAspect="1" noChangeArrowheads="1"/>
          </p:cNvPicPr>
          <p:nvPr/>
        </p:nvPicPr>
        <p:blipFill>
          <a:blip r:embed="rId4" cstate="print"/>
          <a:srcRect/>
          <a:stretch>
            <a:fillRect/>
          </a:stretch>
        </p:blipFill>
        <p:spPr bwMode="auto">
          <a:xfrm>
            <a:off x="2195736" y="2924944"/>
            <a:ext cx="4608512" cy="3676306"/>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Прямоугольник 1"/>
          <p:cNvSpPr>
            <a:spLocks noChangeArrowheads="1"/>
          </p:cNvSpPr>
          <p:nvPr/>
        </p:nvSpPr>
        <p:spPr bwMode="auto">
          <a:xfrm>
            <a:off x="323850" y="0"/>
            <a:ext cx="5903913" cy="6556375"/>
          </a:xfrm>
          <a:prstGeom prst="rect">
            <a:avLst/>
          </a:prstGeom>
          <a:noFill/>
          <a:ln w="9525">
            <a:noFill/>
            <a:miter lim="800000"/>
            <a:headEnd/>
            <a:tailEnd/>
          </a:ln>
        </p:spPr>
        <p:txBody>
          <a:bodyPr>
            <a:spAutoFit/>
          </a:bodyPr>
          <a:lstStyle/>
          <a:p>
            <a:pPr algn="just"/>
            <a:r>
              <a:rPr lang="ru-RU" sz="2800" dirty="0" smtClean="0">
                <a:latin typeface="Calibri" pitchFamily="34" charset="0"/>
              </a:rPr>
              <a:t>6 июля 1812 года Его Императорское Величество Александр I подписал манифест о создании ополчения, а чуть позже, в июле — манифест об организации трёх округов ополчения.</a:t>
            </a:r>
          </a:p>
          <a:p>
            <a:pPr algn="just"/>
            <a:r>
              <a:rPr lang="ru-RU" sz="2800" dirty="0" smtClean="0">
                <a:latin typeface="Calibri" pitchFamily="34" charset="0"/>
              </a:rPr>
              <a:t>Новгородская губерния наряду с Санкт-Петербургской вошла в состав второго округа. Первоначальным назначением этих двух ополчений было охрана Санкт-Петербурга и его окрестностей. </a:t>
            </a:r>
          </a:p>
          <a:p>
            <a:pPr algn="just"/>
            <a:r>
              <a:rPr lang="ru-RU" sz="2800" dirty="0" smtClean="0">
                <a:latin typeface="Calibri" pitchFamily="34" charset="0"/>
              </a:rPr>
              <a:t>Ополчение формировалось из всех сословий: дворянства, духовенства, купечества, крестьянства.</a:t>
            </a:r>
            <a:endParaRPr lang="ru-RU" sz="2800" dirty="0">
              <a:latin typeface="Calibri" pitchFamily="34" charset="0"/>
            </a:endParaRPr>
          </a:p>
        </p:txBody>
      </p:sp>
      <p:pic>
        <p:nvPicPr>
          <p:cNvPr id="6147" name="Рисунок 2" descr="Ополченцы 1812 года..gif"/>
          <p:cNvPicPr>
            <a:picLocks noChangeAspect="1"/>
          </p:cNvPicPr>
          <p:nvPr/>
        </p:nvPicPr>
        <p:blipFill>
          <a:blip r:embed="rId2" cstate="print"/>
          <a:srcRect l="11530"/>
          <a:stretch>
            <a:fillRect/>
          </a:stretch>
        </p:blipFill>
        <p:spPr bwMode="auto">
          <a:xfrm>
            <a:off x="6156325" y="1268413"/>
            <a:ext cx="2987675" cy="482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0.xml><?xml version="1.0" encoding="utf-8"?>
<a:theme xmlns:a="http://schemas.openxmlformats.org/drawingml/2006/main" name="20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1.xml><?xml version="1.0" encoding="utf-8"?>
<a:theme xmlns:a="http://schemas.openxmlformats.org/drawingml/2006/main" name="21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2.xml><?xml version="1.0" encoding="utf-8"?>
<a:theme xmlns:a="http://schemas.openxmlformats.org/drawingml/2006/main" name="22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3.xml><?xml version="1.0" encoding="utf-8"?>
<a:theme xmlns:a="http://schemas.openxmlformats.org/drawingml/2006/main" name="3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4.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7.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5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8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10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11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13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16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9.xml><?xml version="1.0" encoding="utf-8"?>
<a:theme xmlns:a="http://schemas.openxmlformats.org/drawingml/2006/main" name="18_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1548</TotalTime>
  <Words>3141</Words>
  <Application>Microsoft Office PowerPoint</Application>
  <PresentationFormat>Экран (4:3)</PresentationFormat>
  <Paragraphs>517</Paragraphs>
  <Slides>83</Slides>
  <Notes>6</Notes>
  <HiddenSlides>0</HiddenSlides>
  <MMClips>0</MMClips>
  <ScaleCrop>false</ScaleCrop>
  <HeadingPairs>
    <vt:vector size="6" baseType="variant">
      <vt:variant>
        <vt:lpstr>Тема</vt:lpstr>
      </vt:variant>
      <vt:variant>
        <vt:i4>18</vt:i4>
      </vt:variant>
      <vt:variant>
        <vt:lpstr>Внедренные серверы OLE</vt:lpstr>
      </vt:variant>
      <vt:variant>
        <vt:i4>1</vt:i4>
      </vt:variant>
      <vt:variant>
        <vt:lpstr>Заголовки слайдов</vt:lpstr>
      </vt:variant>
      <vt:variant>
        <vt:i4>83</vt:i4>
      </vt:variant>
    </vt:vector>
  </HeadingPairs>
  <TitlesOfParts>
    <vt:vector size="102" baseType="lpstr">
      <vt:lpstr>1_Трек</vt:lpstr>
      <vt:lpstr>4_Трек</vt:lpstr>
      <vt:lpstr>5_Трек</vt:lpstr>
      <vt:lpstr>8_Трек</vt:lpstr>
      <vt:lpstr>10_Трек</vt:lpstr>
      <vt:lpstr>11_Трек</vt:lpstr>
      <vt:lpstr>13_Трек</vt:lpstr>
      <vt:lpstr>16_Трек</vt:lpstr>
      <vt:lpstr>18_Трек</vt:lpstr>
      <vt:lpstr>20_Трек</vt:lpstr>
      <vt:lpstr>21_Трек</vt:lpstr>
      <vt:lpstr>22_Трек</vt:lpstr>
      <vt:lpstr>3_Трек</vt:lpstr>
      <vt:lpstr>Трек</vt:lpstr>
      <vt:lpstr>Тема Office</vt:lpstr>
      <vt:lpstr>6_Трек</vt:lpstr>
      <vt:lpstr>Оформление по умолчанию</vt:lpstr>
      <vt:lpstr>1_Оформление по умолчанию</vt:lpstr>
      <vt:lpstr>Формула</vt:lpstr>
      <vt:lpstr>Слайд 1</vt:lpstr>
      <vt:lpstr>ЕСТЬ СТАРАЯ ИСТИНА: НАРОД, НЕ ПОМНЯЩИЙ СВОЕГО ПРОШЛОГО, НЕ ИМЕЕТ БУДУЩЕГО.</vt:lpstr>
      <vt:lpstr>Слайд 3</vt:lpstr>
      <vt:lpstr>Слайд 4</vt:lpstr>
      <vt:lpstr>Слайд 5</vt:lpstr>
      <vt:lpstr>1812 год</vt:lpstr>
      <vt:lpstr>Слайд 7</vt:lpstr>
      <vt:lpstr>Слайд 8</vt:lpstr>
      <vt:lpstr>Слайд 9</vt:lpstr>
      <vt:lpstr>Слайд 10</vt:lpstr>
      <vt:lpstr>Слайд 11</vt:lpstr>
      <vt:lpstr>Слайд 12</vt:lpstr>
      <vt:lpstr>Слайд 13</vt:lpstr>
      <vt:lpstr>Слайд 14</vt:lpstr>
      <vt:lpstr>Чтобы определить количество разнокалиберных ружей, вычислите:</vt:lpstr>
      <vt:lpstr>  </vt:lpstr>
      <vt:lpstr>Слайд 17</vt:lpstr>
      <vt:lpstr>Слайд 18</vt:lpstr>
      <vt:lpstr>Слайд 19</vt:lpstr>
      <vt:lpstr>Слайд 20</vt:lpstr>
      <vt:lpstr>Слайд 21</vt:lpstr>
      <vt:lpstr>Найдите верные равенства и  составьте фамилию  (буквы могут повторяться): </vt:lpstr>
      <vt:lpstr>Найдите верные равенства и составьте фамилию  (буквы могут повторяться): </vt:lpstr>
      <vt:lpstr>Слайд 24</vt:lpstr>
      <vt:lpstr>Слайд 25</vt:lpstr>
      <vt:lpstr>Чтобы расшифровать город, до которого дошли новгородцы, расставьте дроби в порядке возрастания:</vt:lpstr>
      <vt:lpstr>Чтобы расшифровать город, до которого дошли новгородцы, расставьте дроби в порядке возрастания:</vt:lpstr>
      <vt:lpstr>Чтобы расшифровать город, до которого дошли новгородцы, расставьте дроби в порядке возрастания:</vt:lpstr>
      <vt:lpstr>Слайд 29</vt:lpstr>
      <vt:lpstr>Слайд 30</vt:lpstr>
      <vt:lpstr>Слайд 31</vt:lpstr>
      <vt:lpstr>Слайд 32</vt:lpstr>
      <vt:lpstr>Слайд 33</vt:lpstr>
      <vt:lpstr>Слайд 34</vt:lpstr>
      <vt:lpstr>Найдите высоту памятника, вычислив Х из условия:</vt:lpstr>
      <vt:lpstr>Ответ: Х= 10</vt:lpstr>
      <vt:lpstr>Слайд 37</vt:lpstr>
      <vt:lpstr>Слайд 38</vt:lpstr>
      <vt:lpstr>Слайд 39</vt:lpstr>
      <vt:lpstr>22 июня 1941 года начался самый драматичный период в истории России- Великая Отечественная война.</vt:lpstr>
      <vt:lpstr>Слайд 41</vt:lpstr>
      <vt:lpstr>Слайд 42</vt:lpstr>
      <vt:lpstr>ПЕРВЫЙ  ПО СПИСКУ ГЕРОЕВ</vt:lpstr>
      <vt:lpstr>Слайд 44</vt:lpstr>
      <vt:lpstr>Когда совершил свой подвиг Александр Панкратов ?</vt:lpstr>
      <vt:lpstr>Когда совершил свой подвиг Александр Панкратов ?</vt:lpstr>
      <vt:lpstr>Слайд 47</vt:lpstr>
      <vt:lpstr>Установив равенства между единицами площади вы узнаете фамилию первого героя. </vt:lpstr>
      <vt:lpstr>Установив равенства между единицами площади вы узнаете фамилию первого героя.</vt:lpstr>
      <vt:lpstr>       Решите задачу и вы узнаете фамилию второго героя.</vt:lpstr>
      <vt:lpstr>       Решите задачу и вы узнаете фамилию второго героя.</vt:lpstr>
      <vt:lpstr>Для чисел в таблице подберите те, которые делятся на них, и вы узнаете имя  третьего героя.</vt:lpstr>
      <vt:lpstr>Для чисел в таблице подберите те, которые делятся на них, и вы узнаете имя  третьего героя.</vt:lpstr>
      <vt:lpstr>НА АМБРАЗУРУ !</vt:lpstr>
      <vt:lpstr>      Шагнувшие в бессмертие.</vt:lpstr>
      <vt:lpstr>Определить дату вы сумеете, решив следующую задачу:</vt:lpstr>
      <vt:lpstr>Определить дату вы сумеете, решив следующую задачу:</vt:lpstr>
      <vt:lpstr>Слайд 58</vt:lpstr>
      <vt:lpstr>Имя этого юного бойца знает каждый новгородец. Решив задачи и вычеркнув из таблицы лишние числа, вы узнаете о ком идет речь.</vt:lpstr>
      <vt:lpstr>Имя этого юного бойца знает каждый новгородец. Решив задачи и вычеркнув из таблицы лишние числа, вы узнаете о ком идет речь.</vt:lpstr>
      <vt:lpstr>Юный партизан</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Александер</dc:creator>
  <cp:lastModifiedBy>Александер</cp:lastModifiedBy>
  <cp:revision>165</cp:revision>
  <dcterms:created xsi:type="dcterms:W3CDTF">2011-09-30T17:27:29Z</dcterms:created>
  <dcterms:modified xsi:type="dcterms:W3CDTF">2012-01-27T22:59:00Z</dcterms:modified>
</cp:coreProperties>
</file>