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94660"/>
  </p:normalViewPr>
  <p:slideViewPr>
    <p:cSldViewPr>
      <p:cViewPr varScale="1">
        <p:scale>
          <a:sx n="68" d="100"/>
          <a:sy n="68" d="100"/>
        </p:scale>
        <p:origin x="-146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3D7CCBD-B5B8-48A4-83FC-E869C5480F55}" type="datetimeFigureOut">
              <a:rPr lang="ru-RU" smtClean="0"/>
              <a:pPr/>
              <a:t>09.10.2011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A9B5BFC-C0F2-482C-BA74-F48AE024E85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3D7CCBD-B5B8-48A4-83FC-E869C5480F55}" type="datetimeFigureOut">
              <a:rPr lang="ru-RU" smtClean="0"/>
              <a:pPr/>
              <a:t>09.10.2011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A9B5BFC-C0F2-482C-BA74-F48AE024E85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3D7CCBD-B5B8-48A4-83FC-E869C5480F55}" type="datetimeFigureOut">
              <a:rPr lang="ru-RU" smtClean="0"/>
              <a:pPr/>
              <a:t>09.10.2011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A9B5BFC-C0F2-482C-BA74-F48AE024E85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3D7CCBD-B5B8-48A4-83FC-E869C5480F55}" type="datetimeFigureOut">
              <a:rPr lang="ru-RU" smtClean="0"/>
              <a:pPr/>
              <a:t>09.10.2011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A9B5BFC-C0F2-482C-BA74-F48AE024E85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3D7CCBD-B5B8-48A4-83FC-E869C5480F55}" type="datetimeFigureOut">
              <a:rPr lang="ru-RU" smtClean="0"/>
              <a:pPr/>
              <a:t>09.10.2011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A9B5BFC-C0F2-482C-BA74-F48AE024E85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3D7CCBD-B5B8-48A4-83FC-E869C5480F55}" type="datetimeFigureOut">
              <a:rPr lang="ru-RU" smtClean="0"/>
              <a:pPr/>
              <a:t>09.10.2011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A9B5BFC-C0F2-482C-BA74-F48AE024E85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3D7CCBD-B5B8-48A4-83FC-E869C5480F55}" type="datetimeFigureOut">
              <a:rPr lang="ru-RU" smtClean="0"/>
              <a:pPr/>
              <a:t>09.10.2011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A9B5BFC-C0F2-482C-BA74-F48AE024E85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3D7CCBD-B5B8-48A4-83FC-E869C5480F55}" type="datetimeFigureOut">
              <a:rPr lang="ru-RU" smtClean="0"/>
              <a:pPr/>
              <a:t>09.10.2011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A9B5BFC-C0F2-482C-BA74-F48AE024E85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3D7CCBD-B5B8-48A4-83FC-E869C5480F55}" type="datetimeFigureOut">
              <a:rPr lang="ru-RU" smtClean="0"/>
              <a:pPr/>
              <a:t>09.10.2011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A9B5BFC-C0F2-482C-BA74-F48AE024E85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3D7CCBD-B5B8-48A4-83FC-E869C5480F55}" type="datetimeFigureOut">
              <a:rPr lang="ru-RU" smtClean="0"/>
              <a:pPr/>
              <a:t>09.10.2011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A9B5BFC-C0F2-482C-BA74-F48AE024E85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3D7CCBD-B5B8-48A4-83FC-E869C5480F55}" type="datetimeFigureOut">
              <a:rPr lang="ru-RU" smtClean="0"/>
              <a:pPr/>
              <a:t>09.10.2011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A9B5BFC-C0F2-482C-BA74-F48AE024E85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D7CCBD-B5B8-48A4-83FC-E869C5480F55}" type="datetimeFigureOut">
              <a:rPr lang="ru-RU" smtClean="0"/>
              <a:pPr/>
              <a:t>09.10.2011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9B5BFC-C0F2-482C-BA74-F48AE024E85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r>
              <a:rPr lang="en-US" sz="7200" dirty="0" smtClean="0"/>
              <a:t>The</a:t>
            </a:r>
            <a:r>
              <a:rPr lang="en-US" sz="7200" dirty="0" smtClean="0"/>
              <a:t> </a:t>
            </a:r>
            <a:r>
              <a:rPr lang="en-US" sz="7200" dirty="0" err="1" smtClean="0"/>
              <a:t>Pomor</a:t>
            </a:r>
            <a:r>
              <a:rPr lang="en-US" sz="7200" dirty="0" smtClean="0"/>
              <a:t> Character </a:t>
            </a:r>
            <a:endParaRPr lang="ru-RU" sz="7200" dirty="0"/>
          </a:p>
        </p:txBody>
      </p:sp>
      <p:sp>
        <p:nvSpPr>
          <p:cNvPr id="3" name="Подзаголовок 2"/>
          <p:cNvSpPr>
            <a:spLocks noGrp="1"/>
          </p:cNvSpPr>
          <p:nvPr>
            <p:ph type="subTitle" idx="1"/>
          </p:nvPr>
        </p:nvSpPr>
        <p:spPr/>
        <p:txBody>
          <a:bodyPr/>
          <a:lstStyle/>
          <a:p>
            <a:endParaRPr lang="ru-RU" dirty="0"/>
          </a:p>
        </p:txBody>
      </p:sp>
      <p:pic>
        <p:nvPicPr>
          <p:cNvPr id="4" name="Рисунок 1"/>
          <p:cNvPicPr>
            <a:picLocks noGrp="1" noChangeAspect="1" noChangeArrowheads="1"/>
          </p:cNvPicPr>
          <p:nvPr>
            <p:ph sz="half" idx="1"/>
          </p:nvPr>
        </p:nvPicPr>
        <p:blipFill>
          <a:blip r:embed="rId2" cstate="print"/>
          <a:srcRect/>
          <a:stretch>
            <a:fillRect/>
          </a:stretch>
        </p:blipFill>
        <p:spPr bwMode="auto">
          <a:xfrm>
            <a:off x="1475656" y="4653136"/>
            <a:ext cx="5976664" cy="15121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
            </a:r>
            <a:br>
              <a:rPr lang="en-US" dirty="0" smtClean="0"/>
            </a:br>
            <a:r>
              <a:rPr lang="en-US" dirty="0" err="1" smtClean="0"/>
              <a:t>Pomorye</a:t>
            </a:r>
            <a:r>
              <a:rPr lang="en-US" dirty="0"/>
              <a:t>, or the land of the </a:t>
            </a:r>
            <a:r>
              <a:rPr lang="en-US" dirty="0" err="1"/>
              <a:t>Pomors</a:t>
            </a:r>
            <a:r>
              <a:rPr lang="en-US" dirty="0"/>
              <a:t>, is the Polar region in the European part of the Russian North.</a:t>
            </a:r>
            <a:endParaRPr lang="ru-RU" dirty="0"/>
          </a:p>
        </p:txBody>
      </p:sp>
      <p:pic>
        <p:nvPicPr>
          <p:cNvPr id="5" name="Рисунок 71"/>
          <p:cNvPicPr>
            <a:picLocks noGrp="1" noChangeAspect="1" noChangeArrowheads="1"/>
          </p:cNvPicPr>
          <p:nvPr>
            <p:ph sz="half" idx="1"/>
          </p:nvPr>
        </p:nvPicPr>
        <p:blipFill>
          <a:blip r:embed="rId2" cstate="print"/>
          <a:srcRect/>
          <a:stretch>
            <a:fillRect/>
          </a:stretch>
        </p:blipFill>
        <p:spPr bwMode="auto">
          <a:xfrm>
            <a:off x="251520" y="2276872"/>
            <a:ext cx="4038600" cy="3678797"/>
          </a:xfrm>
          <a:prstGeom prst="rect">
            <a:avLst/>
          </a:prstGeom>
          <a:noFill/>
          <a:ln w="9525">
            <a:noFill/>
            <a:miter lim="800000"/>
            <a:headEnd/>
            <a:tailEnd/>
          </a:ln>
        </p:spPr>
      </p:pic>
      <p:pic>
        <p:nvPicPr>
          <p:cNvPr id="6" name="Picture 2"/>
          <p:cNvPicPr>
            <a:picLocks noGrp="1" noChangeAspect="1" noChangeArrowheads="1"/>
          </p:cNvPicPr>
          <p:nvPr>
            <p:ph sz="half" idx="2"/>
          </p:nvPr>
        </p:nvPicPr>
        <p:blipFill>
          <a:blip r:embed="rId3" cstate="print"/>
          <a:srcRect/>
          <a:stretch>
            <a:fillRect/>
          </a:stretch>
        </p:blipFill>
        <p:spPr>
          <a:xfrm>
            <a:off x="4572000" y="2564904"/>
            <a:ext cx="4316288" cy="293016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sz="3600" dirty="0" smtClean="0"/>
              <a:t>The </a:t>
            </a:r>
            <a:r>
              <a:rPr lang="en-US" sz="3600" dirty="0" err="1"/>
              <a:t>Pomors</a:t>
            </a:r>
            <a:r>
              <a:rPr lang="en-US" sz="3600" dirty="0"/>
              <a:t> were brave hunters and </a:t>
            </a:r>
            <a:r>
              <a:rPr lang="en-US" sz="3600" dirty="0" smtClean="0"/>
              <a:t/>
            </a:r>
            <a:br>
              <a:rPr lang="en-US" sz="3600" dirty="0" smtClean="0"/>
            </a:br>
            <a:r>
              <a:rPr lang="en-US" sz="3600" dirty="0" smtClean="0"/>
              <a:t>fishermen</a:t>
            </a:r>
            <a:r>
              <a:rPr lang="en-US" sz="3600" dirty="0"/>
              <a:t>. The </a:t>
            </a:r>
            <a:r>
              <a:rPr lang="en-US" sz="3600" dirty="0" err="1"/>
              <a:t>Pomor</a:t>
            </a:r>
            <a:r>
              <a:rPr lang="en-US" sz="3600" dirty="0"/>
              <a:t> family could consist of thirty people, the father was the head of the big family. Boys went fishing and hunting with their fathers.</a:t>
            </a:r>
            <a:endParaRPr lang="ru-RU" sz="3600" dirty="0"/>
          </a:p>
        </p:txBody>
      </p:sp>
      <p:pic>
        <p:nvPicPr>
          <p:cNvPr id="9" name="Рисунок 4" descr="x_33d9616b.jpg"/>
          <p:cNvPicPr>
            <a:picLocks noGrp="1" noChangeAspect="1"/>
          </p:cNvPicPr>
          <p:nvPr>
            <p:ph sz="half" idx="2"/>
          </p:nvPr>
        </p:nvPicPr>
        <p:blipFill>
          <a:blip r:embed="rId2" cstate="print"/>
          <a:srcRect/>
          <a:stretch>
            <a:fillRect/>
          </a:stretch>
        </p:blipFill>
        <p:spPr bwMode="auto">
          <a:xfrm>
            <a:off x="5580112" y="2348880"/>
            <a:ext cx="3004820" cy="4021907"/>
          </a:xfrm>
          <a:prstGeom prst="rect">
            <a:avLst/>
          </a:prstGeom>
          <a:noFill/>
          <a:ln w="9525">
            <a:noFill/>
            <a:miter lim="800000"/>
            <a:headEnd/>
            <a:tailEnd/>
          </a:ln>
        </p:spPr>
      </p:pic>
      <p:pic>
        <p:nvPicPr>
          <p:cNvPr id="10" name="Рисунок 5" descr="x_ef539913.jpg"/>
          <p:cNvPicPr>
            <a:picLocks noGrp="1" noChangeAspect="1"/>
          </p:cNvPicPr>
          <p:nvPr>
            <p:ph sz="half" idx="1"/>
          </p:nvPr>
        </p:nvPicPr>
        <p:blipFill>
          <a:blip r:embed="rId3" cstate="print"/>
          <a:srcRect/>
          <a:stretch>
            <a:fillRect/>
          </a:stretch>
        </p:blipFill>
        <p:spPr bwMode="auto">
          <a:xfrm>
            <a:off x="251520" y="2204864"/>
            <a:ext cx="2994992" cy="2088232"/>
          </a:xfrm>
          <a:prstGeom prst="rect">
            <a:avLst/>
          </a:prstGeom>
          <a:noFill/>
          <a:ln w="9525">
            <a:noFill/>
            <a:miter lim="800000"/>
            <a:headEnd/>
            <a:tailEnd/>
          </a:ln>
        </p:spPr>
      </p:pic>
      <p:pic>
        <p:nvPicPr>
          <p:cNvPr id="11" name="Picture 2"/>
          <p:cNvPicPr>
            <a:picLocks noChangeAspect="1" noChangeArrowheads="1"/>
          </p:cNvPicPr>
          <p:nvPr/>
        </p:nvPicPr>
        <p:blipFill>
          <a:blip r:embed="rId4" cstate="print"/>
          <a:srcRect/>
          <a:stretch>
            <a:fillRect/>
          </a:stretch>
        </p:blipFill>
        <p:spPr bwMode="auto">
          <a:xfrm>
            <a:off x="971600" y="4437112"/>
            <a:ext cx="3605386" cy="22322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Girls learnt embroidery, cooking and </a:t>
            </a:r>
            <a:r>
              <a:rPr lang="en-US" dirty="0" err="1"/>
              <a:t>breadmaking</a:t>
            </a:r>
            <a:r>
              <a:rPr lang="en-US" dirty="0"/>
              <a:t>.</a:t>
            </a:r>
            <a:endParaRPr lang="ru-RU" dirty="0"/>
          </a:p>
        </p:txBody>
      </p:sp>
      <p:pic>
        <p:nvPicPr>
          <p:cNvPr id="8" name="Рисунок 6" descr="x_67a660c9.jpg"/>
          <p:cNvPicPr>
            <a:picLocks noGrp="1" noChangeAspect="1"/>
          </p:cNvPicPr>
          <p:nvPr>
            <p:ph sz="half" idx="1"/>
          </p:nvPr>
        </p:nvPicPr>
        <p:blipFill>
          <a:blip r:embed="rId2" cstate="print"/>
          <a:srcRect/>
          <a:stretch>
            <a:fillRect/>
          </a:stretch>
        </p:blipFill>
        <p:spPr bwMode="auto">
          <a:xfrm>
            <a:off x="467544" y="1556792"/>
            <a:ext cx="4038600" cy="2708002"/>
          </a:xfrm>
          <a:prstGeom prst="rect">
            <a:avLst/>
          </a:prstGeom>
          <a:noFill/>
          <a:ln w="9525">
            <a:noFill/>
            <a:miter lim="800000"/>
            <a:headEnd/>
            <a:tailEnd/>
          </a:ln>
        </p:spPr>
      </p:pic>
      <p:pic>
        <p:nvPicPr>
          <p:cNvPr id="9" name="Picture 4" descr="C:\Users\я\Desktop\hand made\ткачество\x_a4c4d2b8.jpg"/>
          <p:cNvPicPr>
            <a:picLocks noChangeAspect="1" noChangeArrowheads="1"/>
          </p:cNvPicPr>
          <p:nvPr/>
        </p:nvPicPr>
        <p:blipFill>
          <a:blip r:embed="rId3" cstate="print"/>
          <a:srcRect/>
          <a:stretch>
            <a:fillRect/>
          </a:stretch>
        </p:blipFill>
        <p:spPr bwMode="auto">
          <a:xfrm>
            <a:off x="4932040" y="1556792"/>
            <a:ext cx="3952900" cy="2880320"/>
          </a:xfrm>
          <a:prstGeom prst="rect">
            <a:avLst/>
          </a:prstGeom>
          <a:noFill/>
        </p:spPr>
      </p:pic>
      <p:pic>
        <p:nvPicPr>
          <p:cNvPr id="10" name="Picture 3" descr="C:\Users\я\Desktop\hand made\куклы\x_975c09bb.jpg"/>
          <p:cNvPicPr>
            <a:picLocks noChangeAspect="1" noChangeArrowheads="1"/>
          </p:cNvPicPr>
          <p:nvPr/>
        </p:nvPicPr>
        <p:blipFill>
          <a:blip r:embed="rId4" cstate="print"/>
          <a:srcRect/>
          <a:stretch>
            <a:fillRect/>
          </a:stretch>
        </p:blipFill>
        <p:spPr bwMode="auto">
          <a:xfrm>
            <a:off x="5148064" y="4509120"/>
            <a:ext cx="3427040" cy="2160240"/>
          </a:xfrm>
          <a:prstGeom prst="rect">
            <a:avLst/>
          </a:prstGeom>
          <a:noFill/>
        </p:spPr>
      </p:pic>
      <p:pic>
        <p:nvPicPr>
          <p:cNvPr id="11" name="Picture 5" descr="201120102046"/>
          <p:cNvPicPr>
            <a:picLocks noChangeAspect="1" noChangeArrowheads="1"/>
          </p:cNvPicPr>
          <p:nvPr/>
        </p:nvPicPr>
        <p:blipFill>
          <a:blip r:embed="rId5" cstate="print"/>
          <a:srcRect l="8888" t="17778"/>
          <a:stretch>
            <a:fillRect/>
          </a:stretch>
        </p:blipFill>
        <p:spPr bwMode="auto">
          <a:xfrm>
            <a:off x="467544" y="4437112"/>
            <a:ext cx="3888432" cy="2420888"/>
          </a:xfrm>
          <a:prstGeom prst="rect">
            <a:avLst/>
          </a:prstGeom>
          <a:noFill/>
          <a:ln w="9525">
            <a:noFill/>
            <a:miter lim="800000"/>
            <a:headEnd/>
            <a:tailEnd/>
          </a:ln>
        </p:spPr>
      </p:pic>
      <p:sp>
        <p:nvSpPr>
          <p:cNvPr id="12" name="Содержимое 11"/>
          <p:cNvSpPr>
            <a:spLocks noGrp="1"/>
          </p:cNvSpPr>
          <p:nvPr>
            <p:ph sz="half" idx="2"/>
          </p:nvPr>
        </p:nvSpPr>
        <p:spPr/>
        <p:txBody>
          <a:bodyPr/>
          <a:lstStyle/>
          <a:p>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
            </a:r>
            <a:br>
              <a:rPr lang="en-US" dirty="0" smtClean="0"/>
            </a:br>
            <a:r>
              <a:rPr lang="en-US" dirty="0" smtClean="0"/>
              <a:t>The </a:t>
            </a:r>
            <a:r>
              <a:rPr lang="en-US" dirty="0" err="1"/>
              <a:t>Pomor</a:t>
            </a:r>
            <a:r>
              <a:rPr lang="en-US" dirty="0"/>
              <a:t> houses were made of wood, with one room, the windows and the doors were small.</a:t>
            </a:r>
            <a:endParaRPr lang="ru-RU" dirty="0"/>
          </a:p>
        </p:txBody>
      </p:sp>
      <p:pic>
        <p:nvPicPr>
          <p:cNvPr id="5" name="Picture 4"/>
          <p:cNvPicPr>
            <a:picLocks noGrp="1" noChangeAspect="1" noChangeArrowheads="1"/>
          </p:cNvPicPr>
          <p:nvPr>
            <p:ph sz="half" idx="1"/>
          </p:nvPr>
        </p:nvPicPr>
        <p:blipFill>
          <a:blip r:embed="rId2" cstate="print"/>
          <a:srcRect/>
          <a:stretch>
            <a:fillRect/>
          </a:stretch>
        </p:blipFill>
        <p:spPr>
          <a:xfrm>
            <a:off x="251520" y="2204864"/>
            <a:ext cx="4182616" cy="1944216"/>
          </a:xfrm>
          <a:noFill/>
        </p:spPr>
      </p:pic>
      <p:pic>
        <p:nvPicPr>
          <p:cNvPr id="7" name="Picture 5" descr="mso6DB9A"/>
          <p:cNvPicPr>
            <a:picLocks noChangeAspect="1" noChangeArrowheads="1"/>
          </p:cNvPicPr>
          <p:nvPr/>
        </p:nvPicPr>
        <p:blipFill>
          <a:blip r:embed="rId3" cstate="print"/>
          <a:srcRect/>
          <a:stretch>
            <a:fillRect/>
          </a:stretch>
        </p:blipFill>
        <p:spPr>
          <a:xfrm>
            <a:off x="899592" y="4365104"/>
            <a:ext cx="3318520" cy="1924173"/>
          </a:xfrm>
          <a:prstGeom prst="rect">
            <a:avLst/>
          </a:prstGeom>
          <a:noFill/>
          <a:ln/>
        </p:spPr>
      </p:pic>
      <p:pic>
        <p:nvPicPr>
          <p:cNvPr id="2050" name="Picture 2" descr="C:\Users\я\Desktop\IMGP2492.JPG"/>
          <p:cNvPicPr>
            <a:picLocks noGrp="1" noChangeAspect="1" noChangeArrowheads="1"/>
          </p:cNvPicPr>
          <p:nvPr>
            <p:ph sz="half" idx="2"/>
          </p:nvPr>
        </p:nvPicPr>
        <p:blipFill>
          <a:blip r:embed="rId4" cstate="print"/>
          <a:srcRect/>
          <a:stretch>
            <a:fillRect/>
          </a:stretch>
        </p:blipFill>
        <p:spPr bwMode="auto">
          <a:xfrm>
            <a:off x="4644008" y="2564904"/>
            <a:ext cx="4038600" cy="30289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3200" dirty="0" smtClean="0"/>
              <a:t/>
            </a:r>
            <a:br>
              <a:rPr lang="en-US" sz="3200" dirty="0" smtClean="0"/>
            </a:br>
            <a:r>
              <a:rPr lang="en-US" sz="3200" dirty="0"/>
              <a:t/>
            </a:r>
            <a:br>
              <a:rPr lang="en-US" sz="3200" dirty="0"/>
            </a:br>
            <a:r>
              <a:rPr lang="en-US" sz="3200" dirty="0" smtClean="0"/>
              <a:t>The </a:t>
            </a:r>
            <a:r>
              <a:rPr lang="en-US" sz="3200" dirty="0"/>
              <a:t>main women`s costume was </a:t>
            </a:r>
            <a:r>
              <a:rPr lang="en-US" sz="3200" dirty="0" err="1"/>
              <a:t>sarafan</a:t>
            </a:r>
            <a:r>
              <a:rPr lang="en-US" sz="3200" dirty="0"/>
              <a:t>, decorated with embroidery, buttons and lace. The most popular women`s headgear was </a:t>
            </a:r>
            <a:r>
              <a:rPr lang="en-US" sz="3200" dirty="0" err="1"/>
              <a:t>kokoshnik</a:t>
            </a:r>
            <a:r>
              <a:rPr lang="en-US" sz="3200" dirty="0"/>
              <a:t>. Girls liked to wear </a:t>
            </a:r>
            <a:r>
              <a:rPr lang="en-US" sz="3200" dirty="0" err="1"/>
              <a:t>venets</a:t>
            </a:r>
            <a:r>
              <a:rPr lang="en-US" sz="3200" dirty="0"/>
              <a:t>. The main type of  footwear were </a:t>
            </a:r>
            <a:r>
              <a:rPr lang="en-US" sz="3200" dirty="0" err="1"/>
              <a:t>lapti</a:t>
            </a:r>
            <a:r>
              <a:rPr lang="en-US" sz="3200" dirty="0"/>
              <a:t> and </a:t>
            </a:r>
            <a:r>
              <a:rPr lang="en-US" sz="3200" dirty="0" err="1"/>
              <a:t>valenki</a:t>
            </a:r>
            <a:endParaRPr lang="ru-RU" sz="3200" dirty="0"/>
          </a:p>
        </p:txBody>
      </p:sp>
      <p:pic>
        <p:nvPicPr>
          <p:cNvPr id="5" name="Содержимое 3" descr="x_1b082628.jpg"/>
          <p:cNvPicPr>
            <a:picLocks noGrp="1" noChangeAspect="1"/>
          </p:cNvPicPr>
          <p:nvPr>
            <p:ph sz="half" idx="1"/>
          </p:nvPr>
        </p:nvPicPr>
        <p:blipFill>
          <a:blip r:embed="rId2" cstate="print"/>
          <a:srcRect/>
          <a:stretch>
            <a:fillRect/>
          </a:stretch>
        </p:blipFill>
        <p:spPr>
          <a:xfrm>
            <a:off x="4644008" y="3429000"/>
            <a:ext cx="4038600" cy="3429000"/>
          </a:xfrm>
        </p:spPr>
      </p:pic>
      <p:pic>
        <p:nvPicPr>
          <p:cNvPr id="3075" name="Picture 3" descr="C:\Users\я\Documents\устьяны\x_9227e823.jpg"/>
          <p:cNvPicPr>
            <a:picLocks noChangeAspect="1" noChangeArrowheads="1"/>
          </p:cNvPicPr>
          <p:nvPr/>
        </p:nvPicPr>
        <p:blipFill>
          <a:blip r:embed="rId3" cstate="print"/>
          <a:srcRect/>
          <a:stretch>
            <a:fillRect/>
          </a:stretch>
        </p:blipFill>
        <p:spPr bwMode="auto">
          <a:xfrm>
            <a:off x="0" y="3695303"/>
            <a:ext cx="4464496" cy="3162697"/>
          </a:xfrm>
          <a:prstGeom prst="rect">
            <a:avLst/>
          </a:prstGeom>
          <a:noFill/>
        </p:spPr>
      </p:pic>
      <p:pic>
        <p:nvPicPr>
          <p:cNvPr id="3076" name="Picture 4" descr="C:\Users\я\Desktop\hand made\валенки\valenki.jpg"/>
          <p:cNvPicPr>
            <a:picLocks noChangeAspect="1" noChangeArrowheads="1"/>
          </p:cNvPicPr>
          <p:nvPr/>
        </p:nvPicPr>
        <p:blipFill>
          <a:blip r:embed="rId4" cstate="print"/>
          <a:srcRect/>
          <a:stretch>
            <a:fillRect/>
          </a:stretch>
        </p:blipFill>
        <p:spPr bwMode="auto">
          <a:xfrm>
            <a:off x="2123728" y="3501008"/>
            <a:ext cx="2304256" cy="1368152"/>
          </a:xfrm>
          <a:prstGeom prst="rect">
            <a:avLst/>
          </a:prstGeom>
          <a:noFill/>
        </p:spPr>
      </p:pic>
      <p:pic>
        <p:nvPicPr>
          <p:cNvPr id="3077" name="Picture 5" descr="C:\Users\я\Desktop\hand made\x_bc56d52d.jpg"/>
          <p:cNvPicPr>
            <a:picLocks noGrp="1" noChangeAspect="1" noChangeArrowheads="1"/>
          </p:cNvPicPr>
          <p:nvPr>
            <p:ph sz="half" idx="2"/>
          </p:nvPr>
        </p:nvPicPr>
        <p:blipFill>
          <a:blip r:embed="rId5" cstate="print"/>
          <a:srcRect/>
          <a:stretch>
            <a:fillRect/>
          </a:stretch>
        </p:blipFill>
        <p:spPr bwMode="auto">
          <a:xfrm>
            <a:off x="0" y="2276872"/>
            <a:ext cx="1763688" cy="208823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3600" dirty="0" smtClean="0"/>
              <a:t/>
            </a:r>
            <a:br>
              <a:rPr lang="en-US" sz="3600" dirty="0" smtClean="0"/>
            </a:br>
            <a:r>
              <a:rPr lang="en-US" sz="3600" dirty="0"/>
              <a:t/>
            </a:r>
            <a:br>
              <a:rPr lang="en-US" sz="3600" dirty="0"/>
            </a:br>
            <a:r>
              <a:rPr lang="en-US" sz="3600" dirty="0" smtClean="0"/>
              <a:t>The </a:t>
            </a:r>
            <a:r>
              <a:rPr lang="en-US" sz="3600" dirty="0" err="1"/>
              <a:t>Pomors</a:t>
            </a:r>
            <a:r>
              <a:rPr lang="en-US" sz="3600" dirty="0"/>
              <a:t> were skillful craftsmen. And nowadays in our town </a:t>
            </a:r>
            <a:r>
              <a:rPr lang="en-US" sz="3600" dirty="0" err="1"/>
              <a:t>Velsk</a:t>
            </a:r>
            <a:r>
              <a:rPr lang="en-US" sz="3600" dirty="0"/>
              <a:t> there is a club “</a:t>
            </a:r>
            <a:r>
              <a:rPr lang="en-US" sz="3600" dirty="0" err="1"/>
              <a:t>Berendei</a:t>
            </a:r>
            <a:r>
              <a:rPr lang="en-US" sz="3600" dirty="0"/>
              <a:t>” where people learn old crafts. </a:t>
            </a:r>
            <a:r>
              <a:rPr lang="ru-RU" dirty="0"/>
              <a:t/>
            </a:r>
            <a:br>
              <a:rPr lang="ru-RU" dirty="0"/>
            </a:br>
            <a:endParaRPr lang="ru-RU" dirty="0"/>
          </a:p>
        </p:txBody>
      </p:sp>
      <p:pic>
        <p:nvPicPr>
          <p:cNvPr id="5" name="Содержимое 3" descr="x_06ec9acb.jpg"/>
          <p:cNvPicPr>
            <a:picLocks noGrp="1" noChangeAspect="1"/>
          </p:cNvPicPr>
          <p:nvPr>
            <p:ph sz="half" idx="1"/>
          </p:nvPr>
        </p:nvPicPr>
        <p:blipFill>
          <a:blip r:embed="rId2" cstate="print"/>
          <a:srcRect/>
          <a:stretch>
            <a:fillRect/>
          </a:stretch>
        </p:blipFill>
        <p:spPr>
          <a:xfrm>
            <a:off x="251520" y="1916832"/>
            <a:ext cx="2592288" cy="1584176"/>
          </a:xfrm>
        </p:spPr>
      </p:pic>
      <p:pic>
        <p:nvPicPr>
          <p:cNvPr id="8" name="Picture 5" descr="C:\Users\я\Desktop\hand made\x_30e01eaa.jpg"/>
          <p:cNvPicPr>
            <a:picLocks noGrp="1" noChangeAspect="1" noChangeArrowheads="1"/>
          </p:cNvPicPr>
          <p:nvPr>
            <p:ph sz="half" idx="2"/>
          </p:nvPr>
        </p:nvPicPr>
        <p:blipFill>
          <a:blip r:embed="rId3" cstate="print"/>
          <a:srcRect/>
          <a:stretch>
            <a:fillRect/>
          </a:stretch>
        </p:blipFill>
        <p:spPr bwMode="auto">
          <a:xfrm>
            <a:off x="5868144" y="1916832"/>
            <a:ext cx="3030488" cy="2160240"/>
          </a:xfrm>
          <a:prstGeom prst="rect">
            <a:avLst/>
          </a:prstGeom>
          <a:noFill/>
        </p:spPr>
      </p:pic>
      <p:pic>
        <p:nvPicPr>
          <p:cNvPr id="9" name="Picture 2" descr="C:\Users\я\Desktop\hand made\береста\x_5647fd7c.jpg"/>
          <p:cNvPicPr>
            <a:picLocks noChangeAspect="1" noChangeArrowheads="1"/>
          </p:cNvPicPr>
          <p:nvPr/>
        </p:nvPicPr>
        <p:blipFill>
          <a:blip r:embed="rId4" cstate="print"/>
          <a:srcRect/>
          <a:stretch>
            <a:fillRect/>
          </a:stretch>
        </p:blipFill>
        <p:spPr bwMode="auto">
          <a:xfrm>
            <a:off x="0" y="4005064"/>
            <a:ext cx="3384376" cy="2433981"/>
          </a:xfrm>
          <a:prstGeom prst="rect">
            <a:avLst/>
          </a:prstGeom>
          <a:noFill/>
        </p:spPr>
      </p:pic>
      <p:pic>
        <p:nvPicPr>
          <p:cNvPr id="4098" name="Picture 2" descr="C:\Users\я\Desktop\hand made\x_e7bbe191.jpg"/>
          <p:cNvPicPr>
            <a:picLocks noChangeAspect="1" noChangeArrowheads="1"/>
          </p:cNvPicPr>
          <p:nvPr/>
        </p:nvPicPr>
        <p:blipFill>
          <a:blip r:embed="rId5" cstate="print"/>
          <a:srcRect/>
          <a:stretch>
            <a:fillRect/>
          </a:stretch>
        </p:blipFill>
        <p:spPr bwMode="auto">
          <a:xfrm>
            <a:off x="5436096" y="4509120"/>
            <a:ext cx="3707904" cy="2348880"/>
          </a:xfrm>
          <a:prstGeom prst="rect">
            <a:avLst/>
          </a:prstGeom>
          <a:noFill/>
        </p:spPr>
      </p:pic>
      <p:pic>
        <p:nvPicPr>
          <p:cNvPr id="11" name="Рисунок 10"/>
          <p:cNvPicPr/>
          <p:nvPr/>
        </p:nvPicPr>
        <p:blipFill>
          <a:blip r:embed="rId6" cstate="print"/>
          <a:srcRect/>
          <a:stretch>
            <a:fillRect/>
          </a:stretch>
        </p:blipFill>
        <p:spPr bwMode="auto">
          <a:xfrm>
            <a:off x="2915816" y="1700808"/>
            <a:ext cx="2423343" cy="36724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TotalTime>
  <Words>11</Words>
  <Application>Microsoft Office PowerPoint</Application>
  <PresentationFormat>Экран (4:3)</PresentationFormat>
  <Paragraphs>7</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Тема Office</vt:lpstr>
      <vt:lpstr>The Pomor Character </vt:lpstr>
      <vt:lpstr> Pomorye, or the land of the Pomors, is the Polar region in the European part of the Russian North.</vt:lpstr>
      <vt:lpstr>  The Pomors were brave hunters and  fishermen. The Pomor family could consist of thirty people, the father was the head of the big family. Boys went fishing and hunting with their fathers.</vt:lpstr>
      <vt:lpstr>Girls learnt embroidery, cooking and breadmaking.</vt:lpstr>
      <vt:lpstr> The Pomor houses were made of wood, with one room, the windows and the doors were small.</vt:lpstr>
      <vt:lpstr>  The main women`s costume was sarafan, decorated with embroidery, buttons and lace. The most popular women`s headgear was kokoshnik. Girls liked to wear venets. The main type of  footwear were lapti and valenki</vt:lpstr>
      <vt:lpstr>  The Pomors were skillful craftsmen. And nowadays in our town Velsk there is a club “Berendei” where people learn old crafts.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Northern Russian Pomors and their lifestyle</dc:title>
  <dc:creator>я</dc:creator>
  <cp:lastModifiedBy>я</cp:lastModifiedBy>
  <cp:revision>8</cp:revision>
  <dcterms:created xsi:type="dcterms:W3CDTF">2011-04-19T18:33:26Z</dcterms:created>
  <dcterms:modified xsi:type="dcterms:W3CDTF">2011-10-08T20:25:47Z</dcterms:modified>
</cp:coreProperties>
</file>