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8" r:id="rId7"/>
    <p:sldId id="260" r:id="rId8"/>
    <p:sldId id="265" r:id="rId9"/>
    <p:sldId id="261" r:id="rId10"/>
    <p:sldId id="263" r:id="rId11"/>
    <p:sldId id="266" r:id="rId12"/>
    <p:sldId id="262" r:id="rId13"/>
    <p:sldId id="269"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1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4F89DB-F4CA-4DFA-A75D-0A91E84C9E7F}" type="datetimeFigureOut">
              <a:rPr lang="ru-RU" smtClean="0"/>
              <a:pPr/>
              <a:t>22.11.2011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A6C805-2C06-4537-9C2D-FB8F001D3C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F89DB-F4CA-4DFA-A75D-0A91E84C9E7F}" type="datetimeFigureOut">
              <a:rPr lang="ru-RU" smtClean="0"/>
              <a:pPr/>
              <a:t>22.11.2011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6C805-2C06-4537-9C2D-FB8F001D3C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85794"/>
            <a:ext cx="7772400" cy="1470025"/>
          </a:xfrm>
        </p:spPr>
        <p:txBody>
          <a:bodyPr>
            <a:noAutofit/>
          </a:bodyPr>
          <a:lstStyle/>
          <a:p>
            <a:r>
              <a:rPr lang="ru-RU" sz="4800" dirty="0" smtClean="0">
                <a:solidFill>
                  <a:srgbClr val="FF0000"/>
                </a:solidFill>
                <a:latin typeface="Times New Roman" pitchFamily="18" charset="0"/>
                <a:cs typeface="Times New Roman" pitchFamily="18" charset="0"/>
              </a:rPr>
              <a:t>Презентация открытого урока по биологии 6 класса</a:t>
            </a:r>
            <a:endParaRPr lang="ru-RU" sz="48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57290" y="3000372"/>
            <a:ext cx="6400800" cy="1752600"/>
          </a:xfrm>
        </p:spPr>
        <p:txBody>
          <a:bodyPr>
            <a:normAutofit/>
          </a:bodyPr>
          <a:lstStyle/>
          <a:p>
            <a:r>
              <a:rPr lang="ru-RU" sz="4400" i="1" dirty="0">
                <a:solidFill>
                  <a:srgbClr val="0070C0"/>
                </a:solidFill>
                <a:latin typeface="Times New Roman" pitchFamily="18" charset="0"/>
                <a:cs typeface="Times New Roman" pitchFamily="18" charset="0"/>
              </a:rPr>
              <a:t>по </a:t>
            </a:r>
            <a:r>
              <a:rPr lang="ru-RU" sz="4400" i="1" dirty="0" smtClean="0">
                <a:solidFill>
                  <a:srgbClr val="0070C0"/>
                </a:solidFill>
                <a:latin typeface="Times New Roman" pitchFamily="18" charset="0"/>
                <a:cs typeface="Times New Roman" pitchFamily="18" charset="0"/>
              </a:rPr>
              <a:t>теме: </a:t>
            </a:r>
            <a:r>
              <a:rPr lang="ru-RU" sz="4400" i="1" dirty="0">
                <a:solidFill>
                  <a:srgbClr val="0070C0"/>
                </a:solidFill>
                <a:latin typeface="Times New Roman" pitchFamily="18" charset="0"/>
                <a:cs typeface="Times New Roman" pitchFamily="18" charset="0"/>
              </a:rPr>
              <a:t>«Органические вещества семени»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Копия Копия IMG.jpg"/>
          <p:cNvPicPr>
            <a:picLocks noGrp="1" noChangeAspect="1"/>
          </p:cNvPicPr>
          <p:nvPr>
            <p:ph idx="1"/>
          </p:nvPr>
        </p:nvPicPr>
        <p:blipFill>
          <a:blip r:embed="rId2" cstate="print"/>
          <a:stretch>
            <a:fillRect/>
          </a:stretch>
        </p:blipFill>
        <p:spPr>
          <a:xfrm>
            <a:off x="1285852" y="3286124"/>
            <a:ext cx="1678214" cy="2428892"/>
          </a:xfrm>
        </p:spPr>
      </p:pic>
      <p:pic>
        <p:nvPicPr>
          <p:cNvPr id="1026" name="Picture 2" descr="C:\Documents and Settings\Gimnazia\Рабочий стол\2011_11_16\11.jpg"/>
          <p:cNvPicPr>
            <a:picLocks noChangeAspect="1" noChangeArrowheads="1"/>
          </p:cNvPicPr>
          <p:nvPr/>
        </p:nvPicPr>
        <p:blipFill>
          <a:blip r:embed="rId3" cstate="print"/>
          <a:srcRect/>
          <a:stretch>
            <a:fillRect/>
          </a:stretch>
        </p:blipFill>
        <p:spPr bwMode="auto">
          <a:xfrm>
            <a:off x="5214942" y="3214686"/>
            <a:ext cx="2619041" cy="2714644"/>
          </a:xfrm>
          <a:prstGeom prst="rect">
            <a:avLst/>
          </a:prstGeom>
          <a:noFill/>
        </p:spPr>
      </p:pic>
      <p:sp>
        <p:nvSpPr>
          <p:cNvPr id="14" name="TextBox 13"/>
          <p:cNvSpPr txBox="1"/>
          <p:nvPr/>
        </p:nvSpPr>
        <p:spPr>
          <a:xfrm>
            <a:off x="928662" y="2786058"/>
            <a:ext cx="2643206"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однодольные</a:t>
            </a:r>
            <a:endParaRPr lang="ru-RU" sz="3200" b="1" dirty="0">
              <a:latin typeface="Times New Roman" pitchFamily="18" charset="0"/>
              <a:cs typeface="Times New Roman" pitchFamily="18" charset="0"/>
            </a:endParaRPr>
          </a:p>
        </p:txBody>
      </p:sp>
      <p:sp>
        <p:nvSpPr>
          <p:cNvPr id="15" name="TextBox 14"/>
          <p:cNvSpPr txBox="1"/>
          <p:nvPr/>
        </p:nvSpPr>
        <p:spPr>
          <a:xfrm>
            <a:off x="5429256" y="2714620"/>
            <a:ext cx="2214578" cy="523220"/>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двудольные</a:t>
            </a:r>
            <a:endParaRPr lang="ru-RU" sz="2800" b="1" dirty="0">
              <a:latin typeface="Times New Roman" pitchFamily="18" charset="0"/>
              <a:cs typeface="Times New Roman" pitchFamily="18" charset="0"/>
            </a:endParaRPr>
          </a:p>
        </p:txBody>
      </p:sp>
      <p:sp>
        <p:nvSpPr>
          <p:cNvPr id="16" name="TextBox 15"/>
          <p:cNvSpPr txBox="1"/>
          <p:nvPr/>
        </p:nvSpPr>
        <p:spPr>
          <a:xfrm>
            <a:off x="2357422" y="857232"/>
            <a:ext cx="4286280" cy="923330"/>
          </a:xfrm>
          <a:prstGeom prst="rect">
            <a:avLst/>
          </a:prstGeom>
          <a:noFill/>
        </p:spPr>
        <p:txBody>
          <a:bodyPr wrap="square" rtlCol="0">
            <a:spAutoFit/>
          </a:bodyPr>
          <a:lstStyle/>
          <a:p>
            <a:pPr algn="ctr"/>
            <a:r>
              <a:rPr lang="ru-RU" sz="5400" b="1" dirty="0" smtClean="0">
                <a:solidFill>
                  <a:srgbClr val="C00000"/>
                </a:solidFill>
                <a:latin typeface="Times New Roman" pitchFamily="18" charset="0"/>
                <a:cs typeface="Times New Roman" pitchFamily="18" charset="0"/>
              </a:rPr>
              <a:t>Классы</a:t>
            </a:r>
            <a:endParaRPr lang="ru-RU" sz="4000" b="1" dirty="0" smtClean="0">
              <a:solidFill>
                <a:srgbClr val="C00000"/>
              </a:solidFill>
              <a:latin typeface="Times New Roman" pitchFamily="18" charset="0"/>
              <a:cs typeface="Times New Roman" pitchFamily="18" charset="0"/>
            </a:endParaRPr>
          </a:p>
        </p:txBody>
      </p:sp>
      <p:cxnSp>
        <p:nvCxnSpPr>
          <p:cNvPr id="24" name="Прямая со стрелкой 23"/>
          <p:cNvCxnSpPr>
            <a:stCxn id="16" idx="2"/>
            <a:endCxn id="15" idx="0"/>
          </p:cNvCxnSpPr>
          <p:nvPr/>
        </p:nvCxnSpPr>
        <p:spPr>
          <a:xfrm rot="16200000" flipH="1">
            <a:off x="5051524" y="1229599"/>
            <a:ext cx="934058" cy="20359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a:stCxn id="16" idx="2"/>
            <a:endCxn id="14" idx="0"/>
          </p:cNvCxnSpPr>
          <p:nvPr/>
        </p:nvCxnSpPr>
        <p:spPr>
          <a:xfrm rot="5400000">
            <a:off x="2872666" y="1158162"/>
            <a:ext cx="1005496" cy="22502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0000"/>
                </a:solidFill>
                <a:latin typeface="Times New Roman" pitchFamily="18" charset="0"/>
                <a:cs typeface="Times New Roman" pitchFamily="18" charset="0"/>
              </a:rPr>
              <a:t>Органы</a:t>
            </a:r>
            <a:endParaRPr lang="ru-RU" sz="5400" dirty="0">
              <a:solidFill>
                <a:srgbClr val="FF0000"/>
              </a:solidFill>
              <a:latin typeface="Times New Roman" pitchFamily="18" charset="0"/>
              <a:cs typeface="Times New Roman" pitchFamily="18" charset="0"/>
            </a:endParaRPr>
          </a:p>
        </p:txBody>
      </p:sp>
      <p:pic>
        <p:nvPicPr>
          <p:cNvPr id="4" name="Picture 2" descr="C:\Documents and Settings\Gimnazia\Рабочий стол\2011_11_16\12.jpg"/>
          <p:cNvPicPr>
            <a:picLocks noChangeAspect="1" noChangeArrowheads="1"/>
          </p:cNvPicPr>
          <p:nvPr/>
        </p:nvPicPr>
        <p:blipFill>
          <a:blip r:embed="rId2" cstate="print"/>
          <a:srcRect/>
          <a:stretch>
            <a:fillRect/>
          </a:stretch>
        </p:blipFill>
        <p:spPr bwMode="auto">
          <a:xfrm>
            <a:off x="1500166" y="2500306"/>
            <a:ext cx="2071702" cy="1326809"/>
          </a:xfrm>
          <a:prstGeom prst="rect">
            <a:avLst/>
          </a:prstGeom>
          <a:noFill/>
        </p:spPr>
      </p:pic>
      <p:pic>
        <p:nvPicPr>
          <p:cNvPr id="5" name="Picture 3" descr="C:\Documents and Settings\Gimnazia\Рабочий стол\2011_11_16\IMG.jpg"/>
          <p:cNvPicPr>
            <a:picLocks noChangeAspect="1" noChangeArrowheads="1"/>
          </p:cNvPicPr>
          <p:nvPr/>
        </p:nvPicPr>
        <p:blipFill>
          <a:blip r:embed="rId3" cstate="print"/>
          <a:srcRect/>
          <a:stretch>
            <a:fillRect/>
          </a:stretch>
        </p:blipFill>
        <p:spPr bwMode="auto">
          <a:xfrm>
            <a:off x="5786446" y="2500306"/>
            <a:ext cx="1353805" cy="1122838"/>
          </a:xfrm>
          <a:prstGeom prst="rect">
            <a:avLst/>
          </a:prstGeom>
          <a:noFill/>
        </p:spPr>
      </p:pic>
      <p:pic>
        <p:nvPicPr>
          <p:cNvPr id="6" name="Picture 2" descr="C:\Documents and Settings\Gimnazia\Рабочий стол\2011_11_16\Копия 11.jpg"/>
          <p:cNvPicPr>
            <a:picLocks noChangeAspect="1" noChangeArrowheads="1"/>
          </p:cNvPicPr>
          <p:nvPr/>
        </p:nvPicPr>
        <p:blipFill>
          <a:blip r:embed="rId4" cstate="print"/>
          <a:srcRect/>
          <a:stretch>
            <a:fillRect/>
          </a:stretch>
        </p:blipFill>
        <p:spPr bwMode="auto">
          <a:xfrm>
            <a:off x="1714480" y="3929066"/>
            <a:ext cx="1800154" cy="2143139"/>
          </a:xfrm>
          <a:prstGeom prst="rect">
            <a:avLst/>
          </a:prstGeom>
          <a:noFill/>
        </p:spPr>
      </p:pic>
      <p:pic>
        <p:nvPicPr>
          <p:cNvPr id="7" name="Picture 3" descr="C:\Documents and Settings\Gimnazia\Рабочий стол\2011_11_16\Копия 12.jpg"/>
          <p:cNvPicPr>
            <a:picLocks noChangeAspect="1" noChangeArrowheads="1"/>
          </p:cNvPicPr>
          <p:nvPr/>
        </p:nvPicPr>
        <p:blipFill>
          <a:blip r:embed="rId5" cstate="print"/>
          <a:srcRect/>
          <a:stretch>
            <a:fillRect/>
          </a:stretch>
        </p:blipFill>
        <p:spPr bwMode="auto">
          <a:xfrm>
            <a:off x="5572132" y="3863485"/>
            <a:ext cx="1780272" cy="1979186"/>
          </a:xfrm>
          <a:prstGeom prst="rect">
            <a:avLst/>
          </a:prstGeom>
          <a:noFill/>
        </p:spPr>
      </p:pic>
      <p:sp>
        <p:nvSpPr>
          <p:cNvPr id="8" name="TextBox 7"/>
          <p:cNvSpPr txBox="1"/>
          <p:nvPr/>
        </p:nvSpPr>
        <p:spPr>
          <a:xfrm>
            <a:off x="1285852" y="2000240"/>
            <a:ext cx="2598660" cy="584775"/>
          </a:xfrm>
          <a:prstGeom prst="rect">
            <a:avLst/>
          </a:prstGeom>
          <a:noFill/>
        </p:spPr>
        <p:txBody>
          <a:bodyPr wrap="none" rtlCol="0">
            <a:spAutoFit/>
          </a:bodyPr>
          <a:lstStyle/>
          <a:p>
            <a:r>
              <a:rPr lang="ru-RU" sz="3200" dirty="0" smtClean="0">
                <a:latin typeface="Times New Roman" pitchFamily="18" charset="0"/>
                <a:cs typeface="Times New Roman" pitchFamily="18" charset="0"/>
              </a:rPr>
              <a:t>Однодольных</a:t>
            </a:r>
            <a:endParaRPr lang="ru-RU" sz="3200" dirty="0">
              <a:latin typeface="Times New Roman" pitchFamily="18" charset="0"/>
              <a:cs typeface="Times New Roman" pitchFamily="18" charset="0"/>
            </a:endParaRPr>
          </a:p>
        </p:txBody>
      </p:sp>
      <p:sp>
        <p:nvSpPr>
          <p:cNvPr id="9" name="TextBox 8"/>
          <p:cNvSpPr txBox="1"/>
          <p:nvPr/>
        </p:nvSpPr>
        <p:spPr>
          <a:xfrm>
            <a:off x="5500694" y="2000240"/>
            <a:ext cx="2325893" cy="584775"/>
          </a:xfrm>
          <a:prstGeom prst="rect">
            <a:avLst/>
          </a:prstGeom>
          <a:noFill/>
        </p:spPr>
        <p:txBody>
          <a:bodyPr wrap="none" rtlCol="0">
            <a:spAutoFit/>
          </a:bodyPr>
          <a:lstStyle/>
          <a:p>
            <a:r>
              <a:rPr lang="ru-RU" sz="3200" dirty="0" smtClean="0">
                <a:latin typeface="Times New Roman" pitchFamily="18" charset="0"/>
                <a:cs typeface="Times New Roman" pitchFamily="18" charset="0"/>
              </a:rPr>
              <a:t>Двудольных</a:t>
            </a:r>
            <a:endParaRPr lang="ru-RU" sz="3200" dirty="0">
              <a:latin typeface="Times New Roman" pitchFamily="18" charset="0"/>
              <a:cs typeface="Times New Roman" pitchFamily="18" charset="0"/>
            </a:endParaRPr>
          </a:p>
        </p:txBody>
      </p:sp>
      <p:cxnSp>
        <p:nvCxnSpPr>
          <p:cNvPr id="11" name="Прямая со стрелкой 10"/>
          <p:cNvCxnSpPr>
            <a:stCxn id="2" idx="2"/>
            <a:endCxn id="8" idx="0"/>
          </p:cNvCxnSpPr>
          <p:nvPr/>
        </p:nvCxnSpPr>
        <p:spPr>
          <a:xfrm rot="5400000">
            <a:off x="3287290" y="715530"/>
            <a:ext cx="582602" cy="1986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rot="16200000" flipH="1">
            <a:off x="5362239" y="567061"/>
            <a:ext cx="582602" cy="23059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C00000"/>
                </a:solidFill>
                <a:latin typeface="Times New Roman" pitchFamily="18" charset="0"/>
                <a:cs typeface="Times New Roman" pitchFamily="18" charset="0"/>
              </a:rPr>
              <a:t>Вопросы на повторение</a:t>
            </a:r>
            <a:endParaRPr lang="ru-RU" sz="54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marL="514350" lvl="0" indent="-514350" algn="just">
              <a:buFont typeface="+mj-lt"/>
              <a:buAutoNum type="arabicPeriod"/>
            </a:pPr>
            <a:r>
              <a:rPr lang="ru-RU" dirty="0">
                <a:solidFill>
                  <a:srgbClr val="002060"/>
                </a:solidFill>
                <a:latin typeface="Times New Roman" pitchFamily="18" charset="0"/>
                <a:cs typeface="Times New Roman" pitchFamily="18" charset="0"/>
              </a:rPr>
              <a:t>Как называется питательное вещество колоска пшеницы?</a:t>
            </a:r>
          </a:p>
          <a:p>
            <a:pPr marL="514350" lvl="0" indent="-514350" algn="just">
              <a:buFont typeface="+mj-lt"/>
              <a:buAutoNum type="arabicPeriod"/>
            </a:pPr>
            <a:r>
              <a:rPr lang="ru-RU" dirty="0">
                <a:solidFill>
                  <a:srgbClr val="002060"/>
                </a:solidFill>
                <a:latin typeface="Times New Roman" pitchFamily="18" charset="0"/>
                <a:cs typeface="Times New Roman" pitchFamily="18" charset="0"/>
              </a:rPr>
              <a:t>Главные части цветка.</a:t>
            </a:r>
          </a:p>
          <a:p>
            <a:pPr marL="514350" lvl="0" indent="-514350" algn="just">
              <a:buFont typeface="+mj-lt"/>
              <a:buAutoNum type="arabicPeriod"/>
            </a:pPr>
            <a:r>
              <a:rPr lang="sah-RU" dirty="0">
                <a:solidFill>
                  <a:srgbClr val="002060"/>
                </a:solidFill>
                <a:latin typeface="Times New Roman" pitchFamily="18" charset="0"/>
                <a:cs typeface="Times New Roman" pitchFamily="18" charset="0"/>
              </a:rPr>
              <a:t>Куда</a:t>
            </a:r>
            <a:r>
              <a:rPr lang="ru-RU" dirty="0">
                <a:solidFill>
                  <a:srgbClr val="002060"/>
                </a:solidFill>
                <a:latin typeface="Times New Roman" pitchFamily="18" charset="0"/>
                <a:cs typeface="Times New Roman" pitchFamily="18" charset="0"/>
              </a:rPr>
              <a:t> падает пыльца </a:t>
            </a:r>
            <a:r>
              <a:rPr lang="sah-RU" dirty="0">
                <a:solidFill>
                  <a:srgbClr val="002060"/>
                </a:solidFill>
                <a:latin typeface="Times New Roman" pitchFamily="18" charset="0"/>
                <a:cs typeface="Times New Roman" pitchFamily="18" charset="0"/>
              </a:rPr>
              <a:t>на</a:t>
            </a:r>
            <a:r>
              <a:rPr lang="ru-RU" dirty="0">
                <a:solidFill>
                  <a:srgbClr val="002060"/>
                </a:solidFill>
                <a:latin typeface="Times New Roman" pitchFamily="18" charset="0"/>
                <a:cs typeface="Times New Roman" pitchFamily="18" charset="0"/>
              </a:rPr>
              <a:t> цвет</a:t>
            </a:r>
            <a:r>
              <a:rPr lang="sah-RU" dirty="0">
                <a:solidFill>
                  <a:srgbClr val="002060"/>
                </a:solidFill>
                <a:latin typeface="Times New Roman" pitchFamily="18" charset="0"/>
                <a:cs typeface="Times New Roman" pitchFamily="18" charset="0"/>
              </a:rPr>
              <a:t>о</a:t>
            </a:r>
            <a:r>
              <a:rPr lang="ru-RU" dirty="0">
                <a:solidFill>
                  <a:srgbClr val="002060"/>
                </a:solidFill>
                <a:latin typeface="Times New Roman" pitchFamily="18" charset="0"/>
                <a:cs typeface="Times New Roman" pitchFamily="18" charset="0"/>
              </a:rPr>
              <a:t>к для оплодотворения?</a:t>
            </a:r>
          </a:p>
          <a:p>
            <a:pPr marL="514350" lvl="0" indent="-514350" algn="just">
              <a:buFont typeface="+mj-lt"/>
              <a:buAutoNum type="arabicPeriod"/>
            </a:pPr>
            <a:r>
              <a:rPr lang="ru-RU" dirty="0">
                <a:solidFill>
                  <a:srgbClr val="002060"/>
                </a:solidFill>
                <a:latin typeface="Times New Roman" pitchFamily="18" charset="0"/>
                <a:cs typeface="Times New Roman" pitchFamily="18" charset="0"/>
              </a:rPr>
              <a:t>Какие бывают плоды?</a:t>
            </a:r>
          </a:p>
          <a:p>
            <a:pPr marL="514350" lvl="0" indent="-514350" algn="just">
              <a:buFont typeface="+mj-lt"/>
              <a:buAutoNum type="arabicPeriod"/>
            </a:pPr>
            <a:r>
              <a:rPr lang="ru-RU" dirty="0">
                <a:solidFill>
                  <a:srgbClr val="002060"/>
                </a:solidFill>
                <a:latin typeface="Times New Roman" pitchFamily="18" charset="0"/>
                <a:cs typeface="Times New Roman" pitchFamily="18" charset="0"/>
              </a:rPr>
              <a:t>Из чего растут корень, стебель, </a:t>
            </a:r>
            <a:r>
              <a:rPr lang="sah-RU" dirty="0">
                <a:solidFill>
                  <a:srgbClr val="002060"/>
                </a:solidFill>
                <a:latin typeface="Times New Roman" pitchFamily="18" charset="0"/>
                <a:cs typeface="Times New Roman" pitchFamily="18" charset="0"/>
              </a:rPr>
              <a:t>почки</a:t>
            </a:r>
            <a:r>
              <a:rPr lang="ru-RU" dirty="0">
                <a:solidFill>
                  <a:srgbClr val="002060"/>
                </a:solidFill>
                <a:latin typeface="Times New Roman" pitchFamily="18" charset="0"/>
                <a:cs typeface="Times New Roman" pitchFamily="18" charset="0"/>
              </a:rPr>
              <a:t>?</a:t>
            </a:r>
          </a:p>
          <a:p>
            <a:pPr marL="514350" lvl="0" indent="-514350" algn="just">
              <a:buFont typeface="+mj-lt"/>
              <a:buAutoNum type="arabicPeriod"/>
            </a:pPr>
            <a:r>
              <a:rPr lang="ru-RU" dirty="0">
                <a:solidFill>
                  <a:srgbClr val="002060"/>
                </a:solidFill>
                <a:latin typeface="Times New Roman" pitchFamily="18" charset="0"/>
                <a:cs typeface="Times New Roman" pitchFamily="18" charset="0"/>
              </a:rPr>
              <a:t>Какое вещество в муке белое и мутное и распознается йодом?</a:t>
            </a:r>
          </a:p>
          <a:p>
            <a:pPr marL="514350" lvl="0" indent="-514350" algn="just">
              <a:buFont typeface="+mj-lt"/>
              <a:buAutoNum type="arabicPeriod"/>
            </a:pPr>
            <a:r>
              <a:rPr lang="ru-RU" dirty="0">
                <a:solidFill>
                  <a:srgbClr val="002060"/>
                </a:solidFill>
                <a:latin typeface="Times New Roman" pitchFamily="18" charset="0"/>
                <a:cs typeface="Times New Roman" pitchFamily="18" charset="0"/>
              </a:rPr>
              <a:t>Какому типу семян относятся семена </a:t>
            </a:r>
            <a:r>
              <a:rPr lang="sah-RU" dirty="0">
                <a:solidFill>
                  <a:srgbClr val="002060"/>
                </a:solidFill>
                <a:latin typeface="Times New Roman" pitchFamily="18" charset="0"/>
                <a:cs typeface="Times New Roman" pitchFamily="18" charset="0"/>
              </a:rPr>
              <a:t>подсолнечника и гороха</a:t>
            </a:r>
            <a:r>
              <a:rPr lang="ru-RU" dirty="0">
                <a:solidFill>
                  <a:srgbClr val="002060"/>
                </a:solidFill>
                <a:latin typeface="Times New Roman" pitchFamily="18" charset="0"/>
                <a:cs typeface="Times New Roman" pitchFamily="18" charset="0"/>
              </a:rPr>
              <a:t>? </a:t>
            </a:r>
          </a:p>
          <a:p>
            <a:pPr marL="514350" lvl="0" indent="-514350" algn="just">
              <a:buFont typeface="+mj-lt"/>
              <a:buAutoNum type="arabicPeriod"/>
            </a:pPr>
            <a:r>
              <a:rPr lang="sah-RU" dirty="0">
                <a:solidFill>
                  <a:srgbClr val="002060"/>
                </a:solidFill>
                <a:latin typeface="Times New Roman" pitchFamily="18" charset="0"/>
                <a:cs typeface="Times New Roman" pitchFamily="18" charset="0"/>
              </a:rPr>
              <a:t>К какому типу семян относятся семена ржи, риса</a:t>
            </a:r>
            <a:r>
              <a:rPr lang="sah-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0000"/>
                </a:solidFill>
                <a:latin typeface="Times New Roman" pitchFamily="18" charset="0"/>
                <a:cs typeface="Times New Roman" pitchFamily="18" charset="0"/>
              </a:rPr>
              <a:t>Ответы</a:t>
            </a:r>
            <a:endParaRPr lang="ru-RU" sz="54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357422" y="1600200"/>
            <a:ext cx="4500594" cy="4525963"/>
          </a:xfrm>
        </p:spPr>
        <p:txBody>
          <a:bodyPr>
            <a:normAutofit lnSpcReduction="10000"/>
          </a:bodyPr>
          <a:lstStyle/>
          <a:p>
            <a:pPr marL="514350" lvl="0" indent="-514350">
              <a:buFont typeface="+mj-lt"/>
              <a:buAutoNum type="arabicPeriod"/>
            </a:pPr>
            <a:r>
              <a:rPr lang="ru-RU" dirty="0" smtClean="0">
                <a:latin typeface="Times New Roman" pitchFamily="18" charset="0"/>
                <a:cs typeface="Times New Roman" pitchFamily="18" charset="0"/>
              </a:rPr>
              <a:t>Эндосперм</a:t>
            </a:r>
          </a:p>
          <a:p>
            <a:pPr marL="514350" lvl="0" indent="-514350">
              <a:buFont typeface="+mj-lt"/>
              <a:buAutoNum type="arabicPeriod"/>
            </a:pPr>
            <a:r>
              <a:rPr lang="ru-RU" dirty="0" smtClean="0">
                <a:latin typeface="Times New Roman" pitchFamily="18" charset="0"/>
                <a:cs typeface="Times New Roman" pitchFamily="18" charset="0"/>
              </a:rPr>
              <a:t>Пестик, тычинка</a:t>
            </a:r>
          </a:p>
          <a:p>
            <a:pPr marL="514350" lvl="0" indent="-514350">
              <a:buFont typeface="+mj-lt"/>
              <a:buAutoNum type="arabicPeriod"/>
            </a:pPr>
            <a:r>
              <a:rPr lang="ru-RU" dirty="0" smtClean="0">
                <a:latin typeface="Times New Roman" pitchFamily="18" charset="0"/>
                <a:cs typeface="Times New Roman" pitchFamily="18" charset="0"/>
              </a:rPr>
              <a:t>Рыльце</a:t>
            </a:r>
          </a:p>
          <a:p>
            <a:pPr marL="514350" lvl="0" indent="-514350">
              <a:buFont typeface="+mj-lt"/>
              <a:buAutoNum type="arabicPeriod"/>
            </a:pPr>
            <a:r>
              <a:rPr lang="ru-RU" dirty="0" smtClean="0">
                <a:latin typeface="Times New Roman" pitchFamily="18" charset="0"/>
                <a:cs typeface="Times New Roman" pitchFamily="18" charset="0"/>
              </a:rPr>
              <a:t>Сочные сухие</a:t>
            </a:r>
          </a:p>
          <a:p>
            <a:pPr marL="514350" lvl="0" indent="-514350">
              <a:buFont typeface="+mj-lt"/>
              <a:buAutoNum type="arabicPeriod"/>
            </a:pPr>
            <a:r>
              <a:rPr lang="ru-RU" dirty="0" smtClean="0">
                <a:latin typeface="Times New Roman" pitchFamily="18" charset="0"/>
                <a:cs typeface="Times New Roman" pitchFamily="18" charset="0"/>
              </a:rPr>
              <a:t>Зародыш</a:t>
            </a:r>
          </a:p>
          <a:p>
            <a:pPr marL="514350" lvl="0" indent="-514350">
              <a:buFont typeface="+mj-lt"/>
              <a:buAutoNum type="arabicPeriod"/>
            </a:pPr>
            <a:r>
              <a:rPr lang="ru-RU" dirty="0" smtClean="0">
                <a:latin typeface="Times New Roman" pitchFamily="18" charset="0"/>
                <a:cs typeface="Times New Roman" pitchFamily="18" charset="0"/>
              </a:rPr>
              <a:t>Крахмал</a:t>
            </a:r>
          </a:p>
          <a:p>
            <a:pPr marL="514350" lvl="0" indent="-514350">
              <a:buFont typeface="+mj-lt"/>
              <a:buAutoNum type="arabicPeriod"/>
            </a:pPr>
            <a:r>
              <a:rPr lang="ru-RU" dirty="0" smtClean="0">
                <a:latin typeface="Times New Roman" pitchFamily="18" charset="0"/>
                <a:cs typeface="Times New Roman" pitchFamily="18" charset="0"/>
              </a:rPr>
              <a:t>Двудольные</a:t>
            </a:r>
          </a:p>
          <a:p>
            <a:pPr marL="514350" lvl="0" indent="-514350">
              <a:buFont typeface="+mj-lt"/>
              <a:buAutoNum type="arabicPeriod"/>
            </a:pPr>
            <a:r>
              <a:rPr lang="ru-RU" dirty="0" smtClean="0">
                <a:latin typeface="Times New Roman" pitchFamily="18" charset="0"/>
                <a:cs typeface="Times New Roman" pitchFamily="18" charset="0"/>
              </a:rPr>
              <a:t>Однодольные</a:t>
            </a:r>
          </a:p>
          <a:p>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6600" dirty="0" smtClean="0">
                <a:solidFill>
                  <a:srgbClr val="C00000"/>
                </a:solidFill>
                <a:latin typeface="Times New Roman" pitchFamily="18" charset="0"/>
                <a:cs typeface="Times New Roman" pitchFamily="18" charset="0"/>
              </a:rPr>
              <a:t>Спасибо за внимание!</a:t>
            </a:r>
            <a:endParaRPr lang="ru-RU" sz="6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a:solidFill>
                  <a:srgbClr val="C00000"/>
                </a:solidFill>
                <a:latin typeface="Times New Roman" pitchFamily="18" charset="0"/>
                <a:cs typeface="Times New Roman" pitchFamily="18" charset="0"/>
              </a:rPr>
              <a:t>Цели урока: </a:t>
            </a:r>
          </a:p>
        </p:txBody>
      </p:sp>
      <p:sp>
        <p:nvSpPr>
          <p:cNvPr id="3" name="Содержимое 2"/>
          <p:cNvSpPr>
            <a:spLocks noGrp="1"/>
          </p:cNvSpPr>
          <p:nvPr>
            <p:ph idx="1"/>
          </p:nvPr>
        </p:nvSpPr>
        <p:spPr/>
        <p:txBody>
          <a:bodyPr/>
          <a:lstStyle/>
          <a:p>
            <a:pPr algn="just">
              <a:buNone/>
            </a:pPr>
            <a:r>
              <a:rPr lang="ru-RU" dirty="0" smtClean="0">
                <a:latin typeface="Times New Roman" pitchFamily="18" charset="0"/>
                <a:cs typeface="Times New Roman" pitchFamily="18" charset="0"/>
              </a:rPr>
              <a:t>		Познакомить обучающихся </a:t>
            </a:r>
            <a:r>
              <a:rPr lang="ru-RU" dirty="0">
                <a:latin typeface="Times New Roman" pitchFamily="18" charset="0"/>
                <a:cs typeface="Times New Roman" pitchFamily="18" charset="0"/>
              </a:rPr>
              <a:t>с органическими веществами семян пшеницы, подсолнечника и малины. Демонстрационный показ их в лабораторной работе</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a:solidFill>
                  <a:srgbClr val="C00000"/>
                </a:solidFill>
                <a:latin typeface="Times New Roman" pitchFamily="18" charset="0"/>
                <a:cs typeface="Times New Roman" pitchFamily="18" charset="0"/>
              </a:rPr>
              <a:t>Задачи:</a:t>
            </a:r>
          </a:p>
        </p:txBody>
      </p:sp>
      <p:sp>
        <p:nvSpPr>
          <p:cNvPr id="3" name="Содержимое 2"/>
          <p:cNvSpPr>
            <a:spLocks noGrp="1"/>
          </p:cNvSpPr>
          <p:nvPr>
            <p:ph idx="1"/>
          </p:nvPr>
        </p:nvSpPr>
        <p:spPr/>
        <p:txBody>
          <a:bodyPr>
            <a:normAutofit fontScale="92500" lnSpcReduction="20000"/>
          </a:bodyPr>
          <a:lstStyle/>
          <a:p>
            <a:pPr algn="just"/>
            <a:r>
              <a:rPr lang="ru-RU" dirty="0">
                <a:latin typeface="Times New Roman" pitchFamily="18" charset="0"/>
                <a:cs typeface="Times New Roman" pitchFamily="18" charset="0"/>
              </a:rPr>
              <a:t>Образовательные: сформировать общие представления понятий: белок, крахмал, жир, развить  понятия об однодольном и двудольном </a:t>
            </a:r>
            <a:r>
              <a:rPr lang="ru-RU" dirty="0" smtClean="0">
                <a:latin typeface="Times New Roman" pitchFamily="18" charset="0"/>
                <a:cs typeface="Times New Roman" pitchFamily="18" charset="0"/>
              </a:rPr>
              <a:t>семени;</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Развивающие</a:t>
            </a:r>
            <a:r>
              <a:rPr lang="ru-RU" dirty="0">
                <a:latin typeface="Times New Roman" pitchFamily="18" charset="0"/>
                <a:cs typeface="Times New Roman" pitchFamily="18" charset="0"/>
              </a:rPr>
              <a:t>: продолжить формирование знаний и  умений выделять главное, анализировать, сравнивать, делать </a:t>
            </a:r>
            <a:r>
              <a:rPr lang="ru-RU" dirty="0" smtClean="0">
                <a:latin typeface="Times New Roman" pitchFamily="18" charset="0"/>
                <a:cs typeface="Times New Roman" pitchFamily="18" charset="0"/>
              </a:rPr>
              <a:t>выводы;</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Воспитательные</a:t>
            </a:r>
            <a:r>
              <a:rPr lang="ru-RU" dirty="0">
                <a:latin typeface="Times New Roman" pitchFamily="18" charset="0"/>
                <a:cs typeface="Times New Roman" pitchFamily="18" charset="0"/>
              </a:rPr>
              <a:t>: воспитывать бережное отношение к хлебу, родной земле, природе,  привить глубокое уважение к труду тружеников села.</a:t>
            </a:r>
          </a:p>
          <a:p>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a:solidFill>
                  <a:srgbClr val="C00000"/>
                </a:solidFill>
                <a:latin typeface="Times New Roman" pitchFamily="18" charset="0"/>
                <a:cs typeface="Times New Roman" pitchFamily="18" charset="0"/>
              </a:rPr>
              <a:t>Оборудования урока:</a:t>
            </a:r>
          </a:p>
        </p:txBody>
      </p:sp>
      <p:sp>
        <p:nvSpPr>
          <p:cNvPr id="3" name="Содержимое 2"/>
          <p:cNvSpPr>
            <a:spLocks noGrp="1"/>
          </p:cNvSpPr>
          <p:nvPr>
            <p:ph idx="1"/>
          </p:nvPr>
        </p:nvSpPr>
        <p:spPr/>
        <p:txBody>
          <a:bodyPr/>
          <a:lstStyle/>
          <a:p>
            <a:pPr algn="just">
              <a:buNone/>
            </a:pPr>
            <a:r>
              <a:rPr lang="ru-RU" dirty="0" smtClean="0">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Кодоскоп</a:t>
            </a: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видеокассета </a:t>
            </a:r>
            <a:r>
              <a:rPr lang="ru-RU" dirty="0">
                <a:solidFill>
                  <a:srgbClr val="002060"/>
                </a:solidFill>
                <a:latin typeface="Times New Roman" pitchFamily="18" charset="0"/>
                <a:cs typeface="Times New Roman" pitchFamily="18" charset="0"/>
              </a:rPr>
              <a:t>«Биология 6 класс</a:t>
            </a:r>
            <a:r>
              <a:rPr lang="ru-RU" dirty="0" smtClean="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семена пшеницы, подсолнечника, малины, мука, вода, раствор йода, клубень картофеля, гербарии пшеницы, подсолнечника, малины.</a:t>
            </a: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0000"/>
                </a:solidFill>
                <a:latin typeface="Times New Roman" pitchFamily="18" charset="0"/>
                <a:cs typeface="Times New Roman" pitchFamily="18" charset="0"/>
              </a:rPr>
              <a:t>Подсолнечник</a:t>
            </a:r>
            <a:endParaRPr lang="ru-RU" sz="5400" dirty="0">
              <a:solidFill>
                <a:srgbClr val="FF0000"/>
              </a:solidFill>
              <a:latin typeface="Times New Roman" pitchFamily="18" charset="0"/>
              <a:cs typeface="Times New Roman" pitchFamily="18" charset="0"/>
            </a:endParaRPr>
          </a:p>
        </p:txBody>
      </p:sp>
      <p:pic>
        <p:nvPicPr>
          <p:cNvPr id="4" name="Содержимое 3" descr="IMG.jpg"/>
          <p:cNvPicPr>
            <a:picLocks noGrp="1" noChangeAspect="1"/>
          </p:cNvPicPr>
          <p:nvPr>
            <p:ph idx="1"/>
          </p:nvPr>
        </p:nvPicPr>
        <p:blipFill>
          <a:blip r:embed="rId2" cstate="print"/>
          <a:stretch>
            <a:fillRect/>
          </a:stretch>
        </p:blipFill>
        <p:spPr>
          <a:xfrm>
            <a:off x="1714480" y="1571612"/>
            <a:ext cx="5643602" cy="390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71868" y="5857892"/>
            <a:ext cx="1714512" cy="461665"/>
          </a:xfrm>
          <a:prstGeom prst="rect">
            <a:avLst/>
          </a:prstGeom>
          <a:noFill/>
        </p:spPr>
        <p:txBody>
          <a:bodyPr wrap="square" rtlCol="0">
            <a:spAutoFit/>
          </a:bodyPr>
          <a:lstStyle/>
          <a:p>
            <a:r>
              <a:rPr lang="ru-RU" sz="2400" dirty="0" smtClean="0">
                <a:solidFill>
                  <a:srgbClr val="FF0000"/>
                </a:solidFill>
                <a:latin typeface="Times New Roman" pitchFamily="18" charset="0"/>
                <a:cs typeface="Times New Roman" pitchFamily="18" charset="0"/>
              </a:rPr>
              <a:t>Рисунок 1</a:t>
            </a:r>
            <a:endParaRPr lang="ru-RU"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868346"/>
          </a:xfrm>
        </p:spPr>
        <p:txBody>
          <a:bodyPr>
            <a:normAutofit fontScale="90000"/>
          </a:bodyPr>
          <a:lstStyle/>
          <a:p>
            <a:r>
              <a:rPr lang="ru-RU" sz="5400" dirty="0" smtClean="0">
                <a:solidFill>
                  <a:srgbClr val="FF0000"/>
                </a:solidFill>
                <a:latin typeface="Times New Roman" pitchFamily="18" charset="0"/>
                <a:cs typeface="Times New Roman" pitchFamily="18" charset="0"/>
              </a:rPr>
              <a:t>Плоды ягод</a:t>
            </a:r>
            <a:endParaRPr lang="ru-RU" sz="5400" dirty="0">
              <a:solidFill>
                <a:srgbClr val="FF0000"/>
              </a:solidFill>
              <a:latin typeface="Times New Roman" pitchFamily="18" charset="0"/>
              <a:cs typeface="Times New Roman" pitchFamily="18" charset="0"/>
            </a:endParaRPr>
          </a:p>
        </p:txBody>
      </p:sp>
      <p:pic>
        <p:nvPicPr>
          <p:cNvPr id="1026" name="Picture 2" descr="C:\Documents and Settings\Gimnazia\Рабочий стол\2011_11_17\IMG_0003.jpg"/>
          <p:cNvPicPr>
            <a:picLocks noChangeAspect="1" noChangeArrowheads="1"/>
          </p:cNvPicPr>
          <p:nvPr/>
        </p:nvPicPr>
        <p:blipFill>
          <a:blip r:embed="rId2" cstate="print"/>
          <a:srcRect/>
          <a:stretch>
            <a:fillRect/>
          </a:stretch>
        </p:blipFill>
        <p:spPr bwMode="auto">
          <a:xfrm>
            <a:off x="2357422" y="1428736"/>
            <a:ext cx="4633909" cy="2788673"/>
          </a:xfrm>
          <a:prstGeom prst="rect">
            <a:avLst/>
          </a:prstGeom>
          <a:noFill/>
        </p:spPr>
      </p:pic>
      <p:pic>
        <p:nvPicPr>
          <p:cNvPr id="1027" name="Picture 3" descr="C:\Documents and Settings\Gimnazia\Рабочий стол\2011_11_17\IMG_0001.jpg"/>
          <p:cNvPicPr>
            <a:picLocks noChangeAspect="1" noChangeArrowheads="1"/>
          </p:cNvPicPr>
          <p:nvPr/>
        </p:nvPicPr>
        <p:blipFill>
          <a:blip r:embed="rId3" cstate="print"/>
          <a:srcRect/>
          <a:stretch>
            <a:fillRect/>
          </a:stretch>
        </p:blipFill>
        <p:spPr bwMode="auto">
          <a:xfrm>
            <a:off x="4714876" y="3714752"/>
            <a:ext cx="4252906" cy="2892602"/>
          </a:xfrm>
          <a:prstGeom prst="rect">
            <a:avLst/>
          </a:prstGeom>
          <a:noFill/>
        </p:spPr>
      </p:pic>
      <p:pic>
        <p:nvPicPr>
          <p:cNvPr id="1028" name="Picture 4" descr="C:\Documents and Settings\Gimnazia\Рабочий стол\2011_11_17\IMG_0002.jpg"/>
          <p:cNvPicPr>
            <a:picLocks noChangeAspect="1" noChangeArrowheads="1"/>
          </p:cNvPicPr>
          <p:nvPr/>
        </p:nvPicPr>
        <p:blipFill>
          <a:blip r:embed="rId4" cstate="print"/>
          <a:srcRect/>
          <a:stretch>
            <a:fillRect/>
          </a:stretch>
        </p:blipFill>
        <p:spPr bwMode="auto">
          <a:xfrm>
            <a:off x="285720" y="3643314"/>
            <a:ext cx="4457266" cy="3024184"/>
          </a:xfrm>
          <a:prstGeom prst="rect">
            <a:avLst/>
          </a:prstGeom>
          <a:noFill/>
        </p:spPr>
      </p:pic>
      <p:sp>
        <p:nvSpPr>
          <p:cNvPr id="6" name="TextBox 5"/>
          <p:cNvSpPr txBox="1"/>
          <p:nvPr/>
        </p:nvSpPr>
        <p:spPr>
          <a:xfrm>
            <a:off x="4286248" y="1000108"/>
            <a:ext cx="1346981" cy="461665"/>
          </a:xfrm>
          <a:prstGeom prst="rect">
            <a:avLst/>
          </a:prstGeom>
          <a:noFill/>
        </p:spPr>
        <p:txBody>
          <a:bodyPr wrap="square" rtlCol="0">
            <a:spAutoFit/>
          </a:bodyPr>
          <a:lstStyle/>
          <a:p>
            <a:r>
              <a:rPr lang="ru-RU" sz="2400" dirty="0" smtClean="0">
                <a:solidFill>
                  <a:srgbClr val="FF0000"/>
                </a:solidFill>
                <a:latin typeface="Times New Roman" pitchFamily="18" charset="0"/>
                <a:cs typeface="Times New Roman" pitchFamily="18" charset="0"/>
              </a:rPr>
              <a:t>Рис.2</a:t>
            </a:r>
            <a:endParaRPr lang="ru-RU"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sah-RU" sz="5400" dirty="0">
                <a:solidFill>
                  <a:srgbClr val="C00000"/>
                </a:solidFill>
                <a:latin typeface="Times New Roman" pitchFamily="18" charset="0"/>
                <a:cs typeface="Times New Roman" pitchFamily="18" charset="0"/>
              </a:rPr>
              <a:t>Пшеничное поле</a:t>
            </a:r>
            <a:endParaRPr lang="ru-RU" sz="54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5143536"/>
          </a:xfrm>
        </p:spPr>
        <p:txBody>
          <a:bodyPr>
            <a:normAutofit fontScale="62500" lnSpcReduction="20000"/>
          </a:bodyPr>
          <a:lstStyle/>
          <a:p>
            <a:pPr algn="just">
              <a:buNone/>
            </a:pPr>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Из </a:t>
            </a:r>
            <a:r>
              <a:rPr lang="ru-RU" dirty="0">
                <a:solidFill>
                  <a:srgbClr val="002060"/>
                </a:solidFill>
                <a:latin typeface="Times New Roman" pitchFamily="18" charset="0"/>
                <a:cs typeface="Times New Roman" pitchFamily="18" charset="0"/>
              </a:rPr>
              <a:t>муки мы печем хлеб. Мука берется из эндоспермы колосьев пшеницы. Вы видели цветок пшеницы? Он очень маленький и невзрачный. Желтое поле из желтых колосьев, чуть согнувшихся под тяжестью спелого зерна. Вдохнул ветерок и вслед за его дыханием пробежала желтая волна, лаская слух трепетным шелестом. Кого только не волновала эта картина, пробуждая самые поэтические струны души. </a:t>
            </a:r>
          </a:p>
          <a:p>
            <a:pPr algn="just">
              <a:buNone/>
            </a:pPr>
            <a:r>
              <a:rPr lang="ru-RU" dirty="0" smtClean="0">
                <a:solidFill>
                  <a:srgbClr val="002060"/>
                </a:solidFill>
                <a:latin typeface="Times New Roman" pitchFamily="18" charset="0"/>
                <a:cs typeface="Times New Roman" pitchFamily="18" charset="0"/>
              </a:rPr>
              <a:t>		Каким </a:t>
            </a:r>
            <a:r>
              <a:rPr lang="ru-RU" dirty="0">
                <a:solidFill>
                  <a:srgbClr val="002060"/>
                </a:solidFill>
                <a:latin typeface="Times New Roman" pitchFamily="18" charset="0"/>
                <a:cs typeface="Times New Roman" pitchFamily="18" charset="0"/>
              </a:rPr>
              <a:t>только не бывает хлеб: черствым, горячим, вкусным и горьким, холодным и добрым, редко легким и очень часто тяжелым. Хлеб – это дар человеку и творение человека. Уборка урожая пшеницы называют жатвой. Комбайны убирают пшеницу днем и ночью, затем зерно молотят на электрической мельнице и получают белую муку. Раньше ваши прабабушки и дедушки мололи зерновкой. Сейчас эти зерновки мы видим только в музеях. Они состоят из двух тяжелых круглых камней, которые нужно крутить руками. Хлеб надо беречь, некоторые выбрасывают печенья, корочки хлеба. Они не знают, откуда на столе появляются караваи, белый хлеб, калачи, печенья. Люди работают с весны до осени с утра до ночи, чтобы получить хороший урожай пшеницы.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0000"/>
                </a:solidFill>
                <a:latin typeface="Times New Roman" pitchFamily="18" charset="0"/>
                <a:cs typeface="Times New Roman" pitchFamily="18" charset="0"/>
              </a:rPr>
              <a:t>Рисунок 3</a:t>
            </a:r>
            <a:endParaRPr lang="ru-RU" sz="5400" dirty="0">
              <a:solidFill>
                <a:srgbClr val="FF0000"/>
              </a:solidFill>
              <a:latin typeface="Times New Roman" pitchFamily="18" charset="0"/>
              <a:cs typeface="Times New Roman" pitchFamily="18" charset="0"/>
            </a:endParaRPr>
          </a:p>
        </p:txBody>
      </p:sp>
      <p:pic>
        <p:nvPicPr>
          <p:cNvPr id="4" name="Содержимое 3" descr="IMG_0004.jpg"/>
          <p:cNvPicPr>
            <a:picLocks noGrp="1" noChangeAspect="1"/>
          </p:cNvPicPr>
          <p:nvPr>
            <p:ph idx="1"/>
          </p:nvPr>
        </p:nvPicPr>
        <p:blipFill>
          <a:blip r:embed="rId2" cstate="print"/>
          <a:srcRect l="9736" t="19888" b="18555"/>
          <a:stretch>
            <a:fillRect/>
          </a:stretch>
        </p:blipFill>
        <p:spPr>
          <a:xfrm>
            <a:off x="571472" y="2214554"/>
            <a:ext cx="4003741" cy="3214710"/>
          </a:xfrm>
        </p:spPr>
      </p:pic>
      <p:pic>
        <p:nvPicPr>
          <p:cNvPr id="5" name="Содержимое 3" descr="IMG_0005.jpg"/>
          <p:cNvPicPr>
            <a:picLocks noChangeAspect="1"/>
          </p:cNvPicPr>
          <p:nvPr/>
        </p:nvPicPr>
        <p:blipFill>
          <a:blip r:embed="rId3" cstate="print"/>
          <a:srcRect t="4104" r="20362" b="24868"/>
          <a:stretch>
            <a:fillRect/>
          </a:stretch>
        </p:blipFill>
        <p:spPr>
          <a:xfrm>
            <a:off x="4786314" y="2214554"/>
            <a:ext cx="3839081" cy="32147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dirty="0">
                <a:solidFill>
                  <a:srgbClr val="C00000"/>
                </a:solidFill>
                <a:latin typeface="Times New Roman" pitchFamily="18" charset="0"/>
                <a:cs typeface="Times New Roman" pitchFamily="18" charset="0"/>
              </a:rPr>
              <a:t>Однодольное семя пшеницы и двудольная </a:t>
            </a:r>
            <a:r>
              <a:rPr lang="ru-RU" dirty="0" smtClean="0">
                <a:solidFill>
                  <a:srgbClr val="C00000"/>
                </a:solidFill>
                <a:latin typeface="Times New Roman" pitchFamily="18" charset="0"/>
                <a:cs typeface="Times New Roman" pitchFamily="18" charset="0"/>
              </a:rPr>
              <a:t>фасоль</a:t>
            </a: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000240"/>
            <a:ext cx="8229600" cy="4125923"/>
          </a:xfrm>
        </p:spPr>
        <p:txBody>
          <a:bodyPr/>
          <a:lstStyle/>
          <a:p>
            <a:pPr algn="just"/>
            <a:r>
              <a:rPr lang="ru-RU" dirty="0" smtClean="0">
                <a:solidFill>
                  <a:srgbClr val="002060"/>
                </a:solidFill>
                <a:latin typeface="Times New Roman" pitchFamily="18" charset="0"/>
                <a:cs typeface="Times New Roman" pitchFamily="18" charset="0"/>
              </a:rPr>
              <a:t>Ребята </a:t>
            </a:r>
            <a:r>
              <a:rPr lang="ru-RU" dirty="0">
                <a:solidFill>
                  <a:srgbClr val="002060"/>
                </a:solidFill>
                <a:latin typeface="Times New Roman" pitchFamily="18" charset="0"/>
                <a:cs typeface="Times New Roman" pitchFamily="18" charset="0"/>
              </a:rPr>
              <a:t>расскажите о строении семян пшеницы и фасоли. </a:t>
            </a:r>
            <a:endParaRPr lang="ru-RU" dirty="0" smtClean="0">
              <a:solidFill>
                <a:srgbClr val="002060"/>
              </a:solidFill>
              <a:latin typeface="Times New Roman" pitchFamily="18" charset="0"/>
              <a:cs typeface="Times New Roman" pitchFamily="18" charset="0"/>
            </a:endParaRPr>
          </a:p>
          <a:p>
            <a:pPr algn="just"/>
            <a:r>
              <a:rPr lang="ru-RU" dirty="0">
                <a:solidFill>
                  <a:srgbClr val="002060"/>
                </a:solidFill>
                <a:latin typeface="Times New Roman" pitchFamily="18" charset="0"/>
                <a:cs typeface="Times New Roman" pitchFamily="18" charset="0"/>
              </a:rPr>
              <a:t>Мы по утрам готовим себе завтрак хлеб с маслом и конфеты. Какие органические вещества мы употребляем.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214</Words>
  <Application>Microsoft Office PowerPoint</Application>
  <PresentationFormat>Экран (4:3)</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открытого урока по биологии 6 класса</vt:lpstr>
      <vt:lpstr>Цели урока: </vt:lpstr>
      <vt:lpstr>Задачи:</vt:lpstr>
      <vt:lpstr>Оборудования урока:</vt:lpstr>
      <vt:lpstr>Подсолнечник</vt:lpstr>
      <vt:lpstr>Плоды ягод</vt:lpstr>
      <vt:lpstr>Пшеничное поле</vt:lpstr>
      <vt:lpstr>Рисунок 3</vt:lpstr>
      <vt:lpstr>Однодольное семя пшеницы и двудольная фасоль</vt:lpstr>
      <vt:lpstr>Слайд 10</vt:lpstr>
      <vt:lpstr>Органы</vt:lpstr>
      <vt:lpstr>Вопросы на повторение</vt:lpstr>
      <vt:lpstr>Ответы</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открытого урока по биологии 6 класса</dc:title>
  <dc:creator>Gimnazia</dc:creator>
  <cp:lastModifiedBy>Gimnazia</cp:lastModifiedBy>
  <cp:revision>12</cp:revision>
  <dcterms:created xsi:type="dcterms:W3CDTF">2011-11-16T00:57:45Z</dcterms:created>
  <dcterms:modified xsi:type="dcterms:W3CDTF">2011-11-22T00:44:42Z</dcterms:modified>
</cp:coreProperties>
</file>