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99" r:id="rId3"/>
    <p:sldId id="288" r:id="rId4"/>
    <p:sldId id="265" r:id="rId5"/>
    <p:sldId id="295" r:id="rId6"/>
    <p:sldId id="291" r:id="rId7"/>
    <p:sldId id="259" r:id="rId8"/>
    <p:sldId id="294" r:id="rId9"/>
    <p:sldId id="290" r:id="rId10"/>
    <p:sldId id="276" r:id="rId11"/>
    <p:sldId id="257" r:id="rId12"/>
    <p:sldId id="258" r:id="rId13"/>
    <p:sldId id="298" r:id="rId14"/>
    <p:sldId id="296" r:id="rId15"/>
    <p:sldId id="304" r:id="rId16"/>
    <p:sldId id="275" r:id="rId17"/>
    <p:sldId id="273" r:id="rId18"/>
    <p:sldId id="289" r:id="rId19"/>
    <p:sldId id="301" r:id="rId20"/>
    <p:sldId id="309" r:id="rId21"/>
    <p:sldId id="278" r:id="rId22"/>
    <p:sldId id="281" r:id="rId23"/>
    <p:sldId id="280" r:id="rId24"/>
    <p:sldId id="267" r:id="rId25"/>
    <p:sldId id="310" r:id="rId26"/>
    <p:sldId id="268" r:id="rId27"/>
    <p:sldId id="312" r:id="rId28"/>
    <p:sldId id="297" r:id="rId29"/>
    <p:sldId id="30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00FF"/>
    <a:srgbClr val="FF0000"/>
    <a:srgbClr val="FF3300"/>
    <a:srgbClr val="99FFCC"/>
    <a:srgbClr val="99FF99"/>
    <a:srgbClr val="FF6600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7" autoAdjust="0"/>
    <p:restoredTop sz="93669" autoAdjust="0"/>
  </p:normalViewPr>
  <p:slideViewPr>
    <p:cSldViewPr>
      <p:cViewPr>
        <p:scale>
          <a:sx n="75" d="100"/>
          <a:sy n="75" d="100"/>
        </p:scale>
        <p:origin x="-678" y="11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FD831-4F8B-472A-965B-DB5D1CC89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61F37-FF90-4055-B31B-68B3B44DC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45492-88AC-45E9-9950-B5A8044F0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2058D-9BE3-489F-AC2A-B7D251846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612FE-5D23-4439-A593-BD504988F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0985D-B24D-4E49-A7A1-8FAC435F8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D29B2-EDEC-49DE-8577-51552FB8B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BE12A-8057-41F6-819E-3C9C7FDFD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56B6B-101B-4B88-A6C6-A70CCFCC8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3EDFA-CC08-4331-9FF1-9B814C28E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71731-8D3D-451F-9795-778559356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3448B-3C70-4992-9507-F3CD8D88F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79098-79E0-4FE6-95FD-2C28D7863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632245C-9996-4FF6-B19C-3607E81F9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gic-cook.com/forum/upload/tema_1767_mda02woz07.jpg" TargetMode="External"/><Relationship Id="rId5" Type="http://schemas.openxmlformats.org/officeDocument/2006/relationships/image" Target="../media/image37.jpeg"/><Relationship Id="rId4" Type="http://schemas.openxmlformats.org/officeDocument/2006/relationships/hyperlink" Target="http://www.good-cook.ru/i/big/2/7/27464faa7c1c484dac21c983c7d59c8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http://gotovim-doma.ru/img/img0224_1.jpg" TargetMode="External"/><Relationship Id="rId13" Type="http://schemas.openxmlformats.org/officeDocument/2006/relationships/image" Target="../media/image46.jpeg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12" Type="http://schemas.openxmlformats.org/officeDocument/2006/relationships/image" Target="../media/image45.jpe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russianfood.com/dycontent/images/big_3229.jpg" TargetMode="External"/><Relationship Id="rId11" Type="http://schemas.openxmlformats.org/officeDocument/2006/relationships/image" Target="../media/image44.jpeg"/><Relationship Id="rId5" Type="http://schemas.openxmlformats.org/officeDocument/2006/relationships/image" Target="../media/image41.jpeg"/><Relationship Id="rId10" Type="http://schemas.openxmlformats.org/officeDocument/2006/relationships/image" Target="http://kartavkusa.ru/images/stories/foto_big/vinegret_big.jpg" TargetMode="External"/><Relationship Id="rId4" Type="http://schemas.openxmlformats.org/officeDocument/2006/relationships/image" Target="http://gotovim-doma.ru/img/img0224_2.jpg" TargetMode="External"/><Relationship Id="rId9" Type="http://schemas.openxmlformats.org/officeDocument/2006/relationships/image" Target="../media/image43.jpeg"/><Relationship Id="rId1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search.live.com/images/results.aspx?q=%d0%bb%d0%be%d0%b6%d0%ba%d0%b0#focal=4bbb9a66e24bb70db157a2916ab62530&amp;furl=http://www.avoska.com/katalog/b_img/29365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earch.live.com/images/results.aspx?q=%d0%bb%d0%be%d0%b6%d0%ba%d0%b0#focal=4bbb9a66e24bb70db157a2916ab62530&amp;furl=http://www.avoska.com/katalog/b_img/29365.jp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search.live.com/images/results.aspx?q=%d1%82%d0%b0%d1%80%d0%b5%d0%bb%d0%ba%d0%b0#focal=a7c4070c45dc7fc9056d39a1ce7d173b&amp;furl=http://www.cimus.ru/i/catalog/big/52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earch.live.com/images/results.aspx?q=%d0%b8%d0%b7%d0%be%d0%b1%d1%80%d0%b0%d0%b6%d0%b5%d0%bd%d0%b8%d0%b5+%d1%87%d0%b0%d0%b9%d0%bd%d0%b8%d0%ba&amp;FORM=ZZIR3#focal=f22af3bd86b37584a7af96f2ba22b4b7&amp;furl=http://images.qpi.ru/650/pics/_650_KOGANXJX_1.jpg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openxmlformats.org/officeDocument/2006/relationships/image" Target="../media/image8.png"/><Relationship Id="rId4" Type="http://schemas.openxmlformats.org/officeDocument/2006/relationships/hyperlink" Target="http://search.live.com/images/results.aspx?q=%d0%a2%d1%83%d0%bb%d1%8c%d1%81%d0%ba%d0%b8%d0%b9+%d0%a1%d0%b0%d0%bc%d0%be%d0%b2%d0%b0%d1%80#focal=721e04105b28b2224494d14da3680a34&amp;furl=http://www.vlad-fort.ru/img/exhibits/internal/i6.jpg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earch.live.com/images/results.aspx?q=%d0%b8%d0%b7%d0%be%d0%b1%d1%80%d0%b0%d0%b6%d0%b5%d0%bd%d0%b8%d0%b5+%d1%87%d0%b0%d0%b9%d0%bd%d0%b8%d0%ba&amp;FORM=ZZIR3#focal=f22af3bd86b37584a7af96f2ba22b4b7&amp;furl=http://images.qpi.ru/650/pics/_650_KOGANXJX_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43438" y="4000500"/>
            <a:ext cx="4000500" cy="2452688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2303E"/>
                </a:solidFill>
              </a:rPr>
              <a:t>Тур Ирина Михайловна</a:t>
            </a:r>
          </a:p>
          <a:p>
            <a:pPr eaLnBrk="1" hangingPunct="1"/>
            <a:r>
              <a:rPr lang="ru-RU" sz="2800" smtClean="0">
                <a:solidFill>
                  <a:srgbClr val="02303E"/>
                </a:solidFill>
              </a:rPr>
              <a:t>ГОУ СОШ № 149</a:t>
            </a:r>
          </a:p>
          <a:p>
            <a:pPr eaLnBrk="1" hangingPunct="1"/>
            <a:r>
              <a:rPr lang="ru-RU" sz="2800" smtClean="0">
                <a:solidFill>
                  <a:srgbClr val="02303E"/>
                </a:solidFill>
              </a:rPr>
              <a:t>Калининского района</a:t>
            </a:r>
          </a:p>
          <a:p>
            <a:pPr eaLnBrk="1" hangingPunct="1"/>
            <a:r>
              <a:rPr lang="ru-RU" sz="2800" smtClean="0">
                <a:solidFill>
                  <a:srgbClr val="02303E"/>
                </a:solidFill>
              </a:rPr>
              <a:t>г. Санкт-Петербург </a:t>
            </a:r>
          </a:p>
          <a:p>
            <a:pPr eaLnBrk="1" hangingPunct="1">
              <a:lnSpc>
                <a:spcPct val="80000"/>
              </a:lnSpc>
            </a:pPr>
            <a:endParaRPr lang="ru-RU" smtClean="0"/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500042"/>
            <a:ext cx="6286544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Итоговый урок по разделу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Кулинария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5 класс</a:t>
            </a:r>
          </a:p>
        </p:txBody>
      </p:sp>
      <p:pic>
        <p:nvPicPr>
          <p:cNvPr id="5124" name="Рисунок 8" descr="0_1fa5a_42847a69_L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261216">
            <a:off x="592138" y="4025900"/>
            <a:ext cx="6826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9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285875" y="5500688"/>
            <a:ext cx="1330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1743 0.00301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 rot="-968135">
            <a:off x="781050" y="1663700"/>
            <a:ext cx="7231063" cy="294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бутерброды</a:t>
            </a:r>
          </a:p>
        </p:txBody>
      </p:sp>
      <p:pic>
        <p:nvPicPr>
          <p:cNvPr id="11270" name="Picture 6" descr="112212 00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918325" y="4652963"/>
            <a:ext cx="1681163" cy="1873250"/>
          </a:xfrm>
          <a:noFill/>
        </p:spPr>
      </p:pic>
      <p:pic>
        <p:nvPicPr>
          <p:cNvPr id="11271" name="Picture 7" descr="2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55650" y="300038"/>
            <a:ext cx="1944688" cy="1731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Comic Sans MS" pitchFamily="66" charset="0"/>
              </a:rPr>
              <a:t>Что такое «бутерброд»</a:t>
            </a:r>
            <a:br>
              <a:rPr lang="ru-RU" sz="4000" smtClean="0">
                <a:latin typeface="Comic Sans MS" pitchFamily="66" charset="0"/>
              </a:rPr>
            </a:br>
            <a:r>
              <a:rPr lang="ru-RU" sz="4000" smtClean="0">
                <a:latin typeface="Comic Sans MS" pitchFamily="66" charset="0"/>
              </a:rPr>
              <a:t> и с чем его едят?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«Бутерброд» - немецкое </a:t>
            </a:r>
            <a:r>
              <a:rPr lang="en-US" sz="2400" smtClean="0"/>
              <a:t>Butterbrot</a:t>
            </a:r>
            <a:r>
              <a:rPr lang="ru-RU" sz="2400" smtClean="0"/>
              <a:t> -</a:t>
            </a:r>
            <a:br>
              <a:rPr lang="ru-RU" sz="2400" smtClean="0"/>
            </a:br>
            <a:r>
              <a:rPr lang="ru-RU" sz="2400" smtClean="0"/>
              <a:t>«хлеб с маслом» - ломтик хлеба или булки с маслом, сыром, колбасой и т. д.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Основа бутербродов – хлеб – наш добрый и постоянный друг, даже когда зачерствеет. Ведь недаром говорят: «Хлеб наш насущный, хоть чёрствый, а вкусный».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Из хлеба можно приготовить различные бутерброды, гренки и другие вкусные изделия.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Ни один стол не обходится без закусочных бутербродов. Для них используют всевозможные продукты: копчёную рыбу, сельдь, мясо, сыр, брынзу, плавленые сырки, варёное яйцо, колбасу, различные паштеты, пасты, масло, свежие и варёные овощи, зелень.</a:t>
            </a:r>
          </a:p>
        </p:txBody>
      </p:sp>
      <p:pic>
        <p:nvPicPr>
          <p:cNvPr id="12292" name="Picture 4" descr="j02958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5900"/>
            <a:ext cx="19796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j034648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4388" y="5516563"/>
            <a:ext cx="1979612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706437"/>
          </a:xfrm>
        </p:spPr>
        <p:txBody>
          <a:bodyPr/>
          <a:lstStyle/>
          <a:p>
            <a:pPr eaLnBrk="1" hangingPunct="1"/>
            <a:r>
              <a:rPr lang="ru-RU" sz="4000" smtClean="0"/>
              <a:t>Классификация бутербродов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642350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latin typeface="Comic Sans MS" pitchFamily="66" charset="0"/>
              </a:rPr>
              <a:t>По способу приготовления: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i="1" smtClean="0"/>
              <a:t>Холодные;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i="1" smtClean="0"/>
              <a:t>Горячие;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i="1" smtClean="0"/>
              <a:t>Простые</a:t>
            </a:r>
            <a:r>
              <a:rPr lang="ru-RU" sz="2400" smtClean="0"/>
              <a:t> – когда используется один вид продукта;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i="1" smtClean="0"/>
              <a:t>Сложные </a:t>
            </a:r>
            <a:r>
              <a:rPr lang="ru-RU" sz="2400" smtClean="0"/>
              <a:t>- когда используется несколько видов продукта;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i="1" smtClean="0"/>
              <a:t>Красивые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i="1" smtClean="0"/>
              <a:t>Открытые </a:t>
            </a:r>
            <a:r>
              <a:rPr lang="ru-RU" sz="2400" smtClean="0"/>
              <a:t>– когда продукт виден;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i="1" smtClean="0"/>
              <a:t>Закрытые</a:t>
            </a:r>
            <a:r>
              <a:rPr lang="ru-RU" sz="2400" smtClean="0"/>
              <a:t> </a:t>
            </a:r>
            <a:r>
              <a:rPr lang="ru-RU" sz="2400" b="1" smtClean="0"/>
              <a:t>(сандвичи)</a:t>
            </a:r>
            <a:r>
              <a:rPr lang="ru-RU" sz="2400" smtClean="0"/>
              <a:t> –когда продукт не виден;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i="1" smtClean="0"/>
              <a:t>Слоистые </a:t>
            </a:r>
            <a:r>
              <a:rPr lang="ru-RU" sz="2400" smtClean="0"/>
              <a:t>– когда используется несколько слоёв продукта и хлеба или булки;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i="1" smtClean="0"/>
              <a:t>Закусочные</a:t>
            </a:r>
            <a:r>
              <a:rPr lang="ru-RU" sz="2400" smtClean="0"/>
              <a:t> </a:t>
            </a:r>
            <a:r>
              <a:rPr lang="ru-RU" sz="2400" b="1" smtClean="0"/>
              <a:t>(канапе)</a:t>
            </a:r>
            <a:r>
              <a:rPr lang="ru-RU" sz="2400" smtClean="0"/>
              <a:t> – отличаются меньшим размером.</a:t>
            </a:r>
          </a:p>
        </p:txBody>
      </p:sp>
      <p:pic>
        <p:nvPicPr>
          <p:cNvPr id="13316" name="Picture 4" descr="j02333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9563" y="692150"/>
            <a:ext cx="205105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0_5388_57975b6b_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5927725"/>
            <a:ext cx="10795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4" descr="0_1aee5_62e4c409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0"/>
            <a:ext cx="3024187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0_16606_afaa50ff_-1-L"/>
          <p:cNvPicPr>
            <a:picLocks noChangeAspect="1" noChangeArrowheads="1"/>
          </p:cNvPicPr>
          <p:nvPr/>
        </p:nvPicPr>
        <p:blipFill>
          <a:blip r:embed="rId3" cstate="email"/>
          <a:srcRect t="-1117"/>
          <a:stretch>
            <a:fillRect/>
          </a:stretch>
        </p:blipFill>
        <p:spPr bwMode="auto">
          <a:xfrm>
            <a:off x="3276600" y="2420938"/>
            <a:ext cx="28813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0_20750_60c25b12_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420938"/>
            <a:ext cx="2598738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0_ccb2_5ef414fb_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115888"/>
            <a:ext cx="2455863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0_5388_57975b6b_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9563" y="115888"/>
            <a:ext cx="2089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 descr="рецепт Бутерброд с колбасой запеченный // рецепты с фотографиями"/>
          <p:cNvPicPr>
            <a:picLocks noChangeAspect="1" noChangeArrowheads="1"/>
          </p:cNvPicPr>
          <p:nvPr>
            <p:ph type="body" idx="1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6372225" y="2276475"/>
            <a:ext cx="2232025" cy="1674813"/>
          </a:xfrm>
          <a:noFill/>
        </p:spPr>
      </p:pic>
      <p:pic>
        <p:nvPicPr>
          <p:cNvPr id="14345" name="Picture 11" descr="рецепт Бутерброд с ананасом и сыром // рецепты с фотографиями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481513"/>
            <a:ext cx="41751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2" descr="img0406_1[2]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64163" y="4652963"/>
            <a:ext cx="2881312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7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</a:rPr>
              <a:t>Разгадай кроссворд</a:t>
            </a:r>
          </a:p>
        </p:txBody>
      </p:sp>
      <p:graphicFrame>
        <p:nvGraphicFramePr>
          <p:cNvPr id="98586" name="Group 28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590800"/>
        </p:xfrm>
        <a:graphic>
          <a:graphicData uri="http://schemas.openxmlformats.org/drawingml/2006/table">
            <a:tbl>
              <a:tblPr/>
              <a:tblGrid>
                <a:gridCol w="490538"/>
                <a:gridCol w="488950"/>
                <a:gridCol w="490537"/>
                <a:gridCol w="488950"/>
                <a:gridCol w="490538"/>
                <a:gridCol w="488950"/>
                <a:gridCol w="490537"/>
                <a:gridCol w="517525"/>
                <a:gridCol w="490538"/>
                <a:gridCol w="488950"/>
                <a:gridCol w="490537"/>
                <a:gridCol w="488950"/>
                <a:gridCol w="490538"/>
                <a:gridCol w="490537"/>
                <a:gridCol w="671513"/>
                <a:gridCol w="671512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8587" name="Rectangle 283"/>
          <p:cNvSpPr>
            <a:spLocks noChangeArrowheads="1"/>
          </p:cNvSpPr>
          <p:nvPr/>
        </p:nvSpPr>
        <p:spPr bwMode="auto">
          <a:xfrm>
            <a:off x="4427538" y="1628775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000"/>
              <a:t>1</a:t>
            </a:r>
            <a:r>
              <a:rPr lang="ru-RU"/>
              <a:t>с</a:t>
            </a:r>
          </a:p>
        </p:txBody>
      </p:sp>
      <p:sp>
        <p:nvSpPr>
          <p:cNvPr id="98588" name="Rectangle 284"/>
          <p:cNvSpPr>
            <a:spLocks noChangeArrowheads="1"/>
          </p:cNvSpPr>
          <p:nvPr/>
        </p:nvSpPr>
        <p:spPr bwMode="auto">
          <a:xfrm>
            <a:off x="4932363" y="1628775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</a:t>
            </a:r>
          </a:p>
        </p:txBody>
      </p:sp>
      <p:sp>
        <p:nvSpPr>
          <p:cNvPr id="98589" name="Rectangle 285"/>
          <p:cNvSpPr>
            <a:spLocks noChangeArrowheads="1"/>
          </p:cNvSpPr>
          <p:nvPr/>
        </p:nvSpPr>
        <p:spPr bwMode="auto">
          <a:xfrm>
            <a:off x="6877050" y="3141663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98590" name="Rectangle 286"/>
          <p:cNvSpPr>
            <a:spLocks noChangeArrowheads="1"/>
          </p:cNvSpPr>
          <p:nvPr/>
        </p:nvSpPr>
        <p:spPr bwMode="auto">
          <a:xfrm>
            <a:off x="6372225" y="3141663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т</a:t>
            </a:r>
          </a:p>
        </p:txBody>
      </p:sp>
      <p:sp>
        <p:nvSpPr>
          <p:cNvPr id="98591" name="Rectangle 287"/>
          <p:cNvSpPr>
            <a:spLocks noChangeArrowheads="1"/>
          </p:cNvSpPr>
          <p:nvPr/>
        </p:nvSpPr>
        <p:spPr bwMode="auto">
          <a:xfrm>
            <a:off x="5867400" y="3141663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</a:t>
            </a:r>
          </a:p>
        </p:txBody>
      </p:sp>
      <p:sp>
        <p:nvSpPr>
          <p:cNvPr id="98592" name="Rectangle 288"/>
          <p:cNvSpPr>
            <a:spLocks noChangeArrowheads="1"/>
          </p:cNvSpPr>
          <p:nvPr/>
        </p:nvSpPr>
        <p:spPr bwMode="auto">
          <a:xfrm>
            <a:off x="5435600" y="3141663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у</a:t>
            </a:r>
          </a:p>
        </p:txBody>
      </p:sp>
      <p:sp>
        <p:nvSpPr>
          <p:cNvPr id="98593" name="Rectangle 289"/>
          <p:cNvSpPr>
            <a:spLocks noChangeArrowheads="1"/>
          </p:cNvSpPr>
          <p:nvPr/>
        </p:nvSpPr>
        <p:spPr bwMode="auto">
          <a:xfrm>
            <a:off x="6372225" y="3644900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98594" name="Rectangle 290"/>
          <p:cNvSpPr>
            <a:spLocks noChangeArrowheads="1"/>
          </p:cNvSpPr>
          <p:nvPr/>
        </p:nvSpPr>
        <p:spPr bwMode="auto">
          <a:xfrm>
            <a:off x="5867400" y="3644900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</a:t>
            </a:r>
          </a:p>
        </p:txBody>
      </p:sp>
      <p:sp>
        <p:nvSpPr>
          <p:cNvPr id="98595" name="Rectangle 291"/>
          <p:cNvSpPr>
            <a:spLocks noChangeArrowheads="1"/>
          </p:cNvSpPr>
          <p:nvPr/>
        </p:nvSpPr>
        <p:spPr bwMode="auto">
          <a:xfrm>
            <a:off x="5435600" y="3644900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ш</a:t>
            </a:r>
          </a:p>
        </p:txBody>
      </p:sp>
      <p:sp>
        <p:nvSpPr>
          <p:cNvPr id="98596" name="Rectangle 292"/>
          <p:cNvSpPr>
            <a:spLocks noChangeArrowheads="1"/>
          </p:cNvSpPr>
          <p:nvPr/>
        </p:nvSpPr>
        <p:spPr bwMode="auto">
          <a:xfrm>
            <a:off x="4932363" y="3141663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</a:t>
            </a:r>
          </a:p>
        </p:txBody>
      </p:sp>
      <p:sp>
        <p:nvSpPr>
          <p:cNvPr id="98597" name="Rectangle 293"/>
          <p:cNvSpPr>
            <a:spLocks noChangeArrowheads="1"/>
          </p:cNvSpPr>
          <p:nvPr/>
        </p:nvSpPr>
        <p:spPr bwMode="auto">
          <a:xfrm>
            <a:off x="4427538" y="3141663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98598" name="Rectangle 294"/>
          <p:cNvSpPr>
            <a:spLocks noChangeArrowheads="1"/>
          </p:cNvSpPr>
          <p:nvPr/>
        </p:nvSpPr>
        <p:spPr bwMode="auto">
          <a:xfrm>
            <a:off x="3924300" y="3141663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000"/>
              <a:t>4</a:t>
            </a:r>
            <a:r>
              <a:rPr lang="ru-RU"/>
              <a:t>к</a:t>
            </a:r>
          </a:p>
        </p:txBody>
      </p:sp>
      <p:sp>
        <p:nvSpPr>
          <p:cNvPr id="98599" name="Rectangle 295"/>
          <p:cNvSpPr>
            <a:spLocks noChangeArrowheads="1"/>
          </p:cNvSpPr>
          <p:nvPr/>
        </p:nvSpPr>
        <p:spPr bwMode="auto">
          <a:xfrm>
            <a:off x="4932363" y="3644900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98600" name="Rectangle 296"/>
          <p:cNvSpPr>
            <a:spLocks noChangeArrowheads="1"/>
          </p:cNvSpPr>
          <p:nvPr/>
        </p:nvSpPr>
        <p:spPr bwMode="auto">
          <a:xfrm>
            <a:off x="4427538" y="3644900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т</a:t>
            </a:r>
          </a:p>
        </p:txBody>
      </p:sp>
      <p:sp>
        <p:nvSpPr>
          <p:cNvPr id="98601" name="Rectangle 297"/>
          <p:cNvSpPr>
            <a:spLocks noChangeArrowheads="1"/>
          </p:cNvSpPr>
          <p:nvPr/>
        </p:nvSpPr>
        <p:spPr bwMode="auto">
          <a:xfrm>
            <a:off x="3924300" y="3644900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</a:t>
            </a:r>
          </a:p>
        </p:txBody>
      </p:sp>
      <p:sp>
        <p:nvSpPr>
          <p:cNvPr id="98602" name="Rectangle 298"/>
          <p:cNvSpPr>
            <a:spLocks noChangeArrowheads="1"/>
          </p:cNvSpPr>
          <p:nvPr/>
        </p:nvSpPr>
        <p:spPr bwMode="auto">
          <a:xfrm>
            <a:off x="3419475" y="3644900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98603" name="Rectangle 299"/>
          <p:cNvSpPr>
            <a:spLocks noChangeArrowheads="1"/>
          </p:cNvSpPr>
          <p:nvPr/>
        </p:nvSpPr>
        <p:spPr bwMode="auto">
          <a:xfrm>
            <a:off x="2916238" y="3644900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000"/>
              <a:t>5</a:t>
            </a:r>
            <a:r>
              <a:rPr lang="ru-RU"/>
              <a:t>к</a:t>
            </a:r>
          </a:p>
        </p:txBody>
      </p:sp>
      <p:sp>
        <p:nvSpPr>
          <p:cNvPr id="98604" name="Rectangle 300"/>
          <p:cNvSpPr>
            <a:spLocks noChangeArrowheads="1"/>
          </p:cNvSpPr>
          <p:nvPr/>
        </p:nvSpPr>
        <p:spPr bwMode="auto">
          <a:xfrm>
            <a:off x="4427538" y="2133600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98605" name="Rectangle 301"/>
          <p:cNvSpPr>
            <a:spLocks noChangeArrowheads="1"/>
          </p:cNvSpPr>
          <p:nvPr/>
        </p:nvSpPr>
        <p:spPr bwMode="auto">
          <a:xfrm>
            <a:off x="5435600" y="2636838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</a:t>
            </a:r>
          </a:p>
        </p:txBody>
      </p:sp>
      <p:sp>
        <p:nvSpPr>
          <p:cNvPr id="98606" name="Rectangle 302"/>
          <p:cNvSpPr>
            <a:spLocks noChangeArrowheads="1"/>
          </p:cNvSpPr>
          <p:nvPr/>
        </p:nvSpPr>
        <p:spPr bwMode="auto">
          <a:xfrm>
            <a:off x="3924300" y="2133600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</a:t>
            </a:r>
          </a:p>
        </p:txBody>
      </p:sp>
      <p:sp>
        <p:nvSpPr>
          <p:cNvPr id="98607" name="Rectangle 303"/>
          <p:cNvSpPr>
            <a:spLocks noChangeArrowheads="1"/>
          </p:cNvSpPr>
          <p:nvPr/>
        </p:nvSpPr>
        <p:spPr bwMode="auto">
          <a:xfrm>
            <a:off x="3419475" y="2133600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</a:t>
            </a:r>
          </a:p>
        </p:txBody>
      </p:sp>
      <p:sp>
        <p:nvSpPr>
          <p:cNvPr id="98608" name="Rectangle 304"/>
          <p:cNvSpPr>
            <a:spLocks noChangeArrowheads="1"/>
          </p:cNvSpPr>
          <p:nvPr/>
        </p:nvSpPr>
        <p:spPr bwMode="auto">
          <a:xfrm>
            <a:off x="2916238" y="2133600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98609" name="Rectangle 305"/>
          <p:cNvSpPr>
            <a:spLocks noChangeArrowheads="1"/>
          </p:cNvSpPr>
          <p:nvPr/>
        </p:nvSpPr>
        <p:spPr bwMode="auto">
          <a:xfrm>
            <a:off x="2411413" y="2133600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</a:t>
            </a:r>
          </a:p>
        </p:txBody>
      </p:sp>
      <p:sp>
        <p:nvSpPr>
          <p:cNvPr id="98610" name="Rectangle 306"/>
          <p:cNvSpPr>
            <a:spLocks noChangeArrowheads="1"/>
          </p:cNvSpPr>
          <p:nvPr/>
        </p:nvSpPr>
        <p:spPr bwMode="auto">
          <a:xfrm>
            <a:off x="1979613" y="2133600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</a:t>
            </a:r>
          </a:p>
        </p:txBody>
      </p:sp>
      <p:sp>
        <p:nvSpPr>
          <p:cNvPr id="98611" name="Rectangle 307"/>
          <p:cNvSpPr>
            <a:spLocks noChangeArrowheads="1"/>
          </p:cNvSpPr>
          <p:nvPr/>
        </p:nvSpPr>
        <p:spPr bwMode="auto">
          <a:xfrm>
            <a:off x="1476375" y="2133600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98612" name="Rectangle 308"/>
          <p:cNvSpPr>
            <a:spLocks noChangeArrowheads="1"/>
          </p:cNvSpPr>
          <p:nvPr/>
        </p:nvSpPr>
        <p:spPr bwMode="auto">
          <a:xfrm>
            <a:off x="971550" y="2133600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000"/>
              <a:t>2</a:t>
            </a:r>
            <a:r>
              <a:rPr lang="ru-RU"/>
              <a:t>м</a:t>
            </a:r>
          </a:p>
        </p:txBody>
      </p:sp>
      <p:sp>
        <p:nvSpPr>
          <p:cNvPr id="98613" name="Rectangle 309"/>
          <p:cNvSpPr>
            <a:spLocks noChangeArrowheads="1"/>
          </p:cNvSpPr>
          <p:nvPr/>
        </p:nvSpPr>
        <p:spPr bwMode="auto">
          <a:xfrm>
            <a:off x="6877050" y="1628775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98614" name="Rectangle 310"/>
          <p:cNvSpPr>
            <a:spLocks noChangeArrowheads="1"/>
          </p:cNvSpPr>
          <p:nvPr/>
        </p:nvSpPr>
        <p:spPr bwMode="auto">
          <a:xfrm>
            <a:off x="6372225" y="1628775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98615" name="Rectangle 311"/>
          <p:cNvSpPr>
            <a:spLocks noChangeArrowheads="1"/>
          </p:cNvSpPr>
          <p:nvPr/>
        </p:nvSpPr>
        <p:spPr bwMode="auto">
          <a:xfrm>
            <a:off x="5867400" y="1628775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</a:t>
            </a:r>
          </a:p>
        </p:txBody>
      </p:sp>
      <p:sp>
        <p:nvSpPr>
          <p:cNvPr id="98616" name="Rectangle 312"/>
          <p:cNvSpPr>
            <a:spLocks noChangeArrowheads="1"/>
          </p:cNvSpPr>
          <p:nvPr/>
        </p:nvSpPr>
        <p:spPr bwMode="auto">
          <a:xfrm>
            <a:off x="5435600" y="1628775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е</a:t>
            </a:r>
          </a:p>
        </p:txBody>
      </p:sp>
      <p:sp>
        <p:nvSpPr>
          <p:cNvPr id="98617" name="Rectangle 313"/>
          <p:cNvSpPr>
            <a:spLocks noChangeArrowheads="1"/>
          </p:cNvSpPr>
          <p:nvPr/>
        </p:nvSpPr>
        <p:spPr bwMode="auto">
          <a:xfrm>
            <a:off x="4427538" y="2636838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000"/>
              <a:t>3</a:t>
            </a:r>
            <a:r>
              <a:rPr lang="ru-RU"/>
              <a:t>л</a:t>
            </a:r>
          </a:p>
        </p:txBody>
      </p:sp>
      <p:sp>
        <p:nvSpPr>
          <p:cNvPr id="98618" name="Rectangle 314"/>
          <p:cNvSpPr>
            <a:spLocks noChangeArrowheads="1"/>
          </p:cNvSpPr>
          <p:nvPr/>
        </p:nvSpPr>
        <p:spPr bwMode="auto">
          <a:xfrm>
            <a:off x="4932363" y="2636838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у</a:t>
            </a:r>
          </a:p>
        </p:txBody>
      </p:sp>
      <p:sp>
        <p:nvSpPr>
          <p:cNvPr id="98620" name="Rectangle 316"/>
          <p:cNvSpPr>
            <a:spLocks noChangeArrowheads="1"/>
          </p:cNvSpPr>
          <p:nvPr/>
        </p:nvSpPr>
        <p:spPr bwMode="auto">
          <a:xfrm>
            <a:off x="4427538" y="3644900"/>
            <a:ext cx="503237" cy="5048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т</a:t>
            </a:r>
          </a:p>
        </p:txBody>
      </p:sp>
      <p:sp>
        <p:nvSpPr>
          <p:cNvPr id="98621" name="Rectangle 317"/>
          <p:cNvSpPr>
            <a:spLocks noChangeArrowheads="1"/>
          </p:cNvSpPr>
          <p:nvPr/>
        </p:nvSpPr>
        <p:spPr bwMode="auto">
          <a:xfrm>
            <a:off x="4427538" y="3141663"/>
            <a:ext cx="503237" cy="5048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98622" name="Rectangle 318"/>
          <p:cNvSpPr>
            <a:spLocks noChangeArrowheads="1"/>
          </p:cNvSpPr>
          <p:nvPr/>
        </p:nvSpPr>
        <p:spPr bwMode="auto">
          <a:xfrm>
            <a:off x="4427538" y="2636838"/>
            <a:ext cx="503237" cy="5048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98623" name="Rectangle 319"/>
          <p:cNvSpPr>
            <a:spLocks noChangeArrowheads="1"/>
          </p:cNvSpPr>
          <p:nvPr/>
        </p:nvSpPr>
        <p:spPr bwMode="auto">
          <a:xfrm>
            <a:off x="4427538" y="2133600"/>
            <a:ext cx="503237" cy="5048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98624" name="Rectangle 320"/>
          <p:cNvSpPr>
            <a:spLocks noChangeArrowheads="1"/>
          </p:cNvSpPr>
          <p:nvPr/>
        </p:nvSpPr>
        <p:spPr bwMode="auto">
          <a:xfrm>
            <a:off x="4427538" y="1628775"/>
            <a:ext cx="503237" cy="5048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87" grpId="0" build="allAtOnce" animBg="1"/>
      <p:bldP spid="98588" grpId="0" animBg="1"/>
      <p:bldP spid="98589" grpId="0" animBg="1"/>
      <p:bldP spid="98590" grpId="0" animBg="1"/>
      <p:bldP spid="98591" grpId="0" animBg="1"/>
      <p:bldP spid="98592" grpId="0" animBg="1"/>
      <p:bldP spid="98593" grpId="0" animBg="1"/>
      <p:bldP spid="98594" grpId="0" animBg="1"/>
      <p:bldP spid="98595" grpId="0" animBg="1"/>
      <p:bldP spid="98596" grpId="0" animBg="1"/>
      <p:bldP spid="98597" grpId="0" animBg="1"/>
      <p:bldP spid="98598" grpId="0" animBg="1"/>
      <p:bldP spid="98599" grpId="0" animBg="1"/>
      <p:bldP spid="98600" grpId="0" animBg="1"/>
      <p:bldP spid="98601" grpId="0" animBg="1"/>
      <p:bldP spid="98602" grpId="0" animBg="1"/>
      <p:bldP spid="98603" grpId="0" animBg="1"/>
      <p:bldP spid="98604" grpId="0" animBg="1"/>
      <p:bldP spid="98605" grpId="0" animBg="1"/>
      <p:bldP spid="98606" grpId="0" animBg="1"/>
      <p:bldP spid="98607" grpId="0" animBg="1"/>
      <p:bldP spid="98608" grpId="0" animBg="1"/>
      <p:bldP spid="98609" grpId="0" animBg="1"/>
      <p:bldP spid="98610" grpId="0" animBg="1"/>
      <p:bldP spid="98611" grpId="0" animBg="1"/>
      <p:bldP spid="98612" grpId="0" build="allAtOnce" animBg="1"/>
      <p:bldP spid="98613" grpId="0" animBg="1"/>
      <p:bldP spid="98614" grpId="0" animBg="1"/>
      <p:bldP spid="98615" grpId="0" animBg="1"/>
      <p:bldP spid="98616" grpId="0" animBg="1"/>
      <p:bldP spid="98617" grpId="0" animBg="1"/>
      <p:bldP spid="98618" grpId="0" animBg="1"/>
      <p:bldP spid="98620" grpId="0" animBg="1"/>
      <p:bldP spid="98621" grpId="0" animBg="1"/>
      <p:bldP spid="98622" grpId="0" animBg="1"/>
      <p:bldP spid="98623" grpId="0" animBg="1"/>
      <p:bldP spid="986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2" name="WordArt 5"/>
          <p:cNvSpPr>
            <a:spLocks noChangeArrowheads="1" noChangeShapeType="1" noTextEdit="1"/>
          </p:cNvSpPr>
          <p:nvPr/>
        </p:nvSpPr>
        <p:spPr bwMode="auto">
          <a:xfrm>
            <a:off x="1403350" y="1412875"/>
            <a:ext cx="6408738" cy="3240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винегрет</a:t>
            </a:r>
          </a:p>
        </p:txBody>
      </p:sp>
      <p:pic>
        <p:nvPicPr>
          <p:cNvPr id="17414" name="Picture 4" descr="vinegret-7344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4508500"/>
            <a:ext cx="35274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33375"/>
            <a:ext cx="7777163" cy="626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Оформить и украсить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Нарезать картофель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Очистить отваренные овощи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Нарезать лук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Посолить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Нарезать морковь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Перемешать овощи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Добавить масло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Нарезать огурцы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Нарезать свеклу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Повторно помешать</a:t>
            </a:r>
          </a:p>
        </p:txBody>
      </p:sp>
      <p:sp>
        <p:nvSpPr>
          <p:cNvPr id="23556" name="Rectangle 4" descr="Почтовая бумага"/>
          <p:cNvSpPr>
            <a:spLocks noChangeArrowheads="1"/>
          </p:cNvSpPr>
          <p:nvPr/>
        </p:nvSpPr>
        <p:spPr bwMode="auto">
          <a:xfrm>
            <a:off x="323850" y="333375"/>
            <a:ext cx="431800" cy="358775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11</a:t>
            </a:r>
          </a:p>
        </p:txBody>
      </p:sp>
      <p:sp>
        <p:nvSpPr>
          <p:cNvPr id="23557" name="Rectangle 5" descr="Почтовая бумага"/>
          <p:cNvSpPr>
            <a:spLocks noChangeArrowheads="1"/>
          </p:cNvSpPr>
          <p:nvPr/>
        </p:nvSpPr>
        <p:spPr bwMode="auto">
          <a:xfrm>
            <a:off x="323850" y="1484313"/>
            <a:ext cx="431800" cy="358775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23566" name="Rectangle 14" descr="Почтовая бумага"/>
          <p:cNvSpPr>
            <a:spLocks noChangeArrowheads="1"/>
          </p:cNvSpPr>
          <p:nvPr/>
        </p:nvSpPr>
        <p:spPr bwMode="auto">
          <a:xfrm>
            <a:off x="323850" y="908050"/>
            <a:ext cx="431800" cy="358775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23567" name="Rectangle 15" descr="Почтовая бумага"/>
          <p:cNvSpPr>
            <a:spLocks noChangeArrowheads="1"/>
          </p:cNvSpPr>
          <p:nvPr/>
        </p:nvSpPr>
        <p:spPr bwMode="auto">
          <a:xfrm>
            <a:off x="323850" y="2060575"/>
            <a:ext cx="431800" cy="358775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23568" name="Rectangle 16" descr="Почтовая бумага"/>
          <p:cNvSpPr>
            <a:spLocks noChangeArrowheads="1"/>
          </p:cNvSpPr>
          <p:nvPr/>
        </p:nvSpPr>
        <p:spPr bwMode="auto">
          <a:xfrm>
            <a:off x="323850" y="2565400"/>
            <a:ext cx="431800" cy="358775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23569" name="Rectangle 17" descr="Почтовая бумага"/>
          <p:cNvSpPr>
            <a:spLocks noChangeArrowheads="1"/>
          </p:cNvSpPr>
          <p:nvPr/>
        </p:nvSpPr>
        <p:spPr bwMode="auto">
          <a:xfrm>
            <a:off x="323850" y="3068638"/>
            <a:ext cx="431800" cy="358775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23570" name="Rectangle 18" descr="Почтовая бумага"/>
          <p:cNvSpPr>
            <a:spLocks noChangeArrowheads="1"/>
          </p:cNvSpPr>
          <p:nvPr/>
        </p:nvSpPr>
        <p:spPr bwMode="auto">
          <a:xfrm>
            <a:off x="323850" y="3573463"/>
            <a:ext cx="431800" cy="358775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7</a:t>
            </a:r>
          </a:p>
        </p:txBody>
      </p:sp>
      <p:sp>
        <p:nvSpPr>
          <p:cNvPr id="23571" name="Rectangle 19" descr="Почтовая бумага"/>
          <p:cNvSpPr>
            <a:spLocks noChangeArrowheads="1"/>
          </p:cNvSpPr>
          <p:nvPr/>
        </p:nvSpPr>
        <p:spPr bwMode="auto">
          <a:xfrm>
            <a:off x="323850" y="4149725"/>
            <a:ext cx="431800" cy="358775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8</a:t>
            </a:r>
          </a:p>
        </p:txBody>
      </p:sp>
      <p:sp>
        <p:nvSpPr>
          <p:cNvPr id="23572" name="Rectangle 20" descr="Почтовая бумага"/>
          <p:cNvSpPr>
            <a:spLocks noChangeArrowheads="1"/>
          </p:cNvSpPr>
          <p:nvPr/>
        </p:nvSpPr>
        <p:spPr bwMode="auto">
          <a:xfrm>
            <a:off x="323850" y="4652963"/>
            <a:ext cx="431800" cy="358775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23573" name="Rectangle 21" descr="Почтовая бумага"/>
          <p:cNvSpPr>
            <a:spLocks noChangeArrowheads="1"/>
          </p:cNvSpPr>
          <p:nvPr/>
        </p:nvSpPr>
        <p:spPr bwMode="auto">
          <a:xfrm>
            <a:off x="323850" y="5229225"/>
            <a:ext cx="431800" cy="358775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9</a:t>
            </a:r>
          </a:p>
        </p:txBody>
      </p:sp>
      <p:sp>
        <p:nvSpPr>
          <p:cNvPr id="23574" name="Rectangle 22" descr="Почтовая бумага"/>
          <p:cNvSpPr>
            <a:spLocks noChangeArrowheads="1"/>
          </p:cNvSpPr>
          <p:nvPr/>
        </p:nvSpPr>
        <p:spPr bwMode="auto">
          <a:xfrm>
            <a:off x="323850" y="5734050"/>
            <a:ext cx="431800" cy="358775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73" grpId="0" animBg="1"/>
      <p:bldP spid="235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4" descr="Новое изображение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88913"/>
            <a:ext cx="8497888" cy="6480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 cstate="email"/>
          <a:srcRect l="-681"/>
          <a:stretch>
            <a:fillRect/>
          </a:stretch>
        </p:blipFill>
        <p:spPr bwMode="auto">
          <a:xfrm>
            <a:off x="1476375" y="0"/>
            <a:ext cx="6048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Формы нарезки овощей</a:t>
            </a:r>
          </a:p>
        </p:txBody>
      </p:sp>
      <p:pic>
        <p:nvPicPr>
          <p:cNvPr id="21507" name="Picture 4" descr="E:\Технологи_ Тур И.М\Курсовая Тур ИМ\открый урок\07c6294d211ea4f3f0c76dc9a6634dd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38" y="1643063"/>
            <a:ext cx="981075" cy="1471612"/>
          </a:xfrm>
          <a:noFill/>
        </p:spPr>
      </p:pic>
      <p:pic>
        <p:nvPicPr>
          <p:cNvPr id="21508" name="Picture 6" descr="http://www.good-cook.ru/i/big/7/b/7ba58774e118e480463d1697682a1a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38" y="1714500"/>
            <a:ext cx="904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10"/>
          <p:cNvSpPr txBox="1">
            <a:spLocks noChangeArrowheads="1"/>
          </p:cNvSpPr>
          <p:nvPr/>
        </p:nvSpPr>
        <p:spPr bwMode="auto">
          <a:xfrm>
            <a:off x="785813" y="3357563"/>
            <a:ext cx="895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кубики</a:t>
            </a:r>
          </a:p>
        </p:txBody>
      </p:sp>
      <p:sp>
        <p:nvSpPr>
          <p:cNvPr id="21510" name="TextBox 11"/>
          <p:cNvSpPr txBox="1">
            <a:spLocks noChangeArrowheads="1"/>
          </p:cNvSpPr>
          <p:nvPr/>
        </p:nvSpPr>
        <p:spPr bwMode="auto">
          <a:xfrm>
            <a:off x="2214563" y="335756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ромбики</a:t>
            </a:r>
          </a:p>
        </p:txBody>
      </p:sp>
      <p:pic>
        <p:nvPicPr>
          <p:cNvPr id="21511" name="Picture 8" descr="http://www.good-cook.ru/i/thbn/2/7/27464faa7c1c484dac21c983c7d59c8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0500" y="1643063"/>
            <a:ext cx="4357688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0" descr="http://www.magic-cook.com/forum/upload/tema_1767_mda02woz0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48038" y="3573463"/>
            <a:ext cx="47529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Box 14"/>
          <p:cNvSpPr txBox="1">
            <a:spLocks noChangeArrowheads="1"/>
          </p:cNvSpPr>
          <p:nvPr/>
        </p:nvSpPr>
        <p:spPr bwMode="auto">
          <a:xfrm>
            <a:off x="323850" y="5661025"/>
            <a:ext cx="2892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Правильная нарезка кубиками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1619250" y="188913"/>
            <a:ext cx="4752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6600CC"/>
                </a:solidFill>
                <a:latin typeface="Century Schoolbook" pitchFamily="18" charset="0"/>
              </a:rPr>
              <a:t>Содержание работы</a:t>
            </a:r>
            <a:endParaRPr lang="ru-RU" sz="3200"/>
          </a:p>
        </p:txBody>
      </p:sp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539750" y="4581525"/>
            <a:ext cx="7488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endParaRPr lang="ru-RU" sz="2800">
              <a:solidFill>
                <a:srgbClr val="6600CC"/>
              </a:solidFill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908175" y="908050"/>
            <a:ext cx="4968875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800080"/>
                </a:solidFill>
              </a:rPr>
              <a:t>1</a:t>
            </a:r>
            <a:r>
              <a:rPr lang="ru-RU" sz="2000">
                <a:solidFill>
                  <a:srgbClr val="800080"/>
                </a:solidFill>
              </a:rPr>
              <a:t>.Разминка  (загадки, кроссворд</a:t>
            </a:r>
          </a:p>
          <a:p>
            <a:r>
              <a:rPr lang="ru-RU" sz="2000">
                <a:solidFill>
                  <a:srgbClr val="800080"/>
                </a:solidFill>
              </a:rPr>
              <a:t>                    «Ключевое слово».)</a:t>
            </a:r>
          </a:p>
          <a:p>
            <a:r>
              <a:rPr lang="ru-RU" sz="2000">
                <a:solidFill>
                  <a:srgbClr val="800080"/>
                </a:solidFill>
              </a:rPr>
              <a:t>2. Горячий напиток – чай.</a:t>
            </a:r>
          </a:p>
          <a:p>
            <a:endParaRPr lang="en-US" sz="2000">
              <a:solidFill>
                <a:srgbClr val="800080"/>
              </a:solidFill>
            </a:endParaRPr>
          </a:p>
          <a:p>
            <a:r>
              <a:rPr lang="en-US" sz="2000">
                <a:solidFill>
                  <a:srgbClr val="800080"/>
                </a:solidFill>
              </a:rPr>
              <a:t>3</a:t>
            </a:r>
            <a:r>
              <a:rPr lang="ru-RU" sz="2000">
                <a:solidFill>
                  <a:srgbClr val="800080"/>
                </a:solidFill>
              </a:rPr>
              <a:t>. «поговорим об овощах» </a:t>
            </a:r>
          </a:p>
          <a:p>
            <a:endParaRPr lang="ru-RU" sz="2000">
              <a:solidFill>
                <a:srgbClr val="800080"/>
              </a:solidFill>
            </a:endParaRPr>
          </a:p>
          <a:p>
            <a:r>
              <a:rPr lang="ru-RU" sz="2000">
                <a:solidFill>
                  <a:srgbClr val="800080"/>
                </a:solidFill>
              </a:rPr>
              <a:t>4. Последовательность    приготовления винегрета.</a:t>
            </a:r>
          </a:p>
          <a:p>
            <a:endParaRPr lang="ru-RU" sz="2000">
              <a:solidFill>
                <a:srgbClr val="800080"/>
              </a:solidFill>
            </a:endParaRPr>
          </a:p>
          <a:p>
            <a:r>
              <a:rPr lang="ru-RU" sz="2000">
                <a:solidFill>
                  <a:srgbClr val="800080"/>
                </a:solidFill>
              </a:rPr>
              <a:t>5. Приготовление блюд и яиц</a:t>
            </a:r>
          </a:p>
          <a:p>
            <a:r>
              <a:rPr lang="ru-RU" sz="2000">
                <a:solidFill>
                  <a:srgbClr val="800080"/>
                </a:solidFill>
              </a:rPr>
              <a:t>    - время варки яйца,</a:t>
            </a:r>
          </a:p>
          <a:p>
            <a:r>
              <a:rPr lang="ru-RU" sz="2000">
                <a:solidFill>
                  <a:srgbClr val="800080"/>
                </a:solidFill>
              </a:rPr>
              <a:t>    - определение свежести яйца,</a:t>
            </a:r>
          </a:p>
          <a:p>
            <a:r>
              <a:rPr lang="ru-RU" sz="2000">
                <a:solidFill>
                  <a:srgbClr val="800080"/>
                </a:solidFill>
              </a:rPr>
              <a:t>6. Сервировка стола.</a:t>
            </a:r>
          </a:p>
          <a:p>
            <a:endParaRPr lang="ru-RU" sz="2000">
              <a:solidFill>
                <a:srgbClr val="800080"/>
              </a:solidFill>
            </a:endParaRPr>
          </a:p>
          <a:p>
            <a:r>
              <a:rPr lang="ru-RU" sz="2000">
                <a:solidFill>
                  <a:srgbClr val="800080"/>
                </a:solidFill>
              </a:rPr>
              <a:t>7. Этикет.</a:t>
            </a:r>
          </a:p>
          <a:p>
            <a:r>
              <a:rPr lang="ru-RU" sz="2000">
                <a:solidFill>
                  <a:srgbClr val="800080"/>
                </a:solidFill>
              </a:rPr>
              <a:t>8. Практическая работа: приготовить «Винегрет»</a:t>
            </a:r>
          </a:p>
          <a:p>
            <a:endParaRPr lang="ru-RU" sz="2000">
              <a:solidFill>
                <a:srgbClr val="800080"/>
              </a:solidFill>
            </a:endParaRPr>
          </a:p>
          <a:p>
            <a:endParaRPr lang="ru-RU" sz="2000">
              <a:solidFill>
                <a:srgbClr val="800080"/>
              </a:solidFill>
            </a:endParaRPr>
          </a:p>
          <a:p>
            <a:endParaRPr lang="ru-RU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 noChangeShapeType="1"/>
          </p:cNvSpPr>
          <p:nvPr/>
        </p:nvSpPr>
        <p:spPr bwMode="auto">
          <a:xfrm>
            <a:off x="112320388" y="106619675"/>
            <a:ext cx="2852737" cy="363538"/>
          </a:xfrm>
          <a:prstGeom prst="rect">
            <a:avLst/>
          </a:prstGeom>
          <a:solidFill>
            <a:srgbClr val="FFDC4C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  <p:grpSp>
        <p:nvGrpSpPr>
          <p:cNvPr id="22531" name="Group 6"/>
          <p:cNvGrpSpPr>
            <a:grpSpLocks/>
          </p:cNvGrpSpPr>
          <p:nvPr/>
        </p:nvGrpSpPr>
        <p:grpSpPr bwMode="auto">
          <a:xfrm>
            <a:off x="109578775" y="110413800"/>
            <a:ext cx="1100138" cy="573088"/>
            <a:chOff x="109493850" y="109837875"/>
            <a:chExt cx="1371600" cy="685800"/>
          </a:xfrm>
        </p:grpSpPr>
        <p:sp>
          <p:nvSpPr>
            <p:cNvPr id="22576" name="Rectangle 7" hidden="1"/>
            <p:cNvSpPr>
              <a:spLocks noChangeArrowheads="1" noChangeShapeType="1"/>
            </p:cNvSpPr>
            <p:nvPr/>
          </p:nvSpPr>
          <p:spPr bwMode="auto">
            <a:xfrm>
              <a:off x="109493850" y="109837875"/>
              <a:ext cx="1371600" cy="685800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  <p:pic>
          <p:nvPicPr>
            <p:cNvPr id="22577" name="Picture 8" descr="DD01630_"/>
            <p:cNvPicPr preferRelativeResize="0">
              <a:picLocks noChangeArrowheads="1" noChangeShapeType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09953431" y="109838034"/>
              <a:ext cx="452438" cy="226219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</p:pic>
        <p:sp>
          <p:nvSpPr>
            <p:cNvPr id="22578" name="Text Box 9"/>
            <p:cNvSpPr txBox="1">
              <a:spLocks noChangeArrowheads="1" noChangeShapeType="1"/>
            </p:cNvSpPr>
            <p:nvPr/>
          </p:nvSpPr>
          <p:spPr bwMode="auto">
            <a:xfrm>
              <a:off x="109493850" y="110064415"/>
              <a:ext cx="1371600" cy="276225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300">
                  <a:solidFill>
                    <a:srgbClr val="000000"/>
                  </a:solidFill>
                  <a:latin typeface="Georgia" pitchFamily="18" charset="0"/>
                </a:rPr>
                <a:t>Организация</a:t>
              </a:r>
              <a:endParaRPr lang="ru-RU"/>
            </a:p>
          </p:txBody>
        </p:sp>
      </p:grpSp>
      <p:sp>
        <p:nvSpPr>
          <p:cNvPr id="22532" name="Text Box 10"/>
          <p:cNvSpPr txBox="1">
            <a:spLocks noChangeArrowheads="1" noChangeShapeType="1"/>
          </p:cNvSpPr>
          <p:nvPr/>
        </p:nvSpPr>
        <p:spPr bwMode="auto">
          <a:xfrm>
            <a:off x="109221588" y="112745838"/>
            <a:ext cx="1879600" cy="67151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FFCC00"/>
            </a:solidFill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700">
                <a:solidFill>
                  <a:srgbClr val="000000"/>
                </a:solidFill>
                <a:latin typeface="Georgia" pitchFamily="18" charset="0"/>
              </a:rPr>
              <a:t>Телефон: (555)555-55-55</a:t>
            </a:r>
          </a:p>
          <a:p>
            <a:pPr algn="ctr"/>
            <a:r>
              <a:rPr lang="ru-RU" sz="700">
                <a:solidFill>
                  <a:srgbClr val="000000"/>
                </a:solidFill>
                <a:latin typeface="Georgia" pitchFamily="18" charset="0"/>
              </a:rPr>
              <a:t>Факс: (555)555-55-55</a:t>
            </a:r>
          </a:p>
          <a:p>
            <a:pPr algn="ctr"/>
            <a:r>
              <a:rPr lang="ru-RU" sz="700">
                <a:solidFill>
                  <a:srgbClr val="000000"/>
                </a:solidFill>
                <a:latin typeface="Georgia" pitchFamily="18" charset="0"/>
              </a:rPr>
              <a:t>Эл. почта: </a:t>
            </a:r>
            <a:r>
              <a:rPr lang="en-US" sz="700">
                <a:solidFill>
                  <a:srgbClr val="000000"/>
                </a:solidFill>
                <a:latin typeface="Georgia" pitchFamily="18" charset="0"/>
              </a:rPr>
              <a:t>proverka@example.com</a:t>
            </a:r>
            <a:endParaRPr lang="ru-RU"/>
          </a:p>
        </p:txBody>
      </p:sp>
      <p:sp>
        <p:nvSpPr>
          <p:cNvPr id="22533" name="Text Box 11"/>
          <p:cNvSpPr txBox="1">
            <a:spLocks noChangeArrowheads="1" noChangeShapeType="1"/>
          </p:cNvSpPr>
          <p:nvPr/>
        </p:nvSpPr>
        <p:spPr bwMode="auto">
          <a:xfrm>
            <a:off x="109221588" y="111952088"/>
            <a:ext cx="1879600" cy="730250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FFCC00"/>
            </a:solidFill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700">
                <a:solidFill>
                  <a:srgbClr val="000000"/>
                </a:solidFill>
                <a:latin typeface="Georgia" pitchFamily="18" charset="0"/>
              </a:rPr>
              <a:t>Адрес основного места работы</a:t>
            </a:r>
          </a:p>
          <a:p>
            <a:pPr algn="ctr"/>
            <a:r>
              <a:rPr lang="ru-RU" sz="700">
                <a:solidFill>
                  <a:srgbClr val="000000"/>
                </a:solidFill>
                <a:latin typeface="Georgia" pitchFamily="18" charset="0"/>
              </a:rPr>
              <a:t>Адрес, строка 2</a:t>
            </a:r>
          </a:p>
          <a:p>
            <a:pPr algn="ctr"/>
            <a:r>
              <a:rPr lang="ru-RU" sz="700">
                <a:solidFill>
                  <a:srgbClr val="000000"/>
                </a:solidFill>
                <a:latin typeface="Georgia" pitchFamily="18" charset="0"/>
              </a:rPr>
              <a:t>Адрес, строка 3</a:t>
            </a:r>
          </a:p>
          <a:p>
            <a:pPr algn="ctr"/>
            <a:r>
              <a:rPr lang="ru-RU" sz="700">
                <a:solidFill>
                  <a:srgbClr val="000000"/>
                </a:solidFill>
                <a:latin typeface="Georgia" pitchFamily="18" charset="0"/>
              </a:rPr>
              <a:t>Адрес, строка 4</a:t>
            </a:r>
            <a:endParaRPr lang="ru-RU"/>
          </a:p>
        </p:txBody>
      </p:sp>
      <p:sp>
        <p:nvSpPr>
          <p:cNvPr id="22534" name="Text Box 12"/>
          <p:cNvSpPr txBox="1">
            <a:spLocks noChangeArrowheads="1" noChangeShapeType="1"/>
          </p:cNvSpPr>
          <p:nvPr/>
        </p:nvSpPr>
        <p:spPr bwMode="auto">
          <a:xfrm>
            <a:off x="112464850" y="108023025"/>
            <a:ext cx="2805113" cy="2376488"/>
          </a:xfrm>
          <a:prstGeom prst="rect">
            <a:avLst/>
          </a:prstGeom>
          <a:solidFill>
            <a:srgbClr val="FFFFFF"/>
          </a:solidFill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3600">
                <a:solidFill>
                  <a:srgbClr val="FF6600"/>
                </a:solidFill>
                <a:latin typeface="Georgia" pitchFamily="18" charset="0"/>
              </a:rPr>
              <a:t>Винегрет классический</a:t>
            </a:r>
            <a:endParaRPr lang="ru-RU"/>
          </a:p>
        </p:txBody>
      </p:sp>
      <p:sp>
        <p:nvSpPr>
          <p:cNvPr id="22535" name="Text Box 13"/>
          <p:cNvSpPr txBox="1">
            <a:spLocks noChangeArrowheads="1" noChangeShapeType="1"/>
          </p:cNvSpPr>
          <p:nvPr/>
        </p:nvSpPr>
        <p:spPr bwMode="auto">
          <a:xfrm>
            <a:off x="104976613" y="107124500"/>
            <a:ext cx="3297237" cy="6838950"/>
          </a:xfrm>
          <a:prstGeom prst="rect">
            <a:avLst/>
          </a:prstGeom>
          <a:solidFill>
            <a:srgbClr val="FFFFFF"/>
          </a:solidFill>
          <a:ln w="0" algn="in">
            <a:noFill/>
            <a:miter lim="800000"/>
            <a:headEnd/>
            <a:tailEnd/>
          </a:ln>
        </p:spPr>
        <p:txBody>
          <a:bodyPr lIns="36195" tIns="127650" rIns="36195" bIns="36195"/>
          <a:lstStyle/>
          <a:p>
            <a:pPr algn="just"/>
            <a:r>
              <a:rPr lang="ru-RU" sz="1100" b="1">
                <a:solidFill>
                  <a:srgbClr val="000000"/>
                </a:solidFill>
                <a:latin typeface="Georgia" pitchFamily="18" charset="0"/>
              </a:rPr>
              <a:t>Продукты:</a:t>
            </a:r>
          </a:p>
          <a:p>
            <a:r>
              <a:rPr lang="ru-RU" sz="900">
                <a:solidFill>
                  <a:srgbClr val="000000"/>
                </a:solidFill>
                <a:latin typeface="Verdana" pitchFamily="34" charset="0"/>
              </a:rPr>
              <a:t>картофель - </a:t>
            </a:r>
            <a:r>
              <a:rPr lang="en-US" sz="900">
                <a:solidFill>
                  <a:srgbClr val="000000"/>
                </a:solidFill>
                <a:latin typeface="Verdana" pitchFamily="34" charset="0"/>
              </a:rPr>
              <a:t>2-3 </a:t>
            </a:r>
            <a:r>
              <a:rPr lang="ru-RU" sz="900">
                <a:solidFill>
                  <a:srgbClr val="000000"/>
                </a:solidFill>
                <a:latin typeface="Verdana" pitchFamily="34" charset="0"/>
              </a:rPr>
              <a:t>шт, </a:t>
            </a:r>
          </a:p>
          <a:p>
            <a:r>
              <a:rPr lang="ru-RU" sz="900">
                <a:solidFill>
                  <a:srgbClr val="000000"/>
                </a:solidFill>
                <a:latin typeface="Verdana" pitchFamily="34" charset="0"/>
              </a:rPr>
              <a:t>свекла - </a:t>
            </a:r>
            <a:r>
              <a:rPr lang="en-US" sz="900">
                <a:solidFill>
                  <a:srgbClr val="000000"/>
                </a:solidFill>
                <a:latin typeface="Verdana" pitchFamily="34" charset="0"/>
              </a:rPr>
              <a:t>1 </a:t>
            </a:r>
            <a:r>
              <a:rPr lang="ru-RU" sz="900">
                <a:solidFill>
                  <a:srgbClr val="000000"/>
                </a:solidFill>
                <a:latin typeface="Verdana" pitchFamily="34" charset="0"/>
              </a:rPr>
              <a:t>шт, </a:t>
            </a:r>
          </a:p>
          <a:p>
            <a:r>
              <a:rPr lang="ru-RU" sz="900">
                <a:solidFill>
                  <a:srgbClr val="000000"/>
                </a:solidFill>
                <a:latin typeface="Verdana" pitchFamily="34" charset="0"/>
              </a:rPr>
              <a:t>морковь - </a:t>
            </a:r>
            <a:r>
              <a:rPr lang="en-US" sz="900">
                <a:solidFill>
                  <a:srgbClr val="000000"/>
                </a:solidFill>
                <a:latin typeface="Verdana" pitchFamily="34" charset="0"/>
              </a:rPr>
              <a:t>1-2 </a:t>
            </a:r>
            <a:r>
              <a:rPr lang="ru-RU" sz="900">
                <a:solidFill>
                  <a:srgbClr val="000000"/>
                </a:solidFill>
                <a:latin typeface="Verdana" pitchFamily="34" charset="0"/>
              </a:rPr>
              <a:t>шт, </a:t>
            </a:r>
          </a:p>
          <a:p>
            <a:r>
              <a:rPr lang="ru-RU" sz="900">
                <a:solidFill>
                  <a:srgbClr val="000000"/>
                </a:solidFill>
                <a:latin typeface="Verdana" pitchFamily="34" charset="0"/>
              </a:rPr>
              <a:t>капуста квашеная - </a:t>
            </a:r>
            <a:r>
              <a:rPr lang="en-US" sz="900">
                <a:solidFill>
                  <a:srgbClr val="000000"/>
                </a:solidFill>
                <a:latin typeface="Verdana" pitchFamily="34" charset="0"/>
              </a:rPr>
              <a:t>100-</a:t>
            </a:r>
            <a:endParaRPr lang="ru-RU" sz="90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ru-RU" sz="900">
                <a:solidFill>
                  <a:srgbClr val="000000"/>
                </a:solidFill>
                <a:latin typeface="Verdana" pitchFamily="34" charset="0"/>
              </a:rPr>
              <a:t>лук репчатый - </a:t>
            </a:r>
            <a:r>
              <a:rPr lang="en-US" sz="900">
                <a:solidFill>
                  <a:srgbClr val="000000"/>
                </a:solidFill>
                <a:latin typeface="Verdana" pitchFamily="34" charset="0"/>
              </a:rPr>
              <a:t>1 </a:t>
            </a:r>
            <a:r>
              <a:rPr lang="ru-RU" sz="900">
                <a:solidFill>
                  <a:srgbClr val="000000"/>
                </a:solidFill>
                <a:latin typeface="Verdana" pitchFamily="34" charset="0"/>
              </a:rPr>
              <a:t>шт, </a:t>
            </a:r>
          </a:p>
          <a:p>
            <a:r>
              <a:rPr lang="ru-RU" sz="900">
                <a:solidFill>
                  <a:srgbClr val="000000"/>
                </a:solidFill>
                <a:latin typeface="Verdana" pitchFamily="34" charset="0"/>
              </a:rPr>
              <a:t>соленые огурцы - </a:t>
            </a:r>
            <a:r>
              <a:rPr lang="en-US" sz="900">
                <a:solidFill>
                  <a:srgbClr val="000000"/>
                </a:solidFill>
                <a:latin typeface="Verdana" pitchFamily="34" charset="0"/>
              </a:rPr>
              <a:t>2-3 </a:t>
            </a:r>
            <a:r>
              <a:rPr lang="ru-RU" sz="900">
                <a:solidFill>
                  <a:srgbClr val="000000"/>
                </a:solidFill>
                <a:latin typeface="Verdana" pitchFamily="34" charset="0"/>
              </a:rPr>
              <a:t> шт, </a:t>
            </a:r>
          </a:p>
          <a:p>
            <a:r>
              <a:rPr lang="ru-RU" sz="900">
                <a:solidFill>
                  <a:srgbClr val="000000"/>
                </a:solidFill>
                <a:latin typeface="Verdana" pitchFamily="34" charset="0"/>
              </a:rPr>
              <a:t>растительное масло, </a:t>
            </a:r>
          </a:p>
          <a:p>
            <a:r>
              <a:rPr lang="ru-RU" sz="900">
                <a:solidFill>
                  <a:srgbClr val="000000"/>
                </a:solidFill>
                <a:latin typeface="Verdana" pitchFamily="34" charset="0"/>
              </a:rPr>
              <a:t>зеленый лук - по желанию, соль </a:t>
            </a:r>
          </a:p>
          <a:p>
            <a:pPr algn="just"/>
            <a:r>
              <a:rPr lang="ru-RU" sz="1200" b="1">
                <a:solidFill>
                  <a:srgbClr val="000000"/>
                </a:solidFill>
                <a:latin typeface="Georgia" pitchFamily="18" charset="0"/>
              </a:rPr>
              <a:t>Приготовление:</a:t>
            </a:r>
          </a:p>
          <a:p>
            <a:pPr algn="just"/>
            <a:r>
              <a:rPr lang="ru-RU" sz="900">
                <a:latin typeface="Verdana" pitchFamily="34" charset="0"/>
              </a:rPr>
              <a:t>Картофель, свеклу, морковь хорошо вымыть.</a:t>
            </a:r>
            <a:br>
              <a:rPr lang="ru-RU" sz="900">
                <a:latin typeface="Verdana" pitchFamily="34" charset="0"/>
              </a:rPr>
            </a:br>
            <a:r>
              <a:rPr lang="ru-RU" sz="900">
                <a:latin typeface="Verdana" pitchFamily="34" charset="0"/>
              </a:rPr>
              <a:t>Овощи сложить в кастрюлю, залить водой, довести до кипения и отварить до готовности. Свеклу отварить отдельно</a:t>
            </a:r>
            <a:r>
              <a:rPr lang="ru-RU" sz="9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Aft>
                <a:spcPts val="1200"/>
              </a:spcAft>
            </a:pPr>
            <a:r>
              <a:rPr lang="ru-RU" sz="900">
                <a:solidFill>
                  <a:srgbClr val="000000"/>
                </a:solidFill>
                <a:latin typeface="Verdana" pitchFamily="34" charset="0"/>
              </a:rPr>
              <a:t>Отварные овощи очистить от кожуры и нарезать небольшими кубиками.  .</a:t>
            </a:r>
            <a:br>
              <a:rPr lang="ru-RU" sz="90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900">
                <a:solidFill>
                  <a:srgbClr val="000000"/>
                </a:solidFill>
                <a:latin typeface="Verdana" pitchFamily="34" charset="0"/>
              </a:rPr>
              <a:t>2. </a:t>
            </a:r>
            <a:r>
              <a:rPr lang="ru-RU" sz="900">
                <a:solidFill>
                  <a:srgbClr val="000000"/>
                </a:solidFill>
                <a:latin typeface="Verdana" pitchFamily="34" charset="0"/>
              </a:rPr>
              <a:t>Репчатый лук очистить и мелко порезать.</a:t>
            </a:r>
            <a:br>
              <a:rPr lang="ru-RU" sz="900">
                <a:solidFill>
                  <a:srgbClr val="000000"/>
                </a:solidFill>
                <a:latin typeface="Verdana" pitchFamily="34" charset="0"/>
              </a:rPr>
            </a:br>
            <a:r>
              <a:rPr lang="ru-RU" sz="900">
                <a:solidFill>
                  <a:srgbClr val="000000"/>
                </a:solidFill>
                <a:latin typeface="Verdana" pitchFamily="34" charset="0"/>
              </a:rPr>
              <a:t>Огурцы порезать кубиками</a:t>
            </a:r>
          </a:p>
          <a:p>
            <a:pPr algn="just">
              <a:spcAft>
                <a:spcPts val="1200"/>
              </a:spcAft>
            </a:pPr>
            <a:r>
              <a:rPr lang="en-US" sz="900">
                <a:solidFill>
                  <a:srgbClr val="000000"/>
                </a:solidFill>
                <a:latin typeface="Verdana" pitchFamily="34" charset="0"/>
              </a:rPr>
              <a:t>3.  </a:t>
            </a:r>
            <a:r>
              <a:rPr lang="ru-RU" sz="900">
                <a:solidFill>
                  <a:srgbClr val="000000"/>
                </a:solidFill>
                <a:latin typeface="Verdana" pitchFamily="34" charset="0"/>
              </a:rPr>
              <a:t>Квашеную капусту немного отжать от рассола.</a:t>
            </a:r>
          </a:p>
          <a:p>
            <a:pPr algn="just">
              <a:spcAft>
                <a:spcPts val="1200"/>
              </a:spcAft>
            </a:pPr>
            <a:r>
              <a:rPr lang="en-US" sz="900">
                <a:latin typeface="Verdana" pitchFamily="34" charset="0"/>
              </a:rPr>
              <a:t>4. </a:t>
            </a:r>
            <a:r>
              <a:rPr lang="ru-RU" sz="900">
                <a:latin typeface="Verdana" pitchFamily="34" charset="0"/>
              </a:rPr>
              <a:t>К свекле добавить немного растительного масла и перемешать - тогда свекла не окрасит остальные овощи.</a:t>
            </a:r>
            <a:br>
              <a:rPr lang="ru-RU" sz="900">
                <a:latin typeface="Verdana" pitchFamily="34" charset="0"/>
              </a:rPr>
            </a:br>
            <a:r>
              <a:rPr lang="en-US" sz="900">
                <a:latin typeface="Verdana" pitchFamily="34" charset="0"/>
              </a:rPr>
              <a:t>5. </a:t>
            </a:r>
            <a:r>
              <a:rPr lang="ru-RU" sz="900">
                <a:latin typeface="Verdana" pitchFamily="34" charset="0"/>
              </a:rPr>
              <a:t>Соединить вместе: картофель, морковь, лук, огурцы, капусту, заправить маслом и аккуратно перемешать.</a:t>
            </a:r>
            <a:br>
              <a:rPr lang="ru-RU" sz="900">
                <a:latin typeface="Verdana" pitchFamily="34" charset="0"/>
              </a:rPr>
            </a:br>
            <a:r>
              <a:rPr lang="en-US" sz="900">
                <a:latin typeface="Verdana" pitchFamily="34" charset="0"/>
              </a:rPr>
              <a:t>6. </a:t>
            </a:r>
            <a:r>
              <a:rPr lang="ru-RU" sz="900">
                <a:latin typeface="Verdana" pitchFamily="34" charset="0"/>
              </a:rPr>
              <a:t>Добавить свеклу, посолить по вкусу и все вместе еще раз перемешать.</a:t>
            </a:r>
            <a:br>
              <a:rPr lang="ru-RU" sz="900">
                <a:latin typeface="Verdana" pitchFamily="34" charset="0"/>
              </a:rPr>
            </a:br>
            <a:r>
              <a:rPr lang="en-US" sz="900">
                <a:latin typeface="Verdana" pitchFamily="34" charset="0"/>
              </a:rPr>
              <a:t>7.</a:t>
            </a:r>
            <a:r>
              <a:rPr lang="ru-RU" sz="900">
                <a:latin typeface="Verdana" pitchFamily="34" charset="0"/>
              </a:rPr>
              <a:t>При подаче можно посыпать зеленым луком</a:t>
            </a:r>
            <a:r>
              <a:rPr lang="ru-RU" sz="1000">
                <a:latin typeface="Verdana" pitchFamily="34" charset="0"/>
              </a:rPr>
              <a:t>.</a:t>
            </a:r>
            <a:br>
              <a:rPr lang="ru-RU" sz="1000">
                <a:latin typeface="Verdana" pitchFamily="34" charset="0"/>
              </a:rPr>
            </a:br>
            <a:r>
              <a:rPr lang="ru-RU" sz="1000">
                <a:latin typeface="Verdana" pitchFamily="34" charset="0"/>
              </a:rPr>
              <a:t/>
            </a:r>
            <a:br>
              <a:rPr lang="ru-RU" sz="1000">
                <a:latin typeface="Verdana" pitchFamily="34" charset="0"/>
              </a:rPr>
            </a:br>
            <a:endParaRPr lang="ru-RU"/>
          </a:p>
        </p:txBody>
      </p:sp>
      <p:sp>
        <p:nvSpPr>
          <p:cNvPr id="22536" name="Text Box 14"/>
          <p:cNvSpPr txBox="1">
            <a:spLocks noChangeArrowheads="1" noChangeShapeType="1"/>
          </p:cNvSpPr>
          <p:nvPr/>
        </p:nvSpPr>
        <p:spPr bwMode="auto">
          <a:xfrm>
            <a:off x="105263950" y="106619675"/>
            <a:ext cx="2311400" cy="530225"/>
          </a:xfrm>
          <a:prstGeom prst="rect">
            <a:avLst/>
          </a:prstGeom>
          <a:noFill/>
          <a:ln w="9525" algn="in">
            <a:solidFill>
              <a:srgbClr val="FFCC00"/>
            </a:solidFill>
            <a:miter lim="800000"/>
            <a:headEnd/>
            <a:tailEnd/>
          </a:ln>
        </p:spPr>
        <p:txBody>
          <a:bodyPr lIns="36195" tIns="36195" rIns="36195" bIns="127650"/>
          <a:lstStyle/>
          <a:p>
            <a:pPr algn="ctr"/>
            <a:r>
              <a:rPr lang="ru-RU" sz="1400" b="1">
                <a:solidFill>
                  <a:srgbClr val="000000"/>
                </a:solidFill>
                <a:latin typeface="Georgia" pitchFamily="18" charset="0"/>
              </a:rPr>
              <a:t>Инградиенты</a:t>
            </a:r>
            <a:endParaRPr lang="ru-RU"/>
          </a:p>
        </p:txBody>
      </p:sp>
      <p:sp>
        <p:nvSpPr>
          <p:cNvPr id="22537" name="Text Box 15"/>
          <p:cNvSpPr txBox="1">
            <a:spLocks noChangeArrowheads="1" noChangeShapeType="1"/>
          </p:cNvSpPr>
          <p:nvPr/>
        </p:nvSpPr>
        <p:spPr bwMode="auto">
          <a:xfrm>
            <a:off x="112082263" y="107195938"/>
            <a:ext cx="3189287" cy="863600"/>
          </a:xfrm>
          <a:prstGeom prst="rect">
            <a:avLst/>
          </a:prstGeom>
          <a:solidFill>
            <a:srgbClr val="FFFFFF"/>
          </a:solidFill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r>
              <a:rPr lang="ru-RU" b="1" i="1">
                <a:solidFill>
                  <a:srgbClr val="3C3A4B"/>
                </a:solidFill>
                <a:latin typeface="Georgia" pitchFamily="18" charset="0"/>
              </a:rPr>
              <a:t>          Приятного </a:t>
            </a:r>
          </a:p>
          <a:p>
            <a:r>
              <a:rPr lang="ru-RU" b="1" i="1">
                <a:solidFill>
                  <a:srgbClr val="3C3A4B"/>
                </a:solidFill>
                <a:latin typeface="Georgia" pitchFamily="18" charset="0"/>
              </a:rPr>
              <a:t>          аппетита!!!</a:t>
            </a:r>
            <a:endParaRPr lang="ru-RU"/>
          </a:p>
        </p:txBody>
      </p:sp>
      <p:sp>
        <p:nvSpPr>
          <p:cNvPr id="22538" name="Text Box 16"/>
          <p:cNvSpPr txBox="1">
            <a:spLocks noChangeArrowheads="1" noChangeShapeType="1"/>
          </p:cNvSpPr>
          <p:nvPr/>
        </p:nvSpPr>
        <p:spPr bwMode="auto">
          <a:xfrm>
            <a:off x="109221588" y="111440913"/>
            <a:ext cx="1879600" cy="457200"/>
          </a:xfrm>
          <a:prstGeom prst="rect">
            <a:avLst/>
          </a:prstGeom>
          <a:noFill/>
          <a:ln w="9525" algn="in">
            <a:solidFill>
              <a:srgbClr val="FFCC00"/>
            </a:solidFill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Georgia" pitchFamily="18" charset="0"/>
              </a:rPr>
              <a:t>SUPER</a:t>
            </a:r>
            <a:endParaRPr lang="ru-RU"/>
          </a:p>
        </p:txBody>
      </p:sp>
      <p:pic>
        <p:nvPicPr>
          <p:cNvPr id="22539" name="Picture 17" descr="Винегрет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106416475" y="110255050"/>
            <a:ext cx="1511300" cy="1008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40" name="Picture 18" descr="http://www.russianfood.com/dycontent/images/big_3229.jpg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106595863" y="107448350"/>
            <a:ext cx="1285875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41" name="Picture 19" descr="Винегрет"/>
          <p:cNvPicPr>
            <a:picLocks noChangeAspect="1" noChangeArrowheads="1"/>
          </p:cNvPicPr>
          <p:nvPr/>
        </p:nvPicPr>
        <p:blipFill>
          <a:blip r:embed="rId7" r:link="rId8" cstate="email"/>
          <a:srcRect/>
          <a:stretch>
            <a:fillRect/>
          </a:stretch>
        </p:blipFill>
        <p:spPr bwMode="auto">
          <a:xfrm>
            <a:off x="108273850" y="107772200"/>
            <a:ext cx="3625850" cy="2265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42" name="Picture 20" descr="винегрет - рецепт | винегрет - фото"/>
          <p:cNvPicPr>
            <a:picLocks noChangeAspect="1" noChangeArrowheads="1"/>
          </p:cNvPicPr>
          <p:nvPr/>
        </p:nvPicPr>
        <p:blipFill>
          <a:blip r:embed="rId9" r:link="rId10" cstate="email"/>
          <a:srcRect/>
          <a:stretch>
            <a:fillRect/>
          </a:stretch>
        </p:blipFill>
        <p:spPr bwMode="auto">
          <a:xfrm>
            <a:off x="112082263" y="110796388"/>
            <a:ext cx="3308350" cy="2481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43" name="Rectangle 21"/>
          <p:cNvSpPr>
            <a:spLocks noChangeArrowheads="1" noChangeShapeType="1"/>
          </p:cNvSpPr>
          <p:nvPr/>
        </p:nvSpPr>
        <p:spPr bwMode="auto">
          <a:xfrm>
            <a:off x="112536288" y="106835575"/>
            <a:ext cx="2852737" cy="363538"/>
          </a:xfrm>
          <a:prstGeom prst="rect">
            <a:avLst/>
          </a:prstGeom>
          <a:solidFill>
            <a:srgbClr val="FFDC4C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  <p:grpSp>
        <p:nvGrpSpPr>
          <p:cNvPr id="22544" name="Group 22"/>
          <p:cNvGrpSpPr>
            <a:grpSpLocks/>
          </p:cNvGrpSpPr>
          <p:nvPr/>
        </p:nvGrpSpPr>
        <p:grpSpPr bwMode="auto">
          <a:xfrm>
            <a:off x="109794675" y="110629700"/>
            <a:ext cx="1100138" cy="573088"/>
            <a:chOff x="109493850" y="109837875"/>
            <a:chExt cx="1371600" cy="685800"/>
          </a:xfrm>
        </p:grpSpPr>
        <p:sp>
          <p:nvSpPr>
            <p:cNvPr id="22573" name="Rectangle 23" hidden="1"/>
            <p:cNvSpPr>
              <a:spLocks noChangeArrowheads="1" noChangeShapeType="1"/>
            </p:cNvSpPr>
            <p:nvPr/>
          </p:nvSpPr>
          <p:spPr bwMode="auto">
            <a:xfrm>
              <a:off x="109493850" y="109837875"/>
              <a:ext cx="1371600" cy="685800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  <p:pic>
          <p:nvPicPr>
            <p:cNvPr id="22574" name="Picture 24" descr="DD01630_"/>
            <p:cNvPicPr preferRelativeResize="0">
              <a:picLocks noChangeArrowheads="1" noChangeShapeType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09953431" y="109838034"/>
              <a:ext cx="452438" cy="226219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</p:pic>
        <p:sp>
          <p:nvSpPr>
            <p:cNvPr id="22575" name="Text Box 25"/>
            <p:cNvSpPr txBox="1">
              <a:spLocks noChangeArrowheads="1" noChangeShapeType="1"/>
            </p:cNvSpPr>
            <p:nvPr/>
          </p:nvSpPr>
          <p:spPr bwMode="auto">
            <a:xfrm>
              <a:off x="109493850" y="110064415"/>
              <a:ext cx="1371600" cy="276225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300">
                  <a:solidFill>
                    <a:srgbClr val="000000"/>
                  </a:solidFill>
                  <a:latin typeface="Georgia" pitchFamily="18" charset="0"/>
                </a:rPr>
                <a:t>Организация</a:t>
              </a:r>
              <a:endParaRPr lang="ru-RU"/>
            </a:p>
          </p:txBody>
        </p:sp>
      </p:grpSp>
      <p:sp>
        <p:nvSpPr>
          <p:cNvPr id="22545" name="Text Box 26"/>
          <p:cNvSpPr txBox="1">
            <a:spLocks noChangeArrowheads="1" noChangeShapeType="1"/>
          </p:cNvSpPr>
          <p:nvPr/>
        </p:nvSpPr>
        <p:spPr bwMode="auto">
          <a:xfrm>
            <a:off x="109437488" y="112961738"/>
            <a:ext cx="1879600" cy="67151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FFCC00"/>
            </a:solidFill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700">
                <a:solidFill>
                  <a:srgbClr val="000000"/>
                </a:solidFill>
                <a:latin typeface="Georgia" pitchFamily="18" charset="0"/>
              </a:rPr>
              <a:t>Телефон: (555)555-55-55</a:t>
            </a:r>
          </a:p>
          <a:p>
            <a:pPr algn="ctr"/>
            <a:r>
              <a:rPr lang="ru-RU" sz="700">
                <a:solidFill>
                  <a:srgbClr val="000000"/>
                </a:solidFill>
                <a:latin typeface="Georgia" pitchFamily="18" charset="0"/>
              </a:rPr>
              <a:t>Факс: (555)555-55-55</a:t>
            </a:r>
          </a:p>
          <a:p>
            <a:pPr algn="ctr"/>
            <a:r>
              <a:rPr lang="ru-RU" sz="700">
                <a:solidFill>
                  <a:srgbClr val="000000"/>
                </a:solidFill>
                <a:latin typeface="Georgia" pitchFamily="18" charset="0"/>
              </a:rPr>
              <a:t>Эл. почта: </a:t>
            </a:r>
            <a:r>
              <a:rPr lang="en-US" sz="700">
                <a:solidFill>
                  <a:srgbClr val="000000"/>
                </a:solidFill>
                <a:latin typeface="Georgia" pitchFamily="18" charset="0"/>
              </a:rPr>
              <a:t>proverka@example.com</a:t>
            </a:r>
            <a:endParaRPr lang="ru-RU"/>
          </a:p>
        </p:txBody>
      </p:sp>
      <p:sp>
        <p:nvSpPr>
          <p:cNvPr id="22546" name="Text Box 27"/>
          <p:cNvSpPr txBox="1">
            <a:spLocks noChangeArrowheads="1" noChangeShapeType="1"/>
          </p:cNvSpPr>
          <p:nvPr/>
        </p:nvSpPr>
        <p:spPr bwMode="auto">
          <a:xfrm>
            <a:off x="109437488" y="112167988"/>
            <a:ext cx="1879600" cy="730250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FFCC00"/>
            </a:solidFill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700">
                <a:solidFill>
                  <a:srgbClr val="000000"/>
                </a:solidFill>
                <a:latin typeface="Georgia" pitchFamily="18" charset="0"/>
              </a:rPr>
              <a:t>Адрес основного места работы</a:t>
            </a:r>
          </a:p>
          <a:p>
            <a:pPr algn="ctr"/>
            <a:r>
              <a:rPr lang="ru-RU" sz="700">
                <a:solidFill>
                  <a:srgbClr val="000000"/>
                </a:solidFill>
                <a:latin typeface="Georgia" pitchFamily="18" charset="0"/>
              </a:rPr>
              <a:t>Адрес, строка 2</a:t>
            </a:r>
          </a:p>
          <a:p>
            <a:pPr algn="ctr"/>
            <a:r>
              <a:rPr lang="ru-RU" sz="700">
                <a:solidFill>
                  <a:srgbClr val="000000"/>
                </a:solidFill>
                <a:latin typeface="Georgia" pitchFamily="18" charset="0"/>
              </a:rPr>
              <a:t>Адрес, строка 3</a:t>
            </a:r>
          </a:p>
          <a:p>
            <a:pPr algn="ctr"/>
            <a:r>
              <a:rPr lang="ru-RU" sz="700">
                <a:solidFill>
                  <a:srgbClr val="000000"/>
                </a:solidFill>
                <a:latin typeface="Georgia" pitchFamily="18" charset="0"/>
              </a:rPr>
              <a:t>Адрес, строка 4</a:t>
            </a:r>
            <a:endParaRPr lang="ru-RU"/>
          </a:p>
        </p:txBody>
      </p:sp>
      <p:sp>
        <p:nvSpPr>
          <p:cNvPr id="22547" name="Text Box 28"/>
          <p:cNvSpPr txBox="1">
            <a:spLocks noChangeArrowheads="1" noChangeShapeType="1"/>
          </p:cNvSpPr>
          <p:nvPr/>
        </p:nvSpPr>
        <p:spPr bwMode="auto">
          <a:xfrm>
            <a:off x="112680750" y="108238925"/>
            <a:ext cx="2805113" cy="2376488"/>
          </a:xfrm>
          <a:prstGeom prst="rect">
            <a:avLst/>
          </a:prstGeom>
          <a:solidFill>
            <a:srgbClr val="FFFFFF"/>
          </a:solidFill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3600">
                <a:solidFill>
                  <a:srgbClr val="FF6600"/>
                </a:solidFill>
                <a:latin typeface="Georgia" pitchFamily="18" charset="0"/>
              </a:rPr>
              <a:t>Винегрет классический</a:t>
            </a:r>
            <a:endParaRPr lang="ru-RU"/>
          </a:p>
        </p:txBody>
      </p:sp>
      <p:sp>
        <p:nvSpPr>
          <p:cNvPr id="22548" name="Text Box 29"/>
          <p:cNvSpPr txBox="1">
            <a:spLocks noChangeArrowheads="1" noChangeShapeType="1"/>
          </p:cNvSpPr>
          <p:nvPr/>
        </p:nvSpPr>
        <p:spPr bwMode="auto">
          <a:xfrm>
            <a:off x="105479850" y="106835575"/>
            <a:ext cx="2311400" cy="530225"/>
          </a:xfrm>
          <a:prstGeom prst="rect">
            <a:avLst/>
          </a:prstGeom>
          <a:noFill/>
          <a:ln w="9525" algn="in">
            <a:solidFill>
              <a:srgbClr val="FFCC00"/>
            </a:solidFill>
            <a:miter lim="800000"/>
            <a:headEnd/>
            <a:tailEnd/>
          </a:ln>
        </p:spPr>
        <p:txBody>
          <a:bodyPr lIns="36195" tIns="36195" rIns="36195" bIns="127650"/>
          <a:lstStyle/>
          <a:p>
            <a:pPr algn="ctr"/>
            <a:r>
              <a:rPr lang="ru-RU" sz="1400" b="1">
                <a:solidFill>
                  <a:srgbClr val="000000"/>
                </a:solidFill>
                <a:latin typeface="Georgia" pitchFamily="18" charset="0"/>
              </a:rPr>
              <a:t>Инградиенты</a:t>
            </a:r>
            <a:endParaRPr lang="ru-RU"/>
          </a:p>
        </p:txBody>
      </p:sp>
      <p:sp>
        <p:nvSpPr>
          <p:cNvPr id="22549" name="Text Box 30"/>
          <p:cNvSpPr txBox="1">
            <a:spLocks noChangeArrowheads="1" noChangeShapeType="1"/>
          </p:cNvSpPr>
          <p:nvPr/>
        </p:nvSpPr>
        <p:spPr bwMode="auto">
          <a:xfrm>
            <a:off x="112298163" y="107411838"/>
            <a:ext cx="3189287" cy="863600"/>
          </a:xfrm>
          <a:prstGeom prst="rect">
            <a:avLst/>
          </a:prstGeom>
          <a:solidFill>
            <a:srgbClr val="FFFFFF"/>
          </a:solidFill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r>
              <a:rPr lang="ru-RU" b="1" i="1">
                <a:solidFill>
                  <a:srgbClr val="3C3A4B"/>
                </a:solidFill>
                <a:latin typeface="Georgia" pitchFamily="18" charset="0"/>
              </a:rPr>
              <a:t>          Приятного </a:t>
            </a:r>
          </a:p>
          <a:p>
            <a:r>
              <a:rPr lang="ru-RU" b="1" i="1">
                <a:solidFill>
                  <a:srgbClr val="3C3A4B"/>
                </a:solidFill>
                <a:latin typeface="Georgia" pitchFamily="18" charset="0"/>
              </a:rPr>
              <a:t>          аппетита!!!</a:t>
            </a:r>
            <a:endParaRPr lang="ru-RU"/>
          </a:p>
        </p:txBody>
      </p:sp>
      <p:sp>
        <p:nvSpPr>
          <p:cNvPr id="22550" name="Text Box 31"/>
          <p:cNvSpPr txBox="1">
            <a:spLocks noChangeArrowheads="1" noChangeShapeType="1"/>
          </p:cNvSpPr>
          <p:nvPr/>
        </p:nvSpPr>
        <p:spPr bwMode="auto">
          <a:xfrm>
            <a:off x="109437488" y="111656813"/>
            <a:ext cx="1879600" cy="457200"/>
          </a:xfrm>
          <a:prstGeom prst="rect">
            <a:avLst/>
          </a:prstGeom>
          <a:noFill/>
          <a:ln w="9525" algn="in">
            <a:solidFill>
              <a:srgbClr val="FFCC00"/>
            </a:solidFill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Georgia" pitchFamily="18" charset="0"/>
              </a:rPr>
              <a:t>SUPER</a:t>
            </a:r>
            <a:endParaRPr lang="ru-RU"/>
          </a:p>
        </p:txBody>
      </p:sp>
      <p:pic>
        <p:nvPicPr>
          <p:cNvPr id="22551" name="Picture 32" descr="Винегрет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106632375" y="110470950"/>
            <a:ext cx="1511300" cy="1008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52" name="Picture 33" descr="http://www.russianfood.com/dycontent/images/big_3229.jpg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106811763" y="107664250"/>
            <a:ext cx="1285875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53" name="Picture 34" descr="Винегрет"/>
          <p:cNvPicPr>
            <a:picLocks noChangeAspect="1" noChangeArrowheads="1"/>
          </p:cNvPicPr>
          <p:nvPr/>
        </p:nvPicPr>
        <p:blipFill>
          <a:blip r:embed="rId7" r:link="rId8" cstate="email"/>
          <a:srcRect/>
          <a:stretch>
            <a:fillRect/>
          </a:stretch>
        </p:blipFill>
        <p:spPr bwMode="auto">
          <a:xfrm>
            <a:off x="108489750" y="107988100"/>
            <a:ext cx="3625850" cy="2265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54" name="Picture 35" descr="винегрет - рецепт | винегрет - фото"/>
          <p:cNvPicPr>
            <a:picLocks noChangeAspect="1" noChangeArrowheads="1"/>
          </p:cNvPicPr>
          <p:nvPr/>
        </p:nvPicPr>
        <p:blipFill>
          <a:blip r:embed="rId9" r:link="rId10" cstate="email"/>
          <a:srcRect/>
          <a:stretch>
            <a:fillRect/>
          </a:stretch>
        </p:blipFill>
        <p:spPr bwMode="auto">
          <a:xfrm>
            <a:off x="112298163" y="111012288"/>
            <a:ext cx="3308350" cy="2481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46140" name="Group 60"/>
          <p:cNvGraphicFramePr>
            <a:graphicFrameLocks noGrp="1"/>
          </p:cNvGraphicFramePr>
          <p:nvPr/>
        </p:nvGraphicFramePr>
        <p:xfrm>
          <a:off x="0" y="44450"/>
          <a:ext cx="9109075" cy="9021763"/>
        </p:xfrm>
        <a:graphic>
          <a:graphicData uri="http://schemas.openxmlformats.org/drawingml/2006/table">
            <a:tbl>
              <a:tblPr/>
              <a:tblGrid>
                <a:gridCol w="2965450"/>
                <a:gridCol w="2962275"/>
                <a:gridCol w="3181350"/>
              </a:tblGrid>
              <a:tr h="9021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Ингредиенты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Продукты: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картофель - 2-3 шт,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свекла - 1 шт,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морковь - 1-2 шт,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капуста квашеная - 100-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лук репчатый - 1 шт,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соленые огурцы - 2-3  шт,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растительное масло,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зеленый лук - по желанию, соль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Приготовление: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Картофель, свеклу, морковь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Хорошо вымыть. Овощи сложить 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кастрюлю, залить водой, довести до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кипения и отварить до готовности.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Свеклу отварить отдельно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1.Отварные овощи очистить от кожуры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 нарезать небольшими кубиками.  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 Репчатый лук очистить и мелко порезать.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 Огурцы нарезать кубиками.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 К свекле добавить немного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растительного масла и перемешать –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тогда свекла не окрасит остальные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овощи.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 Соединить вместе: картофель,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морковь, лук, огурцы, , заправить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маслом и аккуратно перемешать.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 Добавить свеклу, посолить по вкусу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 все вместе  перемешать.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7.Посыпать зеленым луком.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5" name="Text Box 47"/>
          <p:cNvSpPr txBox="1">
            <a:spLocks noChangeArrowheads="1" noChangeShapeType="1"/>
          </p:cNvSpPr>
          <p:nvPr/>
        </p:nvSpPr>
        <p:spPr bwMode="auto">
          <a:xfrm>
            <a:off x="6227763" y="981075"/>
            <a:ext cx="2311400" cy="530225"/>
          </a:xfrm>
          <a:prstGeom prst="rect">
            <a:avLst/>
          </a:prstGeom>
          <a:noFill/>
          <a:ln w="9525" algn="in">
            <a:solidFill>
              <a:srgbClr val="FFCC00"/>
            </a:solidFill>
            <a:miter lim="800000"/>
            <a:headEnd/>
            <a:tailEnd/>
          </a:ln>
        </p:spPr>
        <p:txBody>
          <a:bodyPr lIns="36195" tIns="36195" rIns="36195" bIns="127650"/>
          <a:lstStyle/>
          <a:p>
            <a:pPr algn="ctr"/>
            <a:endParaRPr lang="ru-RU"/>
          </a:p>
        </p:txBody>
      </p:sp>
      <p:sp>
        <p:nvSpPr>
          <p:cNvPr id="22566" name="Text Box 48"/>
          <p:cNvSpPr txBox="1">
            <a:spLocks noChangeArrowheads="1" noChangeShapeType="1"/>
          </p:cNvSpPr>
          <p:nvPr/>
        </p:nvSpPr>
        <p:spPr bwMode="auto">
          <a:xfrm flipH="1">
            <a:off x="6732588" y="6237288"/>
            <a:ext cx="100012" cy="620712"/>
          </a:xfrm>
          <a:prstGeom prst="rect">
            <a:avLst/>
          </a:prstGeom>
          <a:noFill/>
          <a:ln w="9525" algn="in">
            <a:solidFill>
              <a:srgbClr val="FFCC00"/>
            </a:solidFill>
            <a:miter lim="800000"/>
            <a:headEnd/>
            <a:tailEnd/>
          </a:ln>
        </p:spPr>
        <p:txBody>
          <a:bodyPr lIns="36195" tIns="36195" rIns="36195" bIns="127650"/>
          <a:lstStyle/>
          <a:p>
            <a:pPr algn="ctr"/>
            <a:endParaRPr lang="ru-RU"/>
          </a:p>
        </p:txBody>
      </p:sp>
      <p:pic>
        <p:nvPicPr>
          <p:cNvPr id="22567" name="Picture 51" descr="http://www.russianfood.com/dycontent/images/big_3229.jpg"/>
          <p:cNvPicPr>
            <a:picLocks noChangeAspect="1" noChangeArrowheads="1"/>
          </p:cNvPicPr>
          <p:nvPr/>
        </p:nvPicPr>
        <p:blipFill>
          <a:blip r:embed="rId11" r:link="rId6" cstate="email"/>
          <a:srcRect/>
          <a:stretch>
            <a:fillRect/>
          </a:stretch>
        </p:blipFill>
        <p:spPr bwMode="auto">
          <a:xfrm>
            <a:off x="1835150" y="188913"/>
            <a:ext cx="1008063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68" name="Picture 57" descr="Винегрет"/>
          <p:cNvPicPr>
            <a:picLocks noChangeAspect="1" noChangeArrowheads="1"/>
          </p:cNvPicPr>
          <p:nvPr/>
        </p:nvPicPr>
        <p:blipFill>
          <a:blip r:embed="rId12" r:link="rId8" cstate="email"/>
          <a:srcRect/>
          <a:stretch>
            <a:fillRect/>
          </a:stretch>
        </p:blipFill>
        <p:spPr bwMode="auto">
          <a:xfrm>
            <a:off x="3059113" y="1773238"/>
            <a:ext cx="2808287" cy="1754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69" name="Text Box 58"/>
          <p:cNvSpPr txBox="1">
            <a:spLocks noChangeArrowheads="1" noChangeShapeType="1"/>
          </p:cNvSpPr>
          <p:nvPr/>
        </p:nvSpPr>
        <p:spPr bwMode="auto">
          <a:xfrm>
            <a:off x="6084888" y="549275"/>
            <a:ext cx="2735262" cy="503238"/>
          </a:xfrm>
          <a:prstGeom prst="rect">
            <a:avLst/>
          </a:prstGeom>
          <a:solidFill>
            <a:srgbClr val="FFFFFF"/>
          </a:solidFill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r>
              <a:rPr lang="ru-RU" b="1" i="1">
                <a:solidFill>
                  <a:srgbClr val="3C3A4B"/>
                </a:solidFill>
                <a:latin typeface="Georgia" pitchFamily="18" charset="0"/>
              </a:rPr>
              <a:t>          Приятного </a:t>
            </a:r>
          </a:p>
          <a:p>
            <a:r>
              <a:rPr lang="ru-RU" b="1" i="1">
                <a:solidFill>
                  <a:srgbClr val="3C3A4B"/>
                </a:solidFill>
                <a:latin typeface="Georgia" pitchFamily="18" charset="0"/>
              </a:rPr>
              <a:t>          аппетита!!!</a:t>
            </a:r>
            <a:endParaRPr lang="ru-RU"/>
          </a:p>
        </p:txBody>
      </p:sp>
      <p:sp>
        <p:nvSpPr>
          <p:cNvPr id="22570" name="Text Box 59"/>
          <p:cNvSpPr txBox="1">
            <a:spLocks noChangeArrowheads="1" noChangeShapeType="1"/>
          </p:cNvSpPr>
          <p:nvPr/>
        </p:nvSpPr>
        <p:spPr bwMode="auto">
          <a:xfrm>
            <a:off x="5940425" y="1916113"/>
            <a:ext cx="3203575" cy="1368425"/>
          </a:xfrm>
          <a:prstGeom prst="rect">
            <a:avLst/>
          </a:prstGeom>
          <a:solidFill>
            <a:srgbClr val="FFFFFF"/>
          </a:solidFill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3600">
                <a:solidFill>
                  <a:srgbClr val="FF6600"/>
                </a:solidFill>
                <a:latin typeface="Georgia" pitchFamily="18" charset="0"/>
              </a:rPr>
              <a:t>Винегрет</a:t>
            </a:r>
          </a:p>
          <a:p>
            <a:pPr algn="ctr"/>
            <a:r>
              <a:rPr lang="ru-RU" sz="3600">
                <a:solidFill>
                  <a:srgbClr val="FF6600"/>
                </a:solidFill>
                <a:latin typeface="Georgia" pitchFamily="18" charset="0"/>
              </a:rPr>
              <a:t>классический</a:t>
            </a:r>
            <a:endParaRPr lang="ru-RU"/>
          </a:p>
        </p:txBody>
      </p:sp>
      <p:pic>
        <p:nvPicPr>
          <p:cNvPr id="22571" name="Picture 61" descr="винегрет - рецепт | винегрет - фото"/>
          <p:cNvPicPr>
            <a:picLocks noChangeAspect="1" noChangeArrowheads="1"/>
          </p:cNvPicPr>
          <p:nvPr/>
        </p:nvPicPr>
        <p:blipFill>
          <a:blip r:embed="rId13" r:link="rId10" cstate="email"/>
          <a:srcRect/>
          <a:stretch>
            <a:fillRect/>
          </a:stretch>
        </p:blipFill>
        <p:spPr bwMode="auto">
          <a:xfrm>
            <a:off x="6011863" y="3644900"/>
            <a:ext cx="2984500" cy="2238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72" name="Picture 62" descr="Винегрет"/>
          <p:cNvPicPr>
            <a:picLocks noChangeAspect="1" noChangeArrowheads="1"/>
          </p:cNvPicPr>
          <p:nvPr/>
        </p:nvPicPr>
        <p:blipFill>
          <a:blip r:embed="rId14" r:link="rId4" cstate="email"/>
          <a:srcRect/>
          <a:stretch>
            <a:fillRect/>
          </a:stretch>
        </p:blipFill>
        <p:spPr bwMode="auto">
          <a:xfrm>
            <a:off x="3132138" y="4027488"/>
            <a:ext cx="2663825" cy="177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60350"/>
            <a:ext cx="8785225" cy="63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2987675" y="2349500"/>
            <a:ext cx="3168650" cy="21605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800000"/>
                </a:solidFill>
                <a:latin typeface="Tahoma" pitchFamily="34" charset="0"/>
              </a:rPr>
              <a:t>Блюда из яиц</a:t>
            </a: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3708400" y="260350"/>
            <a:ext cx="3024188" cy="1511300"/>
          </a:xfrm>
          <a:prstGeom prst="ellipse">
            <a:avLst/>
          </a:prstGeom>
          <a:solidFill>
            <a:srgbClr val="6EC3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latin typeface="Tahoma" pitchFamily="34" charset="0"/>
              </a:rPr>
              <a:t>Кондитерские изделия:</a:t>
            </a:r>
          </a:p>
          <a:p>
            <a:pPr algn="ctr"/>
            <a:r>
              <a:rPr lang="ru-RU" sz="1600">
                <a:latin typeface="Tahoma" pitchFamily="34" charset="0"/>
              </a:rPr>
              <a:t>пирожные, пироги, печенье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6372225" y="1484313"/>
            <a:ext cx="2663825" cy="1871662"/>
          </a:xfrm>
          <a:prstGeom prst="ellipse">
            <a:avLst/>
          </a:prstGeom>
          <a:solidFill>
            <a:srgbClr val="03B7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latin typeface="Tahoma" pitchFamily="34" charset="0"/>
              </a:rPr>
              <a:t>Салат:</a:t>
            </a:r>
          </a:p>
          <a:p>
            <a:pPr algn="ctr"/>
            <a:r>
              <a:rPr lang="ru-RU" sz="1600">
                <a:latin typeface="Tahoma" pitchFamily="34" charset="0"/>
              </a:rPr>
              <a:t>оливье, крабовый, сырный</a:t>
            </a:r>
          </a:p>
        </p:txBody>
      </p:sp>
      <p:sp>
        <p:nvSpPr>
          <p:cNvPr id="26629" name="Oval 6"/>
          <p:cNvSpPr>
            <a:spLocks noChangeArrowheads="1"/>
          </p:cNvSpPr>
          <p:nvPr/>
        </p:nvSpPr>
        <p:spPr bwMode="auto">
          <a:xfrm>
            <a:off x="5940425" y="4724400"/>
            <a:ext cx="2592388" cy="1657350"/>
          </a:xfrm>
          <a:prstGeom prst="ellipse">
            <a:avLst/>
          </a:prstGeom>
          <a:solidFill>
            <a:srgbClr val="5E568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</a:rPr>
              <a:t>бутерброды</a:t>
            </a:r>
          </a:p>
        </p:txBody>
      </p:sp>
      <p:sp>
        <p:nvSpPr>
          <p:cNvPr id="26630" name="Oval 8"/>
          <p:cNvSpPr>
            <a:spLocks noChangeArrowheads="1"/>
          </p:cNvSpPr>
          <p:nvPr/>
        </p:nvSpPr>
        <p:spPr bwMode="auto">
          <a:xfrm>
            <a:off x="179388" y="2852738"/>
            <a:ext cx="2305050" cy="1800225"/>
          </a:xfrm>
          <a:prstGeom prst="ellipse">
            <a:avLst/>
          </a:prstGeom>
          <a:solidFill>
            <a:srgbClr val="C1237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</a:rPr>
              <a:t>Жареные:</a:t>
            </a:r>
          </a:p>
          <a:p>
            <a:pPr algn="ctr"/>
            <a:r>
              <a:rPr lang="ru-RU">
                <a:latin typeface="Tahoma" pitchFamily="34" charset="0"/>
              </a:rPr>
              <a:t>яичница- глазунья</a:t>
            </a:r>
          </a:p>
        </p:txBody>
      </p:sp>
      <p:sp>
        <p:nvSpPr>
          <p:cNvPr id="26631" name="Oval 9"/>
          <p:cNvSpPr>
            <a:spLocks noChangeArrowheads="1"/>
          </p:cNvSpPr>
          <p:nvPr/>
        </p:nvSpPr>
        <p:spPr bwMode="auto">
          <a:xfrm>
            <a:off x="107950" y="115888"/>
            <a:ext cx="3527425" cy="2160587"/>
          </a:xfrm>
          <a:prstGeom prst="ellipse">
            <a:avLst/>
          </a:prstGeom>
          <a:solidFill>
            <a:srgbClr val="C9511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400">
              <a:latin typeface="Tahoma" pitchFamily="34" charset="0"/>
            </a:endParaRPr>
          </a:p>
          <a:p>
            <a:pPr algn="ctr"/>
            <a:endParaRPr lang="ru-RU" sz="1400">
              <a:latin typeface="Tahoma" pitchFamily="34" charset="0"/>
            </a:endParaRPr>
          </a:p>
          <a:p>
            <a:pPr algn="ctr"/>
            <a:endParaRPr lang="ru-RU" sz="1400">
              <a:latin typeface="Tahoma" pitchFamily="34" charset="0"/>
            </a:endParaRPr>
          </a:p>
        </p:txBody>
      </p:sp>
      <p:sp>
        <p:nvSpPr>
          <p:cNvPr id="26632" name="Oval 10"/>
          <p:cNvSpPr>
            <a:spLocks noChangeArrowheads="1"/>
          </p:cNvSpPr>
          <p:nvPr/>
        </p:nvSpPr>
        <p:spPr bwMode="auto">
          <a:xfrm>
            <a:off x="1258888" y="4941888"/>
            <a:ext cx="2376487" cy="16557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latin typeface="Tahoma" pitchFamily="34" charset="0"/>
              </a:rPr>
              <a:t>Омлеты: </a:t>
            </a:r>
          </a:p>
          <a:p>
            <a:pPr algn="ctr"/>
            <a:r>
              <a:rPr lang="ru-RU" sz="1600">
                <a:latin typeface="Tahoma" pitchFamily="34" charset="0"/>
              </a:rPr>
              <a:t>простой, с начинкой</a:t>
            </a:r>
          </a:p>
        </p:txBody>
      </p:sp>
      <p:sp>
        <p:nvSpPr>
          <p:cNvPr id="26633" name="Line 11"/>
          <p:cNvSpPr>
            <a:spLocks noChangeShapeType="1"/>
          </p:cNvSpPr>
          <p:nvPr/>
        </p:nvSpPr>
        <p:spPr bwMode="auto">
          <a:xfrm flipV="1">
            <a:off x="4643438" y="17732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4" name="Line 12"/>
          <p:cNvSpPr>
            <a:spLocks noChangeShapeType="1"/>
          </p:cNvSpPr>
          <p:nvPr/>
        </p:nvSpPr>
        <p:spPr bwMode="auto">
          <a:xfrm flipH="1">
            <a:off x="3276600" y="4437063"/>
            <a:ext cx="4318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5" name="Line 14"/>
          <p:cNvSpPr>
            <a:spLocks noChangeShapeType="1"/>
          </p:cNvSpPr>
          <p:nvPr/>
        </p:nvSpPr>
        <p:spPr bwMode="auto">
          <a:xfrm>
            <a:off x="5724525" y="4221163"/>
            <a:ext cx="6477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"/>
          <p:cNvSpPr>
            <a:spLocks noChangeShapeType="1"/>
          </p:cNvSpPr>
          <p:nvPr/>
        </p:nvSpPr>
        <p:spPr bwMode="auto">
          <a:xfrm flipH="1">
            <a:off x="2484438" y="36449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7"/>
          <p:cNvSpPr>
            <a:spLocks noChangeShapeType="1"/>
          </p:cNvSpPr>
          <p:nvPr/>
        </p:nvSpPr>
        <p:spPr bwMode="auto">
          <a:xfrm flipH="1" flipV="1">
            <a:off x="3059113" y="2133600"/>
            <a:ext cx="504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8"/>
          <p:cNvSpPr>
            <a:spLocks noChangeShapeType="1"/>
          </p:cNvSpPr>
          <p:nvPr/>
        </p:nvSpPr>
        <p:spPr bwMode="auto">
          <a:xfrm flipV="1">
            <a:off x="6227763" y="3068638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1258888" y="1773238"/>
            <a:ext cx="1152525" cy="28733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Вкрутую</a:t>
            </a:r>
            <a:endParaRPr lang="ru-RU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539750" y="981075"/>
            <a:ext cx="1368425" cy="2159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Всмятку 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611188" y="1268413"/>
            <a:ext cx="1512887" cy="2159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В мешочек </a:t>
            </a:r>
          </a:p>
        </p:txBody>
      </p:sp>
      <p:sp>
        <p:nvSpPr>
          <p:cNvPr id="26642" name="Rectangle 24"/>
          <p:cNvSpPr>
            <a:spLocks noChangeArrowheads="1"/>
          </p:cNvSpPr>
          <p:nvPr/>
        </p:nvSpPr>
        <p:spPr bwMode="auto">
          <a:xfrm>
            <a:off x="468313" y="620713"/>
            <a:ext cx="1871662" cy="2159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</a:t>
            </a:r>
            <a:r>
              <a:rPr lang="ru-RU" sz="1600"/>
              <a:t>ареные</a:t>
            </a: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1692275" y="981075"/>
            <a:ext cx="431800" cy="2159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2</a:t>
            </a: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1908175" y="1268413"/>
            <a:ext cx="360363" cy="2159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4-5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2268538" y="1773238"/>
            <a:ext cx="503237" cy="28733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7-10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6" grpId="0" animBg="1"/>
      <p:bldP spid="29718" grpId="0" animBg="1"/>
      <p:bldP spid="29719" grpId="0" animBg="1"/>
      <p:bldP spid="29721" grpId="0" animBg="1"/>
      <p:bldP spid="29722" grpId="0" animBg="1"/>
      <p:bldP spid="297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hlink"/>
                </a:solidFill>
              </a:rPr>
              <a:t>Определение качества яиц в подсоленной воде</a:t>
            </a:r>
          </a:p>
        </p:txBody>
      </p:sp>
      <p:graphicFrame>
        <p:nvGraphicFramePr>
          <p:cNvPr id="28676" name="Group 4"/>
          <p:cNvGraphicFramePr>
            <a:graphicFrameLocks noGrp="1"/>
          </p:cNvGraphicFramePr>
          <p:nvPr>
            <p:ph sz="half" idx="2"/>
          </p:nvPr>
        </p:nvGraphicFramePr>
        <p:xfrm>
          <a:off x="2700338" y="1412875"/>
          <a:ext cx="5880100" cy="2447925"/>
        </p:xfrm>
        <a:graphic>
          <a:graphicData uri="http://schemas.openxmlformats.org/drawingml/2006/table">
            <a:tbl>
              <a:tblPr/>
              <a:tblGrid>
                <a:gridCol w="2941637"/>
                <a:gridCol w="2938463"/>
              </a:tblGrid>
              <a:tr h="81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Качество яйца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Положение яйца в стакане с водой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Свежее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Средней свежести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Несвежее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62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4149725"/>
            <a:ext cx="431165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6516688" y="2276475"/>
            <a:ext cx="10795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На дне</a:t>
            </a: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5867400" y="2708275"/>
            <a:ext cx="252095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По середине стакана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5867400" y="3068638"/>
            <a:ext cx="2449513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На поверхности воды</a:t>
            </a:r>
          </a:p>
        </p:txBody>
      </p:sp>
      <p:pic>
        <p:nvPicPr>
          <p:cNvPr id="28694" name="Picture 22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313" y="4005263"/>
            <a:ext cx="2590800" cy="2447925"/>
          </a:xfrm>
          <a:noFill/>
        </p:spPr>
      </p:pic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684213" y="3068638"/>
            <a:ext cx="18716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овоскоп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91" grpId="0" animBg="1"/>
      <p:bldP spid="28692" grpId="0" animBg="1"/>
      <p:bldP spid="28693" grpId="0" animBg="1"/>
      <p:bldP spid="2869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7848600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сервировка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 r="8849" b="1988"/>
          <a:stretch>
            <a:fillRect/>
          </a:stretch>
        </p:blipFill>
        <p:spPr>
          <a:xfrm>
            <a:off x="2195513" y="2908300"/>
            <a:ext cx="4752975" cy="3833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FF"/>
                </a:solidFill>
                <a:latin typeface="Times New Roman" pitchFamily="18" charset="0"/>
              </a:rPr>
              <a:t>Сервировка</a:t>
            </a:r>
            <a:r>
              <a:rPr lang="ru-RU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b="1" smtClean="0">
                <a:solidFill>
                  <a:srgbClr val="FF00FF"/>
                </a:solidFill>
                <a:latin typeface="Times New Roman" pitchFamily="18" charset="0"/>
              </a:rPr>
              <a:t>стола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1152525"/>
          </a:xfrm>
        </p:spPr>
        <p:txBody>
          <a:bodyPr/>
          <a:lstStyle/>
          <a:p>
            <a:pPr>
              <a:buFontTx/>
              <a:buNone/>
            </a:pPr>
            <a:r>
              <a:rPr lang="ru-RU" b="1" smtClean="0"/>
              <a:t>	</a:t>
            </a:r>
            <a:r>
              <a:rPr lang="ru-RU" b="1" smtClean="0">
                <a:solidFill>
                  <a:srgbClr val="7030A0"/>
                </a:solidFill>
              </a:rPr>
              <a:t>Это подготовка и оформление стола     для приема пищи</a:t>
            </a:r>
            <a:r>
              <a:rPr lang="ru-RU" smtClean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6148" name="Picture 4" descr="tea_englan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2492375"/>
            <a:ext cx="4897438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74638"/>
            <a:ext cx="8401050" cy="1582737"/>
          </a:xfrm>
          <a:ln w="38100">
            <a:solidFill>
              <a:srgbClr val="FF00FF"/>
            </a:solidFill>
          </a:ln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Установленный порядок поведения где – либо.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0250"/>
            <a:ext cx="7543800" cy="41259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143000" y="2071688"/>
            <a:ext cx="6929438" cy="3514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этикет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1" animBg="1"/>
      <p:bldP spid="1536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6600"/>
            </a:solidFill>
          </a:ln>
        </p:spPr>
        <p:txBody>
          <a:bodyPr/>
          <a:lstStyle/>
          <a:p>
            <a:r>
              <a:rPr lang="ru-RU" sz="4000" smtClean="0"/>
              <a:t>Вставьте пропущенные слова: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323850" y="1844675"/>
            <a:ext cx="82073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/>
              <a:t>На стуле надо сидеть……..; не класть локти на …….</a:t>
            </a:r>
          </a:p>
          <a:p>
            <a:r>
              <a:rPr lang="ru-RU" sz="3600"/>
              <a:t>Есть и пить следует бесшумно, жевать с ………… ртом.</a:t>
            </a:r>
          </a:p>
          <a:p>
            <a:r>
              <a:rPr lang="ru-RU" sz="3600"/>
              <a:t>Не ешьте……то ,что можно есть вилкой.</a:t>
            </a:r>
          </a:p>
          <a:p>
            <a:r>
              <a:rPr lang="ru-RU" sz="3600"/>
              <a:t>После окончания еды приборы кладут…..</a:t>
            </a: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5219700" y="1916113"/>
            <a:ext cx="12239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прямо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3851275" y="2492375"/>
            <a:ext cx="12954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стол</a:t>
            </a:r>
          </a:p>
        </p:txBody>
      </p:sp>
      <p:sp>
        <p:nvSpPr>
          <p:cNvPr id="49176" name="Rectangle 24"/>
          <p:cNvSpPr>
            <a:spLocks noChangeArrowheads="1"/>
          </p:cNvSpPr>
          <p:nvPr/>
        </p:nvSpPr>
        <p:spPr bwMode="auto">
          <a:xfrm>
            <a:off x="2411413" y="3573463"/>
            <a:ext cx="18002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закрытым</a:t>
            </a:r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2427288" y="7739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124075" y="5734050"/>
            <a:ext cx="2160588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/>
              <a:t> </a:t>
            </a:r>
            <a:r>
              <a:rPr lang="ru-RU" sz="2800" b="1"/>
              <a:t>на тарелку</a:t>
            </a:r>
          </a:p>
        </p:txBody>
      </p:sp>
      <p:pic>
        <p:nvPicPr>
          <p:cNvPr id="11294" name="Picture 30" descr="29365.jpg">
            <a:hlinkClick r:id="rId2" tooltip="&quot;Пакеты, упаковка, одноразовая посуда и ... &quot;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4438" y="4221163"/>
            <a:ext cx="792162" cy="5762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6" grpId="0" animBg="1"/>
      <p:bldP spid="49169" grpId="0" animBg="1"/>
      <p:bldP spid="49176" grpId="0" animBg="1"/>
      <p:bldP spid="4918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Меню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4316412" cy="4929188"/>
          </a:xfrm>
          <a:solidFill>
            <a:srgbClr val="FFFF66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«Сударушки»</a:t>
            </a:r>
          </a:p>
          <a:p>
            <a:pPr eaLnBrk="1" hangingPunct="1"/>
            <a:r>
              <a:rPr lang="ru-RU" smtClean="0"/>
              <a:t>Омлет с сосиской</a:t>
            </a:r>
          </a:p>
          <a:p>
            <a:pPr eaLnBrk="1" hangingPunct="1"/>
            <a:r>
              <a:rPr lang="ru-RU" smtClean="0"/>
              <a:t>Бутерброды с сыром</a:t>
            </a:r>
          </a:p>
          <a:p>
            <a:pPr eaLnBrk="1" hangingPunct="1"/>
            <a:r>
              <a:rPr lang="ru-RU" smtClean="0"/>
              <a:t>Чай с лимоном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196975"/>
            <a:ext cx="4259262" cy="4895850"/>
          </a:xfrm>
          <a:solidFill>
            <a:srgbClr val="99FF99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«Судари»</a:t>
            </a:r>
          </a:p>
          <a:p>
            <a:pPr eaLnBrk="1" hangingPunct="1"/>
            <a:r>
              <a:rPr lang="ru-RU" smtClean="0"/>
              <a:t>Яйцо всмятку</a:t>
            </a:r>
          </a:p>
          <a:p>
            <a:pPr eaLnBrk="1" hangingPunct="1"/>
            <a:r>
              <a:rPr lang="ru-RU" smtClean="0"/>
              <a:t>Бутерброды горячие</a:t>
            </a:r>
          </a:p>
          <a:p>
            <a:pPr eaLnBrk="1" hangingPunct="1">
              <a:buFontTx/>
              <a:buNone/>
            </a:pPr>
            <a:r>
              <a:rPr lang="ru-RU" smtClean="0"/>
              <a:t>с сыром, колбасой</a:t>
            </a:r>
          </a:p>
          <a:p>
            <a:pPr eaLnBrk="1" hangingPunct="1"/>
            <a:r>
              <a:rPr lang="ru-RU" smtClean="0"/>
              <a:t>Чай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40-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72175" y="2868613"/>
            <a:ext cx="3171825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AutoShape 3"/>
          <p:cNvSpPr>
            <a:spLocks noChangeArrowheads="1"/>
          </p:cNvSpPr>
          <p:nvPr/>
        </p:nvSpPr>
        <p:spPr bwMode="auto">
          <a:xfrm flipV="1">
            <a:off x="971550" y="908050"/>
            <a:ext cx="5449888" cy="3024188"/>
          </a:xfrm>
          <a:prstGeom prst="wedgeEllipseCallout">
            <a:avLst>
              <a:gd name="adj1" fmla="val 65000"/>
              <a:gd name="adj2" fmla="val -70894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1547813" y="1628775"/>
            <a:ext cx="4105275" cy="13684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Молодцы!</a:t>
            </a:r>
          </a:p>
        </p:txBody>
      </p:sp>
      <p:sp>
        <p:nvSpPr>
          <p:cNvPr id="33797" name="WordArt 6"/>
          <p:cNvSpPr>
            <a:spLocks noChangeArrowheads="1" noChangeShapeType="1" noTextEdit="1"/>
          </p:cNvSpPr>
          <p:nvPr/>
        </p:nvSpPr>
        <p:spPr bwMode="auto">
          <a:xfrm>
            <a:off x="2771775" y="2781300"/>
            <a:ext cx="32004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Спасибо за урок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WordArt 6"/>
          <p:cNvSpPr>
            <a:spLocks noChangeArrowheads="1" noChangeShapeType="1" noTextEdit="1"/>
          </p:cNvSpPr>
          <p:nvPr/>
        </p:nvSpPr>
        <p:spPr bwMode="auto">
          <a:xfrm>
            <a:off x="1042988" y="549275"/>
            <a:ext cx="6985000" cy="15938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урок- игра</a:t>
            </a:r>
          </a:p>
        </p:txBody>
      </p:sp>
      <p:sp>
        <p:nvSpPr>
          <p:cNvPr id="77831" name="WordArt 7"/>
          <p:cNvSpPr>
            <a:spLocks noChangeArrowheads="1" noChangeShapeType="1" noTextEdit="1"/>
          </p:cNvSpPr>
          <p:nvPr/>
        </p:nvSpPr>
        <p:spPr bwMode="auto">
          <a:xfrm>
            <a:off x="1476375" y="3141663"/>
            <a:ext cx="619125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"Кулинарный поединок"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78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 animBg="1"/>
      <p:bldP spid="77831" grpId="0" animBg="1"/>
      <p:bldP spid="778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0" name="WordArt 36"/>
          <p:cNvSpPr>
            <a:spLocks noChangeArrowheads="1" noChangeShapeType="1" noTextEdit="1"/>
          </p:cNvSpPr>
          <p:nvPr/>
        </p:nvSpPr>
        <p:spPr bwMode="auto">
          <a:xfrm>
            <a:off x="1331913" y="2133600"/>
            <a:ext cx="7127875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отгадай загадку</a:t>
            </a:r>
          </a:p>
        </p:txBody>
      </p:sp>
      <p:pic>
        <p:nvPicPr>
          <p:cNvPr id="11291" name="Picture 27" descr="525.jpg">
            <a:hlinkClick r:id="rId2" tooltip="&quot;Тарелка маленькая одноразовая ... &quot;"/>
          </p:cNvPr>
          <p:cNvPicPr>
            <a:picLocks noChangeAspect="1" noChangeArrowheads="1"/>
          </p:cNvPicPr>
          <p:nvPr/>
        </p:nvPicPr>
        <p:blipFill>
          <a:blip r:embed="rId3" cstate="email"/>
          <a:srcRect l="4346" t="10480" r="5815" b="22874"/>
          <a:stretch>
            <a:fillRect/>
          </a:stretch>
        </p:blipFill>
        <p:spPr bwMode="auto">
          <a:xfrm>
            <a:off x="0" y="0"/>
            <a:ext cx="2700338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28" descr="i6.jpg">
            <a:hlinkClick r:id="rId4" tooltip="&quot;Музей «Владивостокская крепость» всё ... &quot;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357563"/>
            <a:ext cx="24495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3" name="Picture 29" descr="_650_KOGANXJX_1.jpg">
            <a:hlinkClick r:id="rId6" tooltip="'Магазин &quot;Мир Посуды&quot;'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72225" y="0"/>
            <a:ext cx="277177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Picture 30" descr="29365.jpg">
            <a:hlinkClick r:id="rId8" tooltip="&quot;Пакеты, упаковка, одноразовая посуда и ... &quot;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76600" y="0"/>
            <a:ext cx="208756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6" name="Picture 32" descr="PH02753U"/>
          <p:cNvPicPr>
            <a:picLocks noChangeAspect="1" noChangeArrowheads="1"/>
          </p:cNvPicPr>
          <p:nvPr/>
        </p:nvPicPr>
        <p:blipFill>
          <a:blip r:embed="rId10" cstate="email"/>
          <a:srcRect l="6314" t="3465" r="7335"/>
          <a:stretch>
            <a:fillRect/>
          </a:stretch>
        </p:blipFill>
        <p:spPr bwMode="auto">
          <a:xfrm>
            <a:off x="6191250" y="4292600"/>
            <a:ext cx="29527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33" descr="PH02752U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843213" y="4221163"/>
            <a:ext cx="3095625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53"/>
          <p:cNvSpPr>
            <a:spLocks noGrp="1" noChangeArrowheads="1"/>
          </p:cNvSpPr>
          <p:nvPr>
            <p:ph type="title"/>
          </p:nvPr>
        </p:nvSpPr>
        <p:spPr>
          <a:ln w="57150" cmpd="thickThin">
            <a:solidFill>
              <a:srgbClr val="FF6600"/>
            </a:solidFill>
          </a:ln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</a:rPr>
              <a:t>КРОССВОРД</a:t>
            </a:r>
          </a:p>
        </p:txBody>
      </p:sp>
      <p:graphicFrame>
        <p:nvGraphicFramePr>
          <p:cNvPr id="89602" name="Group 51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/>
              <a:tblGrid>
                <a:gridCol w="208280"/>
                <a:gridCol w="774383"/>
                <a:gridCol w="492125"/>
                <a:gridCol w="490537"/>
                <a:gridCol w="492125"/>
                <a:gridCol w="477838"/>
                <a:gridCol w="492125"/>
                <a:gridCol w="490537"/>
                <a:gridCol w="492125"/>
                <a:gridCol w="490538"/>
                <a:gridCol w="492125"/>
                <a:gridCol w="492125"/>
                <a:gridCol w="490537"/>
                <a:gridCol w="506413"/>
                <a:gridCol w="673100"/>
                <a:gridCol w="674687"/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20" name="Rectangle 456"/>
          <p:cNvSpPr>
            <a:spLocks noChangeArrowheads="1"/>
          </p:cNvSpPr>
          <p:nvPr/>
        </p:nvSpPr>
        <p:spPr bwMode="auto">
          <a:xfrm>
            <a:off x="3419475" y="16287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</a:t>
            </a:r>
          </a:p>
        </p:txBody>
      </p:sp>
      <p:sp>
        <p:nvSpPr>
          <p:cNvPr id="89545" name="Rectangle 457"/>
          <p:cNvSpPr>
            <a:spLocks noChangeArrowheads="1"/>
          </p:cNvSpPr>
          <p:nvPr/>
        </p:nvSpPr>
        <p:spPr bwMode="auto">
          <a:xfrm>
            <a:off x="3924300" y="16287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89546" name="Rectangle 458"/>
          <p:cNvSpPr>
            <a:spLocks noChangeArrowheads="1"/>
          </p:cNvSpPr>
          <p:nvPr/>
        </p:nvSpPr>
        <p:spPr bwMode="auto">
          <a:xfrm>
            <a:off x="2916238" y="21336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б</a:t>
            </a:r>
          </a:p>
        </p:txBody>
      </p:sp>
      <p:sp>
        <p:nvSpPr>
          <p:cNvPr id="89547" name="Rectangle 459"/>
          <p:cNvSpPr>
            <a:spLocks noChangeArrowheads="1"/>
          </p:cNvSpPr>
          <p:nvPr/>
        </p:nvSpPr>
        <p:spPr bwMode="auto">
          <a:xfrm>
            <a:off x="4427538" y="16287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</a:t>
            </a:r>
          </a:p>
        </p:txBody>
      </p:sp>
      <p:sp>
        <p:nvSpPr>
          <p:cNvPr id="89548" name="Rectangle 460"/>
          <p:cNvSpPr>
            <a:spLocks noChangeArrowheads="1"/>
          </p:cNvSpPr>
          <p:nvPr/>
        </p:nvSpPr>
        <p:spPr bwMode="auto">
          <a:xfrm>
            <a:off x="3419475" y="21336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у</a:t>
            </a:r>
          </a:p>
        </p:txBody>
      </p:sp>
      <p:sp>
        <p:nvSpPr>
          <p:cNvPr id="89549" name="Rectangle 461"/>
          <p:cNvSpPr>
            <a:spLocks noChangeArrowheads="1"/>
          </p:cNvSpPr>
          <p:nvPr/>
        </p:nvSpPr>
        <p:spPr bwMode="auto">
          <a:xfrm>
            <a:off x="2411413" y="5300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</a:t>
            </a:r>
          </a:p>
        </p:txBody>
      </p:sp>
      <p:sp>
        <p:nvSpPr>
          <p:cNvPr id="89550" name="Rectangle 462"/>
          <p:cNvSpPr>
            <a:spLocks noChangeArrowheads="1"/>
          </p:cNvSpPr>
          <p:nvPr/>
        </p:nvSpPr>
        <p:spPr bwMode="auto">
          <a:xfrm>
            <a:off x="2916238" y="5300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89551" name="Rectangle 463"/>
          <p:cNvSpPr>
            <a:spLocks noChangeArrowheads="1"/>
          </p:cNvSpPr>
          <p:nvPr/>
        </p:nvSpPr>
        <p:spPr bwMode="auto">
          <a:xfrm>
            <a:off x="3419475" y="5300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</a:t>
            </a:r>
          </a:p>
        </p:txBody>
      </p:sp>
      <p:sp>
        <p:nvSpPr>
          <p:cNvPr id="89552" name="Rectangle 464"/>
          <p:cNvSpPr>
            <a:spLocks noChangeArrowheads="1"/>
          </p:cNvSpPr>
          <p:nvPr/>
        </p:nvSpPr>
        <p:spPr bwMode="auto">
          <a:xfrm>
            <a:off x="3924300" y="5300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т</a:t>
            </a:r>
          </a:p>
        </p:txBody>
      </p:sp>
      <p:sp>
        <p:nvSpPr>
          <p:cNvPr id="89553" name="Rectangle 465"/>
          <p:cNvSpPr>
            <a:spLocks noChangeArrowheads="1"/>
          </p:cNvSpPr>
          <p:nvPr/>
        </p:nvSpPr>
        <p:spPr bwMode="auto">
          <a:xfrm>
            <a:off x="4427538" y="5300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89554" name="Rectangle 466"/>
          <p:cNvSpPr>
            <a:spLocks noChangeArrowheads="1"/>
          </p:cNvSpPr>
          <p:nvPr/>
        </p:nvSpPr>
        <p:spPr bwMode="auto">
          <a:xfrm>
            <a:off x="4932363" y="58054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89555" name="Rectangle 467"/>
          <p:cNvSpPr>
            <a:spLocks noChangeArrowheads="1"/>
          </p:cNvSpPr>
          <p:nvPr/>
        </p:nvSpPr>
        <p:spPr bwMode="auto">
          <a:xfrm>
            <a:off x="4427538" y="58054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ц</a:t>
            </a:r>
          </a:p>
        </p:txBody>
      </p:sp>
      <p:sp>
        <p:nvSpPr>
          <p:cNvPr id="89556" name="Rectangle 468"/>
          <p:cNvSpPr>
            <a:spLocks noChangeArrowheads="1"/>
          </p:cNvSpPr>
          <p:nvPr/>
        </p:nvSpPr>
        <p:spPr bwMode="auto">
          <a:xfrm>
            <a:off x="3924300" y="58054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й</a:t>
            </a:r>
          </a:p>
        </p:txBody>
      </p:sp>
      <p:sp>
        <p:nvSpPr>
          <p:cNvPr id="6333" name="Rectangle 469"/>
          <p:cNvSpPr>
            <a:spLocks noChangeArrowheads="1"/>
          </p:cNvSpPr>
          <p:nvPr/>
        </p:nvSpPr>
        <p:spPr bwMode="auto">
          <a:xfrm>
            <a:off x="3419475" y="58054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я</a:t>
            </a:r>
          </a:p>
        </p:txBody>
      </p:sp>
      <p:sp>
        <p:nvSpPr>
          <p:cNvPr id="89558" name="Rectangle 470"/>
          <p:cNvSpPr>
            <a:spLocks noChangeArrowheads="1"/>
          </p:cNvSpPr>
          <p:nvPr/>
        </p:nvSpPr>
        <p:spPr bwMode="auto">
          <a:xfrm>
            <a:off x="2916238" y="3716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е</a:t>
            </a:r>
          </a:p>
        </p:txBody>
      </p:sp>
      <p:sp>
        <p:nvSpPr>
          <p:cNvPr id="89559" name="Rectangle 471"/>
          <p:cNvSpPr>
            <a:spLocks noChangeArrowheads="1"/>
          </p:cNvSpPr>
          <p:nvPr/>
        </p:nvSpPr>
        <p:spPr bwMode="auto">
          <a:xfrm>
            <a:off x="2411413" y="3716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м</a:t>
            </a:r>
          </a:p>
        </p:txBody>
      </p:sp>
      <p:sp>
        <p:nvSpPr>
          <p:cNvPr id="89560" name="Rectangle 472"/>
          <p:cNvSpPr>
            <a:spLocks noChangeArrowheads="1"/>
          </p:cNvSpPr>
          <p:nvPr/>
        </p:nvSpPr>
        <p:spPr bwMode="auto">
          <a:xfrm>
            <a:off x="3924300" y="42211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й</a:t>
            </a:r>
          </a:p>
        </p:txBody>
      </p:sp>
      <p:sp>
        <p:nvSpPr>
          <p:cNvPr id="89561" name="Rectangle 473"/>
          <p:cNvSpPr>
            <a:spLocks noChangeArrowheads="1"/>
          </p:cNvSpPr>
          <p:nvPr/>
        </p:nvSpPr>
        <p:spPr bwMode="auto">
          <a:xfrm>
            <a:off x="3419475" y="42211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89562" name="Rectangle 474"/>
          <p:cNvSpPr>
            <a:spLocks noChangeArrowheads="1"/>
          </p:cNvSpPr>
          <p:nvPr/>
        </p:nvSpPr>
        <p:spPr bwMode="auto">
          <a:xfrm>
            <a:off x="2916238" y="42211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ч</a:t>
            </a:r>
          </a:p>
        </p:txBody>
      </p:sp>
      <p:sp>
        <p:nvSpPr>
          <p:cNvPr id="89563" name="Rectangle 475"/>
          <p:cNvSpPr>
            <a:spLocks noChangeArrowheads="1"/>
          </p:cNvSpPr>
          <p:nvPr/>
        </p:nvSpPr>
        <p:spPr bwMode="auto">
          <a:xfrm>
            <a:off x="3419475" y="47244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</a:t>
            </a:r>
          </a:p>
        </p:txBody>
      </p:sp>
      <p:sp>
        <p:nvSpPr>
          <p:cNvPr id="89564" name="Rectangle 476"/>
          <p:cNvSpPr>
            <a:spLocks noChangeArrowheads="1"/>
          </p:cNvSpPr>
          <p:nvPr/>
        </p:nvSpPr>
        <p:spPr bwMode="auto">
          <a:xfrm>
            <a:off x="2916238" y="47244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89565" name="Rectangle 477"/>
          <p:cNvSpPr>
            <a:spLocks noChangeArrowheads="1"/>
          </p:cNvSpPr>
          <p:nvPr/>
        </p:nvSpPr>
        <p:spPr bwMode="auto">
          <a:xfrm>
            <a:off x="2411413" y="47244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х</a:t>
            </a:r>
          </a:p>
        </p:txBody>
      </p:sp>
      <p:sp>
        <p:nvSpPr>
          <p:cNvPr id="89566" name="Rectangle 478"/>
          <p:cNvSpPr>
            <a:spLocks noChangeArrowheads="1"/>
          </p:cNvSpPr>
          <p:nvPr/>
        </p:nvSpPr>
        <p:spPr bwMode="auto">
          <a:xfrm>
            <a:off x="1979613" y="47244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89567" name="Rectangle 479"/>
          <p:cNvSpPr>
            <a:spLocks noChangeArrowheads="1"/>
          </p:cNvSpPr>
          <p:nvPr/>
        </p:nvSpPr>
        <p:spPr bwMode="auto">
          <a:xfrm>
            <a:off x="1476375" y="47244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</a:t>
            </a:r>
          </a:p>
        </p:txBody>
      </p:sp>
      <p:sp>
        <p:nvSpPr>
          <p:cNvPr id="89568" name="Rectangle 480"/>
          <p:cNvSpPr>
            <a:spLocks noChangeArrowheads="1"/>
          </p:cNvSpPr>
          <p:nvPr/>
        </p:nvSpPr>
        <p:spPr bwMode="auto">
          <a:xfrm>
            <a:off x="2484438" y="26368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89569" name="Rectangle 481"/>
          <p:cNvSpPr>
            <a:spLocks noChangeArrowheads="1"/>
          </p:cNvSpPr>
          <p:nvPr/>
        </p:nvSpPr>
        <p:spPr bwMode="auto">
          <a:xfrm>
            <a:off x="1979613" y="26368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ш</a:t>
            </a:r>
          </a:p>
        </p:txBody>
      </p:sp>
      <p:sp>
        <p:nvSpPr>
          <p:cNvPr id="89570" name="Rectangle 482"/>
          <p:cNvSpPr>
            <a:spLocks noChangeArrowheads="1"/>
          </p:cNvSpPr>
          <p:nvPr/>
        </p:nvSpPr>
        <p:spPr bwMode="auto">
          <a:xfrm>
            <a:off x="3924300" y="32131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д</a:t>
            </a:r>
          </a:p>
        </p:txBody>
      </p:sp>
      <p:sp>
        <p:nvSpPr>
          <p:cNvPr id="89571" name="Rectangle 483"/>
          <p:cNvSpPr>
            <a:spLocks noChangeArrowheads="1"/>
          </p:cNvSpPr>
          <p:nvPr/>
        </p:nvSpPr>
        <p:spPr bwMode="auto">
          <a:xfrm>
            <a:off x="3419475" y="32131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</a:t>
            </a:r>
          </a:p>
        </p:txBody>
      </p:sp>
      <p:sp>
        <p:nvSpPr>
          <p:cNvPr id="89572" name="Rectangle 484"/>
          <p:cNvSpPr>
            <a:spLocks noChangeArrowheads="1"/>
          </p:cNvSpPr>
          <p:nvPr/>
        </p:nvSpPr>
        <p:spPr bwMode="auto">
          <a:xfrm>
            <a:off x="2916238" y="32131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м</a:t>
            </a:r>
          </a:p>
        </p:txBody>
      </p:sp>
      <p:sp>
        <p:nvSpPr>
          <p:cNvPr id="89573" name="Rectangle 485"/>
          <p:cNvSpPr>
            <a:spLocks noChangeArrowheads="1"/>
          </p:cNvSpPr>
          <p:nvPr/>
        </p:nvSpPr>
        <p:spPr bwMode="auto">
          <a:xfrm>
            <a:off x="2411413" y="32131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89574" name="Rectangle 486"/>
          <p:cNvSpPr>
            <a:spLocks noChangeArrowheads="1"/>
          </p:cNvSpPr>
          <p:nvPr/>
        </p:nvSpPr>
        <p:spPr bwMode="auto">
          <a:xfrm>
            <a:off x="1979613" y="32131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</a:t>
            </a:r>
          </a:p>
        </p:txBody>
      </p:sp>
      <p:sp>
        <p:nvSpPr>
          <p:cNvPr id="89575" name="Rectangle 487"/>
          <p:cNvSpPr>
            <a:spLocks noChangeArrowheads="1"/>
          </p:cNvSpPr>
          <p:nvPr/>
        </p:nvSpPr>
        <p:spPr bwMode="auto">
          <a:xfrm>
            <a:off x="3924300" y="3716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ю</a:t>
            </a:r>
          </a:p>
        </p:txBody>
      </p:sp>
      <p:sp>
        <p:nvSpPr>
          <p:cNvPr id="89576" name="Rectangle 488"/>
          <p:cNvSpPr>
            <a:spLocks noChangeArrowheads="1"/>
          </p:cNvSpPr>
          <p:nvPr/>
        </p:nvSpPr>
        <p:spPr bwMode="auto">
          <a:xfrm>
            <a:off x="3419475" y="3716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</a:t>
            </a:r>
          </a:p>
        </p:txBody>
      </p:sp>
      <p:sp>
        <p:nvSpPr>
          <p:cNvPr id="89577" name="Rectangle 489"/>
          <p:cNvSpPr>
            <a:spLocks noChangeArrowheads="1"/>
          </p:cNvSpPr>
          <p:nvPr/>
        </p:nvSpPr>
        <p:spPr bwMode="auto">
          <a:xfrm>
            <a:off x="3924300" y="26368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89578" name="Rectangle 490"/>
          <p:cNvSpPr>
            <a:spLocks noChangeArrowheads="1"/>
          </p:cNvSpPr>
          <p:nvPr/>
        </p:nvSpPr>
        <p:spPr bwMode="auto">
          <a:xfrm>
            <a:off x="3419475" y="26368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89579" name="Rectangle 491"/>
          <p:cNvSpPr>
            <a:spLocks noChangeArrowheads="1"/>
          </p:cNvSpPr>
          <p:nvPr/>
        </p:nvSpPr>
        <p:spPr bwMode="auto">
          <a:xfrm>
            <a:off x="2916238" y="26368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</a:t>
            </a:r>
          </a:p>
        </p:txBody>
      </p:sp>
      <p:sp>
        <p:nvSpPr>
          <p:cNvPr id="89580" name="Rectangle 492"/>
          <p:cNvSpPr>
            <a:spLocks noChangeArrowheads="1"/>
          </p:cNvSpPr>
          <p:nvPr/>
        </p:nvSpPr>
        <p:spPr bwMode="auto">
          <a:xfrm>
            <a:off x="4427538" y="32131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89581" name="Rectangle 493"/>
          <p:cNvSpPr>
            <a:spLocks noChangeArrowheads="1"/>
          </p:cNvSpPr>
          <p:nvPr/>
        </p:nvSpPr>
        <p:spPr bwMode="auto">
          <a:xfrm>
            <a:off x="4859338" y="32131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</a:t>
            </a:r>
          </a:p>
        </p:txBody>
      </p:sp>
      <p:sp>
        <p:nvSpPr>
          <p:cNvPr id="89582" name="Rectangle 494"/>
          <p:cNvSpPr>
            <a:spLocks noChangeArrowheads="1"/>
          </p:cNvSpPr>
          <p:nvPr/>
        </p:nvSpPr>
        <p:spPr bwMode="auto">
          <a:xfrm>
            <a:off x="5364163" y="26368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89583" name="Rectangle 495"/>
          <p:cNvSpPr>
            <a:spLocks noChangeArrowheads="1"/>
          </p:cNvSpPr>
          <p:nvPr/>
        </p:nvSpPr>
        <p:spPr bwMode="auto">
          <a:xfrm>
            <a:off x="4859338" y="21336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</a:t>
            </a:r>
          </a:p>
        </p:txBody>
      </p:sp>
      <p:sp>
        <p:nvSpPr>
          <p:cNvPr id="89584" name="Rectangle 496"/>
          <p:cNvSpPr>
            <a:spLocks noChangeArrowheads="1"/>
          </p:cNvSpPr>
          <p:nvPr/>
        </p:nvSpPr>
        <p:spPr bwMode="auto">
          <a:xfrm>
            <a:off x="5364163" y="21336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б</a:t>
            </a:r>
          </a:p>
        </p:txBody>
      </p:sp>
      <p:sp>
        <p:nvSpPr>
          <p:cNvPr id="89585" name="Rectangle 497"/>
          <p:cNvSpPr>
            <a:spLocks noChangeArrowheads="1"/>
          </p:cNvSpPr>
          <p:nvPr/>
        </p:nvSpPr>
        <p:spPr bwMode="auto">
          <a:xfrm>
            <a:off x="5867400" y="21336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</a:t>
            </a:r>
          </a:p>
        </p:txBody>
      </p:sp>
      <p:sp>
        <p:nvSpPr>
          <p:cNvPr id="89586" name="Rectangle 498"/>
          <p:cNvSpPr>
            <a:spLocks noChangeArrowheads="1"/>
          </p:cNvSpPr>
          <p:nvPr/>
        </p:nvSpPr>
        <p:spPr bwMode="auto">
          <a:xfrm>
            <a:off x="6372225" y="21336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89587" name="Rectangle 499"/>
          <p:cNvSpPr>
            <a:spLocks noChangeArrowheads="1"/>
          </p:cNvSpPr>
          <p:nvPr/>
        </p:nvSpPr>
        <p:spPr bwMode="auto">
          <a:xfrm>
            <a:off x="6877050" y="21336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д</a:t>
            </a:r>
          </a:p>
        </p:txBody>
      </p:sp>
      <p:sp>
        <p:nvSpPr>
          <p:cNvPr id="89588" name="Rectangle 500"/>
          <p:cNvSpPr>
            <a:spLocks noChangeArrowheads="1"/>
          </p:cNvSpPr>
          <p:nvPr/>
        </p:nvSpPr>
        <p:spPr bwMode="auto">
          <a:xfrm>
            <a:off x="3924300" y="21336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т</a:t>
            </a:r>
          </a:p>
        </p:txBody>
      </p:sp>
      <p:sp>
        <p:nvSpPr>
          <p:cNvPr id="89589" name="Rectangle 501"/>
          <p:cNvSpPr>
            <a:spLocks noChangeArrowheads="1"/>
          </p:cNvSpPr>
          <p:nvPr/>
        </p:nvSpPr>
        <p:spPr bwMode="auto">
          <a:xfrm>
            <a:off x="4427538" y="26368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т</a:t>
            </a:r>
          </a:p>
        </p:txBody>
      </p:sp>
      <p:sp>
        <p:nvSpPr>
          <p:cNvPr id="89590" name="Rectangle 502"/>
          <p:cNvSpPr>
            <a:spLocks noChangeArrowheads="1"/>
          </p:cNvSpPr>
          <p:nvPr/>
        </p:nvSpPr>
        <p:spPr bwMode="auto">
          <a:xfrm>
            <a:off x="4427538" y="21336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е</a:t>
            </a:r>
          </a:p>
        </p:txBody>
      </p:sp>
      <p:sp>
        <p:nvSpPr>
          <p:cNvPr id="89591" name="Rectangle 503"/>
          <p:cNvSpPr>
            <a:spLocks noChangeArrowheads="1"/>
          </p:cNvSpPr>
          <p:nvPr/>
        </p:nvSpPr>
        <p:spPr bwMode="auto">
          <a:xfrm>
            <a:off x="4859338" y="26368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</a:t>
            </a:r>
          </a:p>
        </p:txBody>
      </p:sp>
      <p:sp>
        <p:nvSpPr>
          <p:cNvPr id="6368" name="Rectangle 505"/>
          <p:cNvSpPr>
            <a:spLocks noChangeArrowheads="1"/>
          </p:cNvSpPr>
          <p:nvPr/>
        </p:nvSpPr>
        <p:spPr bwMode="auto">
          <a:xfrm>
            <a:off x="3419475" y="1628775"/>
            <a:ext cx="431800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hlink"/>
                </a:solidFill>
              </a:rPr>
              <a:t>к</a:t>
            </a:r>
          </a:p>
        </p:txBody>
      </p:sp>
      <p:sp>
        <p:nvSpPr>
          <p:cNvPr id="89594" name="Rectangle 506"/>
          <p:cNvSpPr>
            <a:spLocks noChangeArrowheads="1"/>
          </p:cNvSpPr>
          <p:nvPr/>
        </p:nvSpPr>
        <p:spPr bwMode="auto">
          <a:xfrm>
            <a:off x="3419475" y="2133600"/>
            <a:ext cx="431800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hlink"/>
                </a:solidFill>
              </a:rPr>
              <a:t>у</a:t>
            </a:r>
          </a:p>
        </p:txBody>
      </p:sp>
      <p:sp>
        <p:nvSpPr>
          <p:cNvPr id="89595" name="Rectangle 507"/>
          <p:cNvSpPr>
            <a:spLocks noChangeArrowheads="1"/>
          </p:cNvSpPr>
          <p:nvPr/>
        </p:nvSpPr>
        <p:spPr bwMode="auto">
          <a:xfrm>
            <a:off x="3419475" y="2636838"/>
            <a:ext cx="431800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hlink"/>
                </a:solidFill>
              </a:rPr>
              <a:t>л</a:t>
            </a:r>
          </a:p>
        </p:txBody>
      </p:sp>
      <p:sp>
        <p:nvSpPr>
          <p:cNvPr id="89596" name="Rectangle 508"/>
          <p:cNvSpPr>
            <a:spLocks noChangeArrowheads="1"/>
          </p:cNvSpPr>
          <p:nvPr/>
        </p:nvSpPr>
        <p:spPr bwMode="auto">
          <a:xfrm>
            <a:off x="3419475" y="3213100"/>
            <a:ext cx="431800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hlink"/>
                </a:solidFill>
              </a:rPr>
              <a:t>и</a:t>
            </a:r>
          </a:p>
        </p:txBody>
      </p:sp>
      <p:sp>
        <p:nvSpPr>
          <p:cNvPr id="89597" name="Rectangle 509"/>
          <p:cNvSpPr>
            <a:spLocks noChangeArrowheads="1"/>
          </p:cNvSpPr>
          <p:nvPr/>
        </p:nvSpPr>
        <p:spPr bwMode="auto">
          <a:xfrm>
            <a:off x="3419475" y="3716338"/>
            <a:ext cx="431800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hlink"/>
                </a:solidFill>
              </a:rPr>
              <a:t>н</a:t>
            </a:r>
          </a:p>
        </p:txBody>
      </p:sp>
      <p:sp>
        <p:nvSpPr>
          <p:cNvPr id="89598" name="Rectangle 510"/>
          <p:cNvSpPr>
            <a:spLocks noChangeArrowheads="1"/>
          </p:cNvSpPr>
          <p:nvPr/>
        </p:nvSpPr>
        <p:spPr bwMode="auto">
          <a:xfrm>
            <a:off x="3419475" y="4221163"/>
            <a:ext cx="431800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hlink"/>
                </a:solidFill>
              </a:rPr>
              <a:t>а</a:t>
            </a:r>
          </a:p>
        </p:txBody>
      </p:sp>
      <p:sp>
        <p:nvSpPr>
          <p:cNvPr id="89599" name="Rectangle 511"/>
          <p:cNvSpPr>
            <a:spLocks noChangeArrowheads="1"/>
          </p:cNvSpPr>
          <p:nvPr/>
        </p:nvSpPr>
        <p:spPr bwMode="auto">
          <a:xfrm>
            <a:off x="3419475" y="4724400"/>
            <a:ext cx="431800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hlink"/>
                </a:solidFill>
              </a:rPr>
              <a:t>р</a:t>
            </a:r>
          </a:p>
        </p:txBody>
      </p:sp>
      <p:sp>
        <p:nvSpPr>
          <p:cNvPr id="89600" name="Rectangle 512"/>
          <p:cNvSpPr>
            <a:spLocks noChangeArrowheads="1"/>
          </p:cNvSpPr>
          <p:nvPr/>
        </p:nvSpPr>
        <p:spPr bwMode="auto">
          <a:xfrm>
            <a:off x="3419475" y="5300663"/>
            <a:ext cx="431800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hlink"/>
                </a:solidFill>
              </a:rPr>
              <a:t>и</a:t>
            </a:r>
          </a:p>
        </p:txBody>
      </p:sp>
      <p:sp>
        <p:nvSpPr>
          <p:cNvPr id="6376" name="Rectangle 513"/>
          <p:cNvSpPr>
            <a:spLocks noChangeArrowheads="1"/>
          </p:cNvSpPr>
          <p:nvPr/>
        </p:nvSpPr>
        <p:spPr bwMode="auto">
          <a:xfrm>
            <a:off x="3419475" y="5805488"/>
            <a:ext cx="431800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hlink"/>
                </a:solidFill>
              </a:rPr>
              <a:t>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545" grpId="0" animBg="1"/>
      <p:bldP spid="89546" grpId="0" animBg="1"/>
      <p:bldP spid="89547" grpId="0" animBg="1"/>
      <p:bldP spid="89548" grpId="0" animBg="1"/>
      <p:bldP spid="89549" grpId="0" animBg="1"/>
      <p:bldP spid="89550" grpId="0" animBg="1"/>
      <p:bldP spid="89551" grpId="0" animBg="1"/>
      <p:bldP spid="89552" grpId="0" animBg="1"/>
      <p:bldP spid="89553" grpId="0" animBg="1"/>
      <p:bldP spid="89554" grpId="0" animBg="1"/>
      <p:bldP spid="89555" grpId="0" animBg="1"/>
      <p:bldP spid="89556" grpId="0" animBg="1"/>
      <p:bldP spid="89558" grpId="0" animBg="1"/>
      <p:bldP spid="89559" grpId="0" animBg="1"/>
      <p:bldP spid="89560" grpId="0" animBg="1"/>
      <p:bldP spid="89561" grpId="0" animBg="1"/>
      <p:bldP spid="89562" grpId="0" animBg="1"/>
      <p:bldP spid="89563" grpId="0" animBg="1"/>
      <p:bldP spid="89564" grpId="0" animBg="1"/>
      <p:bldP spid="89565" grpId="0" animBg="1"/>
      <p:bldP spid="89566" grpId="0" animBg="1"/>
      <p:bldP spid="89567" grpId="0" animBg="1"/>
      <p:bldP spid="89568" grpId="0" animBg="1"/>
      <p:bldP spid="89569" grpId="0" animBg="1"/>
      <p:bldP spid="89570" grpId="0" animBg="1"/>
      <p:bldP spid="89571" grpId="0" animBg="1"/>
      <p:bldP spid="89572" grpId="0" animBg="1"/>
      <p:bldP spid="89573" grpId="0" animBg="1"/>
      <p:bldP spid="89574" grpId="0" animBg="1"/>
      <p:bldP spid="89575" grpId="0" animBg="1"/>
      <p:bldP spid="89576" grpId="0" animBg="1"/>
      <p:bldP spid="89577" grpId="0" animBg="1"/>
      <p:bldP spid="89578" grpId="0" animBg="1"/>
      <p:bldP spid="89579" grpId="0" animBg="1"/>
      <p:bldP spid="89580" grpId="0" animBg="1"/>
      <p:bldP spid="89581" grpId="0" animBg="1"/>
      <p:bldP spid="89582" grpId="0" animBg="1"/>
      <p:bldP spid="89583" grpId="0" animBg="1"/>
      <p:bldP spid="89584" grpId="0" animBg="1"/>
      <p:bldP spid="89585" grpId="0" animBg="1"/>
      <p:bldP spid="89586" grpId="0" animBg="1"/>
      <p:bldP spid="89587" grpId="0" animBg="1"/>
      <p:bldP spid="89588" grpId="0" animBg="1"/>
      <p:bldP spid="89589" grpId="0" animBg="1"/>
      <p:bldP spid="89590" grpId="0" animBg="1"/>
      <p:bldP spid="89591" grpId="0" animBg="1"/>
      <p:bldP spid="89594" grpId="0" animBg="1"/>
      <p:bldP spid="89595" grpId="0" animBg="1"/>
      <p:bldP spid="89596" grpId="0" animBg="1"/>
      <p:bldP spid="89597" grpId="0" animBg="1"/>
      <p:bldP spid="89598" grpId="0" animBg="1"/>
      <p:bldP spid="89599" grpId="0" animBg="1"/>
      <p:bldP spid="896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WordArt 4" descr="Белый мрамор"/>
          <p:cNvSpPr>
            <a:spLocks noChangeArrowheads="1" noChangeShapeType="1" noTextEdit="1"/>
          </p:cNvSpPr>
          <p:nvPr/>
        </p:nvSpPr>
        <p:spPr bwMode="auto">
          <a:xfrm rot="-1323552">
            <a:off x="666750" y="2047875"/>
            <a:ext cx="7462838" cy="237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чай</a:t>
            </a:r>
          </a:p>
        </p:txBody>
      </p:sp>
      <p:pic>
        <p:nvPicPr>
          <p:cNvPr id="7175" name="Picture 7" descr="Рисунок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1125538"/>
            <a:ext cx="1460500" cy="2166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9588" y="1341438"/>
            <a:ext cx="7364412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/>
              <a:t>Чай – один из самых древних напитков, употребляемых человеком. Родина чая – Китай. Молодой листочек по – китайски называется «тцайей». Отсюда и произошло слово «чай».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Чай не только утоляет жажду, но и способствует снижению артериального давления, помогает при цинге, кори, подагре, остром ревматизме.</a:t>
            </a:r>
          </a:p>
        </p:txBody>
      </p:sp>
      <p:pic>
        <p:nvPicPr>
          <p:cNvPr id="8196" name="Picture 4" descr="j03432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1775" y="5229225"/>
            <a:ext cx="15557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0_5ab8_21c96185_L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11638" y="0"/>
            <a:ext cx="1090612" cy="1417638"/>
          </a:xfrm>
          <a:noFill/>
        </p:spPr>
      </p:pic>
      <p:pic>
        <p:nvPicPr>
          <p:cNvPr id="8200" name="Picture 8" descr="Рисунок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36613"/>
            <a:ext cx="19081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Рисунок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349500"/>
            <a:ext cx="14065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9769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400" smtClean="0"/>
              <a:t>Типы чая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smtClean="0"/>
              <a:t>Черный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smtClean="0"/>
              <a:t>Красный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smtClean="0"/>
              <a:t>Желтый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smtClean="0"/>
              <a:t>Светлый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smtClean="0"/>
              <a:t>Коричневый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smtClean="0"/>
              <a:t>Зеленый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4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324975" cy="698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i="1" smtClean="0"/>
              <a:t>Вставьте слова пропущенные в схеме приготовления чая:</a:t>
            </a:r>
          </a:p>
          <a:p>
            <a:pPr eaLnBrk="1" hangingPunct="1">
              <a:buFontTx/>
              <a:buNone/>
            </a:pPr>
            <a:endParaRPr lang="ru-RU" sz="24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Вскипятить воду и ополоснуть… 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ru-RU" sz="2800" smtClean="0"/>
              <a:t>Всыпать в заварочный чайник чай и залить его кипятком на …         объема чайника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ru-RU" sz="2800" smtClean="0"/>
              <a:t>                                </a:t>
            </a:r>
            <a:endParaRPr lang="ru-RU" sz="2400" i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800" smtClean="0"/>
              <a:t> Дать чаю настояться 5 мин. и долить заварочный чайник…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ru-RU" sz="28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400" smtClean="0">
                <a:solidFill>
                  <a:srgbClr val="FF0000"/>
                </a:solidFill>
              </a:rPr>
              <a:t> </a:t>
            </a:r>
            <a:r>
              <a:rPr lang="ru-RU" sz="2800" smtClean="0"/>
              <a:t>Налить заваренный чай в чашку  на …       объема и долить кипятком  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ru-RU" sz="2400" smtClean="0">
                <a:solidFill>
                  <a:srgbClr val="FF0000"/>
                </a:solidFill>
              </a:rPr>
              <a:t>                                                                          </a:t>
            </a:r>
            <a:endParaRPr lang="ru-RU" sz="28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ru-RU" sz="2800" smtClean="0"/>
              <a:t>Подать на стол чай. К чаю можно подать,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endParaRPr lang="ru-RU" sz="2800" smtClean="0"/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ru-RU" sz="2800" smtClean="0"/>
              <a:t>по желанию сахар и …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ru-RU" sz="2400" smtClean="0">
                <a:solidFill>
                  <a:srgbClr val="FF0000"/>
                </a:solidFill>
              </a:rPr>
              <a:t>                                           </a:t>
            </a:r>
            <a:endParaRPr lang="ru-RU" sz="28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50000"/>
              </a:lnSpc>
              <a:buFontTx/>
              <a:buNone/>
            </a:pPr>
            <a:endParaRPr lang="ru-RU" sz="2800" smtClean="0">
              <a:solidFill>
                <a:srgbClr val="FF0000"/>
              </a:solidFill>
            </a:endParaRP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6156325" y="692150"/>
            <a:ext cx="1079500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2771775" y="1844675"/>
            <a:ext cx="8636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1/3</a:t>
            </a: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2268538" y="2924175"/>
            <a:ext cx="18716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кипятком</a:t>
            </a: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6227763" y="3644900"/>
            <a:ext cx="6492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1/4</a:t>
            </a: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4067175" y="5157788"/>
            <a:ext cx="1728788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1293" name="Picture 29" descr="_650_KOGANXJX_1.jpg">
            <a:hlinkClick r:id="rId2" tooltip="'Магазин &quot;Мир Посуды&quot;'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836613"/>
            <a:ext cx="7207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6" descr="0_20750_60c25b12_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638" y="5300663"/>
            <a:ext cx="13319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9" grpId="0" animBg="1"/>
      <p:bldP spid="81933" grpId="0" animBg="1"/>
      <p:bldP spid="81934" grpId="0" animBg="1"/>
      <p:bldP spid="81936" grpId="0" animBg="1"/>
      <p:bldP spid="81937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1282</TotalTime>
  <Words>742</Words>
  <Application>Microsoft Office PowerPoint</Application>
  <PresentationFormat>Экран (4:3)</PresentationFormat>
  <Paragraphs>413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Calibri</vt:lpstr>
      <vt:lpstr>Century Schoolbook</vt:lpstr>
      <vt:lpstr>Arial Cyr</vt:lpstr>
      <vt:lpstr>Comic Sans MS</vt:lpstr>
      <vt:lpstr>Georgia</vt:lpstr>
      <vt:lpstr>Verdana</vt:lpstr>
      <vt:lpstr>Times New Roman</vt:lpstr>
      <vt:lpstr>Tahoma</vt:lpstr>
      <vt:lpstr>Оформление по умолчанию</vt:lpstr>
      <vt:lpstr>Слайд 1</vt:lpstr>
      <vt:lpstr>Слайд 2</vt:lpstr>
      <vt:lpstr>Слайд 3</vt:lpstr>
      <vt:lpstr>Слайд 4</vt:lpstr>
      <vt:lpstr>КРОССВОРД</vt:lpstr>
      <vt:lpstr>Слайд 6</vt:lpstr>
      <vt:lpstr>Слайд 7</vt:lpstr>
      <vt:lpstr>Слайд 8</vt:lpstr>
      <vt:lpstr>Слайд 9</vt:lpstr>
      <vt:lpstr>Слайд 10</vt:lpstr>
      <vt:lpstr>Что такое «бутерброд»  и с чем его едят?</vt:lpstr>
      <vt:lpstr>Классификация бутербродов</vt:lpstr>
      <vt:lpstr>Слайд 13</vt:lpstr>
      <vt:lpstr>Разгадай кроссворд</vt:lpstr>
      <vt:lpstr>Слайд 15</vt:lpstr>
      <vt:lpstr>Слайд 16</vt:lpstr>
      <vt:lpstr>Слайд 17</vt:lpstr>
      <vt:lpstr>Слайд 18</vt:lpstr>
      <vt:lpstr>Формы нарезки овощей</vt:lpstr>
      <vt:lpstr>Слайд 20</vt:lpstr>
      <vt:lpstr>Слайд 21</vt:lpstr>
      <vt:lpstr>Слайд 22</vt:lpstr>
      <vt:lpstr>Определение качества яиц в подсоленной воде</vt:lpstr>
      <vt:lpstr>Слайд 24</vt:lpstr>
      <vt:lpstr>Сервировка стола</vt:lpstr>
      <vt:lpstr>Установленный порядок поведения где – либо.</vt:lpstr>
      <vt:lpstr>Вставьте пропущенные слова: </vt:lpstr>
      <vt:lpstr>Меню</vt:lpstr>
      <vt:lpstr>Слайд 29</vt:lpstr>
    </vt:vector>
  </TitlesOfParts>
  <Company>School 149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Учительская</dc:creator>
  <cp:lastModifiedBy>revaz</cp:lastModifiedBy>
  <cp:revision>40</cp:revision>
  <dcterms:created xsi:type="dcterms:W3CDTF">2008-11-06T15:19:40Z</dcterms:created>
  <dcterms:modified xsi:type="dcterms:W3CDTF">2012-07-31T11:16:10Z</dcterms:modified>
</cp:coreProperties>
</file>