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85" r:id="rId3"/>
    <p:sldId id="257" r:id="rId4"/>
    <p:sldId id="265" r:id="rId5"/>
    <p:sldId id="266" r:id="rId6"/>
    <p:sldId id="267" r:id="rId7"/>
    <p:sldId id="268" r:id="rId8"/>
    <p:sldId id="269" r:id="rId9"/>
    <p:sldId id="260" r:id="rId10"/>
    <p:sldId id="261" r:id="rId11"/>
    <p:sldId id="262" r:id="rId12"/>
    <p:sldId id="263" r:id="rId13"/>
    <p:sldId id="264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78" r:id="rId23"/>
    <p:sldId id="277" r:id="rId24"/>
    <p:sldId id="313" r:id="rId25"/>
    <p:sldId id="320" r:id="rId26"/>
    <p:sldId id="314" r:id="rId27"/>
    <p:sldId id="321" r:id="rId28"/>
    <p:sldId id="322" r:id="rId29"/>
    <p:sldId id="259" r:id="rId30"/>
    <p:sldId id="286" r:id="rId31"/>
    <p:sldId id="287" r:id="rId32"/>
    <p:sldId id="305" r:id="rId33"/>
    <p:sldId id="306" r:id="rId34"/>
    <p:sldId id="307" r:id="rId35"/>
    <p:sldId id="295" r:id="rId36"/>
    <p:sldId id="296" r:id="rId37"/>
    <p:sldId id="297" r:id="rId38"/>
    <p:sldId id="299" r:id="rId39"/>
    <p:sldId id="298" r:id="rId40"/>
    <p:sldId id="300" r:id="rId41"/>
    <p:sldId id="302" r:id="rId42"/>
    <p:sldId id="301" r:id="rId43"/>
    <p:sldId id="303" r:id="rId44"/>
    <p:sldId id="304" r:id="rId45"/>
    <p:sldId id="280" r:id="rId46"/>
    <p:sldId id="281" r:id="rId47"/>
    <p:sldId id="282" r:id="rId48"/>
    <p:sldId id="283" r:id="rId49"/>
    <p:sldId id="284" r:id="rId50"/>
    <p:sldId id="329" r:id="rId51"/>
    <p:sldId id="326" r:id="rId52"/>
    <p:sldId id="330" r:id="rId53"/>
    <p:sldId id="328" r:id="rId54"/>
    <p:sldId id="327" r:id="rId55"/>
    <p:sldId id="258" r:id="rId56"/>
    <p:sldId id="290" r:id="rId57"/>
    <p:sldId id="291" r:id="rId58"/>
    <p:sldId id="289" r:id="rId59"/>
    <p:sldId id="288" r:id="rId60"/>
    <p:sldId id="292" r:id="rId61"/>
    <p:sldId id="308" r:id="rId62"/>
    <p:sldId id="309" r:id="rId63"/>
    <p:sldId id="310" r:id="rId64"/>
    <p:sldId id="311" r:id="rId65"/>
    <p:sldId id="312" r:id="rId66"/>
    <p:sldId id="293" r:id="rId67"/>
    <p:sldId id="294" r:id="rId68"/>
    <p:sldId id="323" r:id="rId69"/>
    <p:sldId id="325" r:id="rId70"/>
    <p:sldId id="324" r:id="rId71"/>
    <p:sldId id="315" r:id="rId72"/>
    <p:sldId id="317" r:id="rId73"/>
    <p:sldId id="318" r:id="rId74"/>
    <p:sldId id="319" r:id="rId75"/>
    <p:sldId id="316" r:id="rId76"/>
    <p:sldId id="332" r:id="rId77"/>
    <p:sldId id="337" r:id="rId78"/>
    <p:sldId id="333" r:id="rId79"/>
    <p:sldId id="334" r:id="rId80"/>
    <p:sldId id="335" r:id="rId81"/>
    <p:sldId id="336" r:id="rId82"/>
    <p:sldId id="331" r:id="rId83"/>
    <p:sldId id="339" r:id="rId84"/>
    <p:sldId id="340" r:id="rId85"/>
    <p:sldId id="341" r:id="rId86"/>
    <p:sldId id="342" r:id="rId8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99"/>
    <a:srgbClr val="62CE2C"/>
    <a:srgbClr val="FF3300"/>
    <a:srgbClr val="3333CC"/>
    <a:srgbClr val="6600CC"/>
    <a:srgbClr val="9AE317"/>
    <a:srgbClr val="00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83" autoAdjust="0"/>
  </p:normalViewPr>
  <p:slideViewPr>
    <p:cSldViewPr>
      <p:cViewPr varScale="1">
        <p:scale>
          <a:sx n="70" d="100"/>
          <a:sy n="70" d="100"/>
        </p:scale>
        <p:origin x="-11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4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/>
            </a:p>
          </p:txBody>
        </p:sp>
        <p:pic>
          <p:nvPicPr>
            <p:cNvPr id="7" name="Picture 5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50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34FB2-EE47-4088-9C18-1C43AC31B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DD598-F8D0-4AAB-AA8F-F0FB2C124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323CB-CC4E-4073-B0D0-5A0D345EA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1206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08390-0669-4D83-AC14-BE64483FD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1206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81600" y="1600200"/>
            <a:ext cx="38100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81600" y="3924300"/>
            <a:ext cx="38100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46531-F554-4336-B0F6-6C19276C9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820E4-ED38-4C39-93CE-B7BEBB972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F7FB5-0B58-437F-8DB0-E7A12FBF9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8957F-8F61-4257-875A-18907881D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C543E-BBA2-41F8-A68A-E775F0AC5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00A37-ED9C-4B5F-AF59-6458F9674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E332F-03CC-42B8-BABF-170B1629A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29120-E3D4-499E-9430-5079E7E08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E5D48-2763-4DF1-BADB-1D68C2989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/>
            </a:p>
          </p:txBody>
        </p:sp>
        <p:sp>
          <p:nvSpPr>
            <p:cNvPr id="5124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/>
            </a:p>
          </p:txBody>
        </p:sp>
        <p:pic>
          <p:nvPicPr>
            <p:cNvPr id="3082" name="Picture 5"/>
            <p:cNvPicPr>
              <a:picLocks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356BFDE-6211-4976-94FE-B4651F7B4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nsad.ru/pic/angel_prorok_Ali.JPG" TargetMode="External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pravoslavie-islam.com/Quranmiracle/qur'an_excerpt.jpg" TargetMode="External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8.jpeg"/><Relationship Id="rId7" Type="http://schemas.openxmlformats.org/officeDocument/2006/relationships/hyperlink" Target="http://i030.radikal.ru/0803/e5/47b5cdf02992.jpg" TargetMode="External"/><Relationship Id="rId2" Type="http://schemas.openxmlformats.org/officeDocument/2006/relationships/hyperlink" Target="http://ru.wikipedia.org/w/index.php?title=%D0%A4%D0%B0%D0%B9%D0%BB:Meister_von_San_Vitale_in_Ravenna_008.jpg&amp;filetimestamp=20050520054407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hyperlink" Target="http://ru.wikipedia.org/wiki/%D0%A4%D0%B0%D0%B9%D0%BB:Gisant_alienor_d_aquitaine_et_henri2.jpg" TargetMode="External"/><Relationship Id="rId4" Type="http://schemas.openxmlformats.org/officeDocument/2006/relationships/slide" Target="slide3.xml"/><Relationship Id="rId9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blog.turmir.com/uploads/user_158/barsa_6.jpg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arhitek.ucoz.ru/roman/rom1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live4fun.ru/small_pictures/img_15654792_17_0.jpg" TargetMode="External"/><Relationship Id="rId5" Type="http://schemas.openxmlformats.org/officeDocument/2006/relationships/image" Target="../media/image13.jpeg"/><Relationship Id="rId10" Type="http://schemas.openxmlformats.org/officeDocument/2006/relationships/slide" Target="slide3.xml"/><Relationship Id="rId4" Type="http://schemas.openxmlformats.org/officeDocument/2006/relationships/hyperlink" Target="http://img.crazys.info/files/i/2009.1.1/thumbs/1230818838_ukscotlandeileandonan7_20071020_1722564599.jpg" TargetMode="External"/><Relationship Id="rId9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81.xml"/><Relationship Id="rId4" Type="http://schemas.openxmlformats.org/officeDocument/2006/relationships/slide" Target="slide5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copypast.ru/uploads/posts/thumbs/1221312675_germ_trier_sobor_11.jpg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live4fun.ru/small_pictures/img_27588087_6272_1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abrisburo.ru/architecture/arch11/1.jpg" TargetMode="External"/><Relationship Id="rId5" Type="http://schemas.openxmlformats.org/officeDocument/2006/relationships/image" Target="../media/image17.jpeg"/><Relationship Id="rId10" Type="http://schemas.openxmlformats.org/officeDocument/2006/relationships/slide" Target="slide3.xml"/><Relationship Id="rId4" Type="http://schemas.openxmlformats.org/officeDocument/2006/relationships/hyperlink" Target="http://live4fun.ru/pictures/img_27588087_6199_1.jpg" TargetMode="External"/><Relationship Id="rId9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slide" Target="slide3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hyperlink" Target="http://upload.wikimedia.org/wikipedia/commons/thumb/c/c2/Patio_de_los_Arrayanes.jpg/300px-Patio_de_los_Arrayanes.jpg" TargetMode="Externa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slide" Target="slide3.xml"/><Relationship Id="rId2" Type="http://schemas.openxmlformats.org/officeDocument/2006/relationships/hyperlink" Target="http://blindekuhspiel.narod.ru/img/bayeaux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5" Type="http://schemas.openxmlformats.org/officeDocument/2006/relationships/hyperlink" Target="http://sesriem.free.fr/blogsesriem/images/messages/bayeux/bataille2.jpg" TargetMode="Externa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41.xml"/><Relationship Id="rId18" Type="http://schemas.openxmlformats.org/officeDocument/2006/relationships/slide" Target="slide46.xml"/><Relationship Id="rId26" Type="http://schemas.openxmlformats.org/officeDocument/2006/relationships/slide" Target="slide54.xml"/><Relationship Id="rId3" Type="http://schemas.openxmlformats.org/officeDocument/2006/relationships/slide" Target="slide31.xml"/><Relationship Id="rId21" Type="http://schemas.openxmlformats.org/officeDocument/2006/relationships/slide" Target="slide49.xml"/><Relationship Id="rId7" Type="http://schemas.openxmlformats.org/officeDocument/2006/relationships/slide" Target="slide35.xml"/><Relationship Id="rId12" Type="http://schemas.openxmlformats.org/officeDocument/2006/relationships/slide" Target="slide40.xml"/><Relationship Id="rId17" Type="http://schemas.openxmlformats.org/officeDocument/2006/relationships/slide" Target="slide45.xml"/><Relationship Id="rId25" Type="http://schemas.openxmlformats.org/officeDocument/2006/relationships/slide" Target="slide53.xml"/><Relationship Id="rId2" Type="http://schemas.openxmlformats.org/officeDocument/2006/relationships/slide" Target="slide30.xml"/><Relationship Id="rId16" Type="http://schemas.openxmlformats.org/officeDocument/2006/relationships/slide" Target="slide44.xml"/><Relationship Id="rId20" Type="http://schemas.openxmlformats.org/officeDocument/2006/relationships/slide" Target="slide48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4.xml"/><Relationship Id="rId11" Type="http://schemas.openxmlformats.org/officeDocument/2006/relationships/slide" Target="slide39.xml"/><Relationship Id="rId24" Type="http://schemas.openxmlformats.org/officeDocument/2006/relationships/slide" Target="slide52.xml"/><Relationship Id="rId5" Type="http://schemas.openxmlformats.org/officeDocument/2006/relationships/slide" Target="slide33.xml"/><Relationship Id="rId15" Type="http://schemas.openxmlformats.org/officeDocument/2006/relationships/slide" Target="slide43.xml"/><Relationship Id="rId23" Type="http://schemas.openxmlformats.org/officeDocument/2006/relationships/slide" Target="slide51.xml"/><Relationship Id="rId10" Type="http://schemas.openxmlformats.org/officeDocument/2006/relationships/slide" Target="slide38.xml"/><Relationship Id="rId19" Type="http://schemas.openxmlformats.org/officeDocument/2006/relationships/slide" Target="slide47.xml"/><Relationship Id="rId4" Type="http://schemas.openxmlformats.org/officeDocument/2006/relationships/slide" Target="slide32.xml"/><Relationship Id="rId9" Type="http://schemas.openxmlformats.org/officeDocument/2006/relationships/slide" Target="slide37.xml"/><Relationship Id="rId14" Type="http://schemas.openxmlformats.org/officeDocument/2006/relationships/slide" Target="slide42.xml"/><Relationship Id="rId22" Type="http://schemas.openxmlformats.org/officeDocument/2006/relationships/slide" Target="slide50.xml"/><Relationship Id="rId27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20.xml"/><Relationship Id="rId26" Type="http://schemas.openxmlformats.org/officeDocument/2006/relationships/slide" Target="slide28.xml"/><Relationship Id="rId3" Type="http://schemas.openxmlformats.org/officeDocument/2006/relationships/slide" Target="slide5.xml"/><Relationship Id="rId21" Type="http://schemas.openxmlformats.org/officeDocument/2006/relationships/slide" Target="slide23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5" Type="http://schemas.openxmlformats.org/officeDocument/2006/relationships/slide" Target="slide27.xml"/><Relationship Id="rId2" Type="http://schemas.openxmlformats.org/officeDocument/2006/relationships/slide" Target="slide4.xml"/><Relationship Id="rId16" Type="http://schemas.openxmlformats.org/officeDocument/2006/relationships/slide" Target="slide18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24" Type="http://schemas.openxmlformats.org/officeDocument/2006/relationships/slide" Target="slide26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23" Type="http://schemas.openxmlformats.org/officeDocument/2006/relationships/slide" Target="slide25.xml"/><Relationship Id="rId10" Type="http://schemas.openxmlformats.org/officeDocument/2006/relationships/slide" Target="slide12.xml"/><Relationship Id="rId19" Type="http://schemas.openxmlformats.org/officeDocument/2006/relationships/slide" Target="slide21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Relationship Id="rId22" Type="http://schemas.openxmlformats.org/officeDocument/2006/relationships/slide" Target="slide24.xml"/><Relationship Id="rId27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uri-kuzovkov.ru/second_book/illustrations/image04.jpg" TargetMode="External"/><Relationship Id="rId7" Type="http://schemas.openxmlformats.org/officeDocument/2006/relationships/slide" Target="slide29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6.jpeg"/><Relationship Id="rId7" Type="http://schemas.openxmlformats.org/officeDocument/2006/relationships/image" Target="../media/image38.jpeg"/><Relationship Id="rId2" Type="http://schemas.openxmlformats.org/officeDocument/2006/relationships/hyperlink" Target="http://cs1241.vkontakte.ru/u1950201/11494803/x_8163fa12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shkolazhizni.ru/img/content/i60/60075_or.jpg" TargetMode="External"/><Relationship Id="rId5" Type="http://schemas.openxmlformats.org/officeDocument/2006/relationships/image" Target="../media/image37.jpeg"/><Relationship Id="rId4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ru.wikipedia.org/wiki/%D0%A4%D0%B0%D0%B9%D0%BB:IsabellaofCastile03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slide" Target="slide29.xml"/><Relationship Id="rId5" Type="http://schemas.openxmlformats.org/officeDocument/2006/relationships/image" Target="../media/image41.jpeg"/><Relationship Id="rId4" Type="http://schemas.openxmlformats.org/officeDocument/2006/relationships/hyperlink" Target="http://upload.wikimedia.org/wikipedia/commons/e/e2/FerdinandCatholic.jp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5" Type="http://schemas.openxmlformats.org/officeDocument/2006/relationships/slide" Target="slide29.xml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upload.wikimedia.org/wikipedia/commons/c/cb/Wikinger.jpg" TargetMode="External"/><Relationship Id="rId1" Type="http://schemas.openxmlformats.org/officeDocument/2006/relationships/slideLayout" Target="../slideLayouts/slideLayout12.xml"/><Relationship Id="rId4" Type="http://schemas.openxmlformats.org/officeDocument/2006/relationships/slide" Target="slide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ru.wikipedia.org/wiki/%D0%A4%D0%B0%D0%B9%D0%BB:King_Arthur_and_the_Knights_of_the_Round_Table.jpg" TargetMode="External"/><Relationship Id="rId1" Type="http://schemas.openxmlformats.org/officeDocument/2006/relationships/slideLayout" Target="../slideLayouts/slideLayout12.xml"/><Relationship Id="rId4" Type="http://schemas.openxmlformats.org/officeDocument/2006/relationships/slide" Target="slide2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ru/8/8f/%D0%A1%D0%B8%D1%86%D0%B8%D0%BB%D0%B8%D0%B9%D1%81%D0%BA%D0%BE%D0%B5_%D0%BA%D0%BE%D1%80%D0%BE%D0%BB%D0%B5%D0%B2%D1%81%D1%82%D0%B2%D0%BE_1154.png" TargetMode="External"/><Relationship Id="rId2" Type="http://schemas.openxmlformats.org/officeDocument/2006/relationships/slide" Target="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13" Type="http://schemas.openxmlformats.org/officeDocument/2006/relationships/slide" Target="slide72.xml"/><Relationship Id="rId18" Type="http://schemas.openxmlformats.org/officeDocument/2006/relationships/slide" Target="slide58.xml"/><Relationship Id="rId26" Type="http://schemas.openxmlformats.org/officeDocument/2006/relationships/slide" Target="slide80.xml"/><Relationship Id="rId3" Type="http://schemas.openxmlformats.org/officeDocument/2006/relationships/slide" Target="slide62.xml"/><Relationship Id="rId21" Type="http://schemas.openxmlformats.org/officeDocument/2006/relationships/slide" Target="slide60.xml"/><Relationship Id="rId7" Type="http://schemas.openxmlformats.org/officeDocument/2006/relationships/slide" Target="slide66.xml"/><Relationship Id="rId12" Type="http://schemas.openxmlformats.org/officeDocument/2006/relationships/slide" Target="slide71.xml"/><Relationship Id="rId17" Type="http://schemas.openxmlformats.org/officeDocument/2006/relationships/slide" Target="slide56.xml"/><Relationship Id="rId25" Type="http://schemas.openxmlformats.org/officeDocument/2006/relationships/slide" Target="slide79.xml"/><Relationship Id="rId2" Type="http://schemas.openxmlformats.org/officeDocument/2006/relationships/slide" Target="slide61.xml"/><Relationship Id="rId16" Type="http://schemas.openxmlformats.org/officeDocument/2006/relationships/slide" Target="slide75.xml"/><Relationship Id="rId20" Type="http://schemas.openxmlformats.org/officeDocument/2006/relationships/slide" Target="slide59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5.xml"/><Relationship Id="rId11" Type="http://schemas.openxmlformats.org/officeDocument/2006/relationships/slide" Target="slide70.xml"/><Relationship Id="rId24" Type="http://schemas.openxmlformats.org/officeDocument/2006/relationships/slide" Target="slide78.xml"/><Relationship Id="rId5" Type="http://schemas.openxmlformats.org/officeDocument/2006/relationships/slide" Target="slide64.xml"/><Relationship Id="rId15" Type="http://schemas.openxmlformats.org/officeDocument/2006/relationships/slide" Target="slide74.xml"/><Relationship Id="rId23" Type="http://schemas.openxmlformats.org/officeDocument/2006/relationships/slide" Target="slide77.xml"/><Relationship Id="rId10" Type="http://schemas.openxmlformats.org/officeDocument/2006/relationships/slide" Target="slide69.xml"/><Relationship Id="rId19" Type="http://schemas.openxmlformats.org/officeDocument/2006/relationships/slide" Target="slide57.xml"/><Relationship Id="rId4" Type="http://schemas.openxmlformats.org/officeDocument/2006/relationships/slide" Target="slide63.xml"/><Relationship Id="rId9" Type="http://schemas.openxmlformats.org/officeDocument/2006/relationships/slide" Target="slide68.xml"/><Relationship Id="rId14" Type="http://schemas.openxmlformats.org/officeDocument/2006/relationships/slide" Target="slide73.xml"/><Relationship Id="rId22" Type="http://schemas.openxmlformats.org/officeDocument/2006/relationships/slide" Target="slide76.xml"/><Relationship Id="rId27" Type="http://schemas.openxmlformats.org/officeDocument/2006/relationships/slide" Target="slide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slide" Target="slide5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upload.wikimedia.org/wikipedia/commons/9/91/Map_of_Constantinople_%281422%29_by_Florentine_cartographer_Cristoforo_Buondelmonte.jpg" TargetMode="External"/><Relationship Id="rId1" Type="http://schemas.openxmlformats.org/officeDocument/2006/relationships/slideLayout" Target="../slideLayouts/slideLayout12.xml"/><Relationship Id="rId4" Type="http://schemas.openxmlformats.org/officeDocument/2006/relationships/slide" Target="slide5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://ru.wikipedia.org/wiki/%D0%A4%D0%B0%D0%B9%D0%BB:Bretagne_map.png" TargetMode="External"/><Relationship Id="rId1" Type="http://schemas.openxmlformats.org/officeDocument/2006/relationships/slideLayout" Target="../slideLayouts/slideLayout12.xml"/><Relationship Id="rId4" Type="http://schemas.openxmlformats.org/officeDocument/2006/relationships/slide" Target="slide5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ru.wikipedia.org/wiki/%D0%A4%D0%B0%D0%B9%D0%BB:Boys_King_Arthur_-_N._C._Wyeth_-_p16.jpg" TargetMode="External"/><Relationship Id="rId1" Type="http://schemas.openxmlformats.org/officeDocument/2006/relationships/slideLayout" Target="../slideLayouts/slideLayout12.xml"/><Relationship Id="rId4" Type="http://schemas.openxmlformats.org/officeDocument/2006/relationships/slide" Target="slide5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3" Type="http://schemas.openxmlformats.org/officeDocument/2006/relationships/image" Target="../media/image62.jpeg"/><Relationship Id="rId7" Type="http://schemas.openxmlformats.org/officeDocument/2006/relationships/image" Target="../media/image65.jpeg"/><Relationship Id="rId2" Type="http://schemas.openxmlformats.org/officeDocument/2006/relationships/hyperlink" Target="http://s40.radikal.ru/i088/1007/db/4f0ba66aac78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4.jpeg"/><Relationship Id="rId5" Type="http://schemas.openxmlformats.org/officeDocument/2006/relationships/hyperlink" Target="http://ru.wikipedia.org/wiki/%D0%A4%D0%B0%D0%B9%D0%BB:Bernhard_von_Clairvaux_(Initiale-B).jpg" TargetMode="External"/><Relationship Id="rId4" Type="http://schemas.openxmlformats.org/officeDocument/2006/relationships/image" Target="../media/image6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7" Type="http://schemas.openxmlformats.org/officeDocument/2006/relationships/slide" Target="slide2.xml"/><Relationship Id="rId2" Type="http://schemas.openxmlformats.org/officeDocument/2006/relationships/slide" Target="slide8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6.xml"/><Relationship Id="rId5" Type="http://schemas.openxmlformats.org/officeDocument/2006/relationships/slide" Target="slide85.xml"/><Relationship Id="rId4" Type="http://schemas.openxmlformats.org/officeDocument/2006/relationships/slide" Target="slide8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" Target="slide8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" Target="slide8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" Target="slide8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6.jpeg"/><Relationship Id="rId7" Type="http://schemas.openxmlformats.org/officeDocument/2006/relationships/hyperlink" Target="http://photofeed.ru/wp-content/uploads/2009/10/182189809_540e3eb7d0.jpg" TargetMode="External"/><Relationship Id="rId2" Type="http://schemas.openxmlformats.org/officeDocument/2006/relationships/hyperlink" Target="http://i.i.ua/photo/images/pic/7/1/3972917_8bee12b2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8.jpeg"/><Relationship Id="rId5" Type="http://schemas.openxmlformats.org/officeDocument/2006/relationships/hyperlink" Target="http://www.buket-perm.ru/assets/images/Roza%20IMP/Verdi.jpg" TargetMode="External"/><Relationship Id="rId4" Type="http://schemas.openxmlformats.org/officeDocument/2006/relationships/image" Target="../media/image67.jpeg"/><Relationship Id="rId9" Type="http://schemas.openxmlformats.org/officeDocument/2006/relationships/slide" Target="slide8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" Target="slide8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mymosque.files.wordpress.com/2008/04/22343.jpg" TargetMode="External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55875" y="1676400"/>
            <a:ext cx="6283325" cy="2116138"/>
          </a:xfrm>
        </p:spPr>
        <p:txBody>
          <a:bodyPr/>
          <a:lstStyle/>
          <a:p>
            <a:pPr eaLnBrk="1" hangingPunct="1"/>
            <a:r>
              <a:rPr lang="ru-RU" sz="6000" smtClean="0">
                <a:latin typeface="Comic Sans MS" pitchFamily="66" charset="0"/>
              </a:rPr>
              <a:t>Своя игра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51275" y="4005263"/>
            <a:ext cx="4895850" cy="1752600"/>
          </a:xfrm>
        </p:spPr>
        <p:txBody>
          <a:bodyPr/>
          <a:lstStyle/>
          <a:p>
            <a:pPr algn="r" eaLnBrk="1" hangingPunct="1"/>
            <a:r>
              <a:rPr lang="ru-RU" smtClean="0">
                <a:latin typeface="Comic Sans MS" pitchFamily="66" charset="0"/>
              </a:rPr>
              <a:t>История средних веков 6 класс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Арабы - 200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7450" y="1700213"/>
            <a:ext cx="3810000" cy="4495800"/>
          </a:xfrm>
        </p:spPr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«Нет Бога кроме Аллаха, а … пророк его». Назовите имя пророка</a:t>
            </a:r>
          </a:p>
        </p:txBody>
      </p:sp>
      <p:pic>
        <p:nvPicPr>
          <p:cNvPr id="14340" name="Picture 5" descr="Картинка 10 из 9932">
            <a:hlinkClick r:id="rId2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19700" y="1844675"/>
            <a:ext cx="3471863" cy="3671888"/>
          </a:xfrm>
        </p:spPr>
      </p:pic>
      <p:sp>
        <p:nvSpPr>
          <p:cNvPr id="14341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5661025"/>
            <a:ext cx="719138" cy="6477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Арабы – 300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240588" cy="4495800"/>
          </a:xfrm>
        </p:spPr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Назовите цвет, священный для всех мусульман</a:t>
            </a:r>
          </a:p>
        </p:txBody>
      </p:sp>
      <p:sp>
        <p:nvSpPr>
          <p:cNvPr id="1536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5661025"/>
            <a:ext cx="719138" cy="6477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Арабы - 400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240588" cy="4495800"/>
          </a:xfrm>
        </p:spPr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Каждый мусульманин должен совершить это хотя бы раз в жизни.</a:t>
            </a:r>
          </a:p>
        </p:txBody>
      </p:sp>
      <p:sp>
        <p:nvSpPr>
          <p:cNvPr id="1638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5661025"/>
            <a:ext cx="719138" cy="6477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Арабы - 500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600200"/>
            <a:ext cx="6592888" cy="4495800"/>
          </a:xfrm>
        </p:spPr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Шииты считают  единственной священной книгой ислама только его…</a:t>
            </a:r>
          </a:p>
        </p:txBody>
      </p:sp>
      <p:pic>
        <p:nvPicPr>
          <p:cNvPr id="17412" name="Picture 5" descr="Картинка 10 из 40320">
            <a:hlinkClick r:id="rId2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00563" y="3573463"/>
            <a:ext cx="3810000" cy="2897187"/>
          </a:xfrm>
        </p:spPr>
      </p:pic>
      <p:sp>
        <p:nvSpPr>
          <p:cNvPr id="17413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5661025"/>
            <a:ext cx="719138" cy="6477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Женщины в истории - 100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7450" y="1412875"/>
            <a:ext cx="3168650" cy="44958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2800" smtClean="0">
                <a:latin typeface="Comic Sans MS" pitchFamily="66" charset="0"/>
              </a:rPr>
              <a:t>Какой народной героине французы посвятили этот памятник?</a:t>
            </a:r>
          </a:p>
        </p:txBody>
      </p:sp>
      <p:sp>
        <p:nvSpPr>
          <p:cNvPr id="18436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5661025"/>
            <a:ext cx="719138" cy="6477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8437" name="Picture 11" descr="34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175" y="1412875"/>
            <a:ext cx="44577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Женщины в истории - 200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3350" y="1484313"/>
            <a:ext cx="7456488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Comic Sans MS" pitchFamily="66" charset="0"/>
              </a:rPr>
              <a:t>Узнайте императрицу Феодору среди других знаменитых правительниц средневековья.</a:t>
            </a:r>
          </a:p>
        </p:txBody>
      </p:sp>
      <p:pic>
        <p:nvPicPr>
          <p:cNvPr id="19460" name="Picture 6" descr="Портрет">
            <a:hlinkClick r:id="rId2" tooltip="Портрет"/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484438" y="3500438"/>
            <a:ext cx="1871662" cy="2387600"/>
          </a:xfrm>
          <a:ln w="9525" cap="flat">
            <a:solidFill>
              <a:schemeClr val="accent1"/>
            </a:solidFill>
            <a:headEnd w="med" len="med"/>
            <a:tailEnd w="med" len="med"/>
          </a:ln>
        </p:spPr>
      </p:pic>
      <p:sp>
        <p:nvSpPr>
          <p:cNvPr id="19461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5661025"/>
            <a:ext cx="719138" cy="6477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9462" name="Picture 12" descr="Алиенора (Элеонора) Аквитанская">
            <a:hlinkClick r:id="rId5" tooltip="Алиенора (Элеонора) Аквитанская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4508500"/>
            <a:ext cx="3240088" cy="21320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9463" name="Picture 14" descr="Картинка 1 из 278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3850" y="2852738"/>
            <a:ext cx="1993900" cy="25542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9464" name="Picture 21" descr="586. Изабелла Баварская. Конец XIV века. Дворец в Пуатье. Корона французских королев дополнена сеткой, закрывающей волосы. "/>
          <p:cNvPicPr>
            <a:picLocks noChangeAspect="1" noChangeArrowheads="1"/>
          </p:cNvPicPr>
          <p:nvPr>
            <p:ph sz="quarter" idx="3"/>
          </p:nvPr>
        </p:nvPicPr>
        <p:blipFill>
          <a:blip r:embed="rId9" cstate="email"/>
          <a:srcRect/>
          <a:stretch>
            <a:fillRect/>
          </a:stretch>
        </p:blipFill>
        <p:spPr>
          <a:xfrm>
            <a:off x="6659563" y="2636838"/>
            <a:ext cx="2087562" cy="2735262"/>
          </a:xfrm>
          <a:noFill/>
          <a:ln w="9525" cap="flat">
            <a:solidFill>
              <a:schemeClr val="accent1"/>
            </a:solidFill>
            <a:headEnd w="med" len="med"/>
            <a:tailEnd w="med" len="med"/>
          </a:ln>
        </p:spPr>
      </p:pic>
      <p:sp>
        <p:nvSpPr>
          <p:cNvPr id="19465" name="Text Box 23"/>
          <p:cNvSpPr txBox="1">
            <a:spLocks noChangeArrowheads="1"/>
          </p:cNvSpPr>
          <p:nvPr/>
        </p:nvSpPr>
        <p:spPr bwMode="auto">
          <a:xfrm>
            <a:off x="1692275" y="5373688"/>
            <a:ext cx="576263" cy="469900"/>
          </a:xfrm>
          <a:prstGeom prst="rect">
            <a:avLst/>
          </a:prstGeom>
          <a:solidFill>
            <a:schemeClr val="tx1"/>
          </a:solidFill>
          <a:ln w="12700" cap="sq">
            <a:solidFill>
              <a:srgbClr val="3333CC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3333CC"/>
                </a:solidFill>
                <a:latin typeface="Comic Sans MS" pitchFamily="66" charset="0"/>
              </a:rPr>
              <a:t>1.</a:t>
            </a:r>
          </a:p>
        </p:txBody>
      </p:sp>
      <p:sp>
        <p:nvSpPr>
          <p:cNvPr id="19466" name="Text Box 24"/>
          <p:cNvSpPr txBox="1">
            <a:spLocks noChangeArrowheads="1"/>
          </p:cNvSpPr>
          <p:nvPr/>
        </p:nvSpPr>
        <p:spPr bwMode="auto">
          <a:xfrm>
            <a:off x="3851275" y="5734050"/>
            <a:ext cx="576263" cy="469900"/>
          </a:xfrm>
          <a:prstGeom prst="rect">
            <a:avLst/>
          </a:prstGeom>
          <a:solidFill>
            <a:schemeClr val="tx1"/>
          </a:solidFill>
          <a:ln w="12700" cap="sq">
            <a:solidFill>
              <a:srgbClr val="3333CC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3333CC"/>
                </a:solidFill>
                <a:latin typeface="Comic Sans MS" pitchFamily="66" charset="0"/>
              </a:rPr>
              <a:t>2.</a:t>
            </a:r>
          </a:p>
        </p:txBody>
      </p:sp>
      <p:sp>
        <p:nvSpPr>
          <p:cNvPr id="19467" name="Text Box 25"/>
          <p:cNvSpPr txBox="1">
            <a:spLocks noChangeArrowheads="1"/>
          </p:cNvSpPr>
          <p:nvPr/>
        </p:nvSpPr>
        <p:spPr bwMode="auto">
          <a:xfrm>
            <a:off x="7380288" y="6237288"/>
            <a:ext cx="576262" cy="469900"/>
          </a:xfrm>
          <a:prstGeom prst="rect">
            <a:avLst/>
          </a:prstGeom>
          <a:solidFill>
            <a:schemeClr val="tx1"/>
          </a:solidFill>
          <a:ln w="12700" cap="sq">
            <a:solidFill>
              <a:srgbClr val="3333CC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3333CC"/>
                </a:solidFill>
                <a:latin typeface="Comic Sans MS" pitchFamily="66" charset="0"/>
              </a:rPr>
              <a:t>4.</a:t>
            </a:r>
          </a:p>
        </p:txBody>
      </p:sp>
      <p:sp>
        <p:nvSpPr>
          <p:cNvPr id="19468" name="Text Box 26"/>
          <p:cNvSpPr txBox="1">
            <a:spLocks noChangeArrowheads="1"/>
          </p:cNvSpPr>
          <p:nvPr/>
        </p:nvSpPr>
        <p:spPr bwMode="auto">
          <a:xfrm>
            <a:off x="8316913" y="5229225"/>
            <a:ext cx="576262" cy="469900"/>
          </a:xfrm>
          <a:prstGeom prst="rect">
            <a:avLst/>
          </a:prstGeom>
          <a:solidFill>
            <a:schemeClr val="tx1"/>
          </a:solidFill>
          <a:ln w="12700" cap="sq">
            <a:solidFill>
              <a:srgbClr val="3333CC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3333CC"/>
                </a:solidFill>
                <a:latin typeface="Comic Sans MS" pitchFamily="66" charset="0"/>
              </a:rPr>
              <a:t>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Женщины в истории - 300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240588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Comic Sans MS" pitchFamily="66" charset="0"/>
              </a:rPr>
              <a:t>Её внешность должна была иметь следующие достоинства: стан тонкий и гибкий, бедра должны быть узкими, грудь — аккуратной и небольшой. Это подчеркивали и длинные узкие одежды. Ценились также высокая талия, худоба и бледность. На её щеках должен гореть румянец, а взгляд быть "ясным и веселым". Авторов средневековых романов восхищает и прямой нос, и маленький ротик с пухлыми алыми губами, и ямочки на щеках и подбородке. Рыцарь должен был верно служить ей…</a:t>
            </a:r>
          </a:p>
        </p:txBody>
      </p:sp>
      <p:sp>
        <p:nvSpPr>
          <p:cNvPr id="2048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5661025"/>
            <a:ext cx="719138" cy="6477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Женщины в истории - 400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38505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>
                <a:latin typeface="Comic Sans MS" pitchFamily="66" charset="0"/>
              </a:rPr>
              <a:t>Самая богатая невеста Европы, в 1137 году стала женой французского короля Людовика </a:t>
            </a:r>
            <a:r>
              <a:rPr lang="en-US" sz="2800" smtClean="0">
                <a:latin typeface="Comic Sans MS" pitchFamily="66" charset="0"/>
              </a:rPr>
              <a:t>VI</a:t>
            </a:r>
            <a:r>
              <a:rPr lang="ru-RU" sz="2800" smtClean="0">
                <a:latin typeface="Comic Sans MS" pitchFamily="66" charset="0"/>
              </a:rPr>
              <a:t>. Была активной участницей</a:t>
            </a:r>
            <a:r>
              <a:rPr lang="en-US" sz="2800" smtClean="0">
                <a:latin typeface="Comic Sans MS" pitchFamily="66" charset="0"/>
              </a:rPr>
              <a:t> II</a:t>
            </a:r>
            <a:r>
              <a:rPr lang="ru-RU" sz="2800" smtClean="0">
                <a:latin typeface="Comic Sans MS" pitchFamily="66" charset="0"/>
              </a:rPr>
              <a:t> Крестового похода. В 1152 году, после развода с Людовиком, вышла замуж за графа Генриха Плантагенета, графа Анжуйского, который через год стал королём английским. При её дворе господствовал Культ Прекрасного, выступали трубадуры и музыканты</a:t>
            </a:r>
          </a:p>
        </p:txBody>
      </p:sp>
      <p:sp>
        <p:nvSpPr>
          <p:cNvPr id="2150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5661025"/>
            <a:ext cx="719138" cy="6477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Женщины в истории - 500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456488" cy="4495800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Comic Sans MS" pitchFamily="66" charset="0"/>
              </a:rPr>
              <a:t>Дочь французского короля Филиппа Красивого, вышла замуж на короля Англии Эдуарда </a:t>
            </a:r>
            <a:r>
              <a:rPr lang="en-US" sz="2800" smtClean="0">
                <a:latin typeface="Comic Sans MS" pitchFamily="66" charset="0"/>
              </a:rPr>
              <a:t>II</a:t>
            </a:r>
            <a:r>
              <a:rPr lang="ru-RU" sz="2800" smtClean="0">
                <a:latin typeface="Comic Sans MS" pitchFamily="66" charset="0"/>
              </a:rPr>
              <a:t>. Подняла мятеж баронов против своего мужа и свергла его с престола. После смерти своего брата Карла, предъявила претензии на французский престол права своего сына, короля Эдуарда </a:t>
            </a:r>
            <a:r>
              <a:rPr lang="en-US" sz="2800" smtClean="0">
                <a:latin typeface="Comic Sans MS" pitchFamily="66" charset="0"/>
              </a:rPr>
              <a:t>III</a:t>
            </a:r>
            <a:r>
              <a:rPr lang="ru-RU" sz="2800" smtClean="0">
                <a:latin typeface="Comic Sans MS" pitchFamily="66" charset="0"/>
              </a:rPr>
              <a:t>, что послужило поводом к Столетней войне.</a:t>
            </a:r>
          </a:p>
        </p:txBody>
      </p:sp>
      <p:sp>
        <p:nvSpPr>
          <p:cNvPr id="2253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5661025"/>
            <a:ext cx="719138" cy="6477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772400" cy="892175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Comic Sans MS" pitchFamily="66" charset="0"/>
              </a:rPr>
              <a:t>Средневековое искусство - 100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58888" y="1341438"/>
            <a:ext cx="4176712" cy="2405062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2800" smtClean="0">
                <a:latin typeface="Comic Sans MS" pitchFamily="66" charset="0"/>
              </a:rPr>
              <a:t>Выбрать здание, построенное в готическом стиле</a:t>
            </a:r>
          </a:p>
        </p:txBody>
      </p:sp>
      <p:pic>
        <p:nvPicPr>
          <p:cNvPr id="23556" name="Picture 8" descr="Картинка 6 из 3017">
            <a:hlinkClick r:id="rId2"/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92725" y="1268413"/>
            <a:ext cx="3095625" cy="2376487"/>
          </a:xfrm>
          <a:ln w="9525" cap="flat">
            <a:solidFill>
              <a:schemeClr val="tx2"/>
            </a:solidFill>
            <a:headEnd w="med" len="med"/>
            <a:tailEnd w="med" len="med"/>
          </a:ln>
        </p:spPr>
      </p:pic>
      <p:pic>
        <p:nvPicPr>
          <p:cNvPr id="23557" name="Picture 11" descr="Картинка 2 из 24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67175" y="4149725"/>
            <a:ext cx="2101850" cy="23479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3558" name="Picture 14" descr="Картинка 4 из 15805">
            <a:hlinkClick r:id="rId6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 cstate="email"/>
          <a:srcRect/>
          <a:stretch>
            <a:fillRect/>
          </a:stretch>
        </p:blipFill>
        <p:spPr>
          <a:xfrm>
            <a:off x="6443663" y="3860800"/>
            <a:ext cx="2087562" cy="2532063"/>
          </a:xfrm>
          <a:ln w="9525">
            <a:solidFill>
              <a:schemeClr val="tx2"/>
            </a:solidFill>
          </a:ln>
        </p:spPr>
      </p:pic>
      <p:pic>
        <p:nvPicPr>
          <p:cNvPr id="23559" name="Picture 16" descr="Картинка 8 из 29072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39750" y="3284538"/>
            <a:ext cx="3114675" cy="25527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3560" name="Text Box 18"/>
          <p:cNvSpPr txBox="1">
            <a:spLocks noChangeArrowheads="1"/>
          </p:cNvSpPr>
          <p:nvPr/>
        </p:nvSpPr>
        <p:spPr bwMode="auto">
          <a:xfrm>
            <a:off x="3059113" y="5516563"/>
            <a:ext cx="576262" cy="469900"/>
          </a:xfrm>
          <a:prstGeom prst="rect">
            <a:avLst/>
          </a:prstGeom>
          <a:solidFill>
            <a:schemeClr val="tx1"/>
          </a:solidFill>
          <a:ln w="12700" cap="sq">
            <a:solidFill>
              <a:srgbClr val="3333CC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6600FF"/>
                </a:solidFill>
                <a:latin typeface="Comic Sans MS" pitchFamily="66" charset="0"/>
              </a:rPr>
              <a:t>2.</a:t>
            </a:r>
          </a:p>
        </p:txBody>
      </p:sp>
      <p:sp>
        <p:nvSpPr>
          <p:cNvPr id="23561" name="Text Box 19"/>
          <p:cNvSpPr txBox="1">
            <a:spLocks noChangeArrowheads="1"/>
          </p:cNvSpPr>
          <p:nvPr/>
        </p:nvSpPr>
        <p:spPr bwMode="auto">
          <a:xfrm>
            <a:off x="3779838" y="6165850"/>
            <a:ext cx="576262" cy="4572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6600FF"/>
                </a:solidFill>
                <a:latin typeface="Comic Sans MS" pitchFamily="66" charset="0"/>
              </a:rPr>
              <a:t>3.</a:t>
            </a:r>
          </a:p>
        </p:txBody>
      </p:sp>
      <p:sp>
        <p:nvSpPr>
          <p:cNvPr id="23562" name="Text Box 20"/>
          <p:cNvSpPr txBox="1">
            <a:spLocks noChangeArrowheads="1"/>
          </p:cNvSpPr>
          <p:nvPr/>
        </p:nvSpPr>
        <p:spPr bwMode="auto">
          <a:xfrm>
            <a:off x="5219700" y="3357563"/>
            <a:ext cx="576263" cy="4572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6600FF"/>
                </a:solidFill>
                <a:latin typeface="Comic Sans MS" pitchFamily="66" charset="0"/>
              </a:rPr>
              <a:t>1.</a:t>
            </a:r>
          </a:p>
        </p:txBody>
      </p:sp>
      <p:sp>
        <p:nvSpPr>
          <p:cNvPr id="23563" name="Text Box 21"/>
          <p:cNvSpPr txBox="1">
            <a:spLocks noChangeArrowheads="1"/>
          </p:cNvSpPr>
          <p:nvPr/>
        </p:nvSpPr>
        <p:spPr bwMode="auto">
          <a:xfrm>
            <a:off x="6372225" y="6237288"/>
            <a:ext cx="503238" cy="4572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6600FF"/>
                </a:solidFill>
                <a:latin typeface="Comic Sans MS" pitchFamily="66" charset="0"/>
              </a:rPr>
              <a:t>4.</a:t>
            </a:r>
          </a:p>
        </p:txBody>
      </p:sp>
      <p:sp>
        <p:nvSpPr>
          <p:cNvPr id="23564" name="AutoShape 22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5949950"/>
            <a:ext cx="719138" cy="6477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304800"/>
            <a:ext cx="7372350" cy="1206500"/>
          </a:xfrm>
        </p:spPr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План игры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628775"/>
            <a:ext cx="7772400" cy="4035425"/>
          </a:xfrm>
        </p:spPr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  <a:hlinkClick r:id="rId2" action="ppaction://hlinksldjump"/>
              </a:rPr>
              <a:t>1 раунд</a:t>
            </a:r>
            <a:endParaRPr lang="ru-RU" smtClean="0">
              <a:latin typeface="Comic Sans MS" pitchFamily="66" charset="0"/>
            </a:endParaRPr>
          </a:p>
          <a:p>
            <a:pPr eaLnBrk="1" hangingPunct="1"/>
            <a:r>
              <a:rPr lang="ru-RU" smtClean="0">
                <a:latin typeface="Comic Sans MS" pitchFamily="66" charset="0"/>
                <a:hlinkClick r:id="rId3" action="ppaction://hlinksldjump"/>
              </a:rPr>
              <a:t>2 раунд</a:t>
            </a:r>
            <a:endParaRPr lang="ru-RU" smtClean="0">
              <a:latin typeface="Comic Sans MS" pitchFamily="66" charset="0"/>
            </a:endParaRPr>
          </a:p>
          <a:p>
            <a:pPr eaLnBrk="1" hangingPunct="1"/>
            <a:r>
              <a:rPr lang="ru-RU" smtClean="0">
                <a:latin typeface="Comic Sans MS" pitchFamily="66" charset="0"/>
                <a:hlinkClick r:id="rId4" action="ppaction://hlinksldjump"/>
              </a:rPr>
              <a:t>3 раунд</a:t>
            </a:r>
            <a:endParaRPr lang="ru-RU" smtClean="0">
              <a:latin typeface="Comic Sans MS" pitchFamily="66" charset="0"/>
            </a:endParaRPr>
          </a:p>
          <a:p>
            <a:pPr eaLnBrk="1" hangingPunct="1"/>
            <a:r>
              <a:rPr lang="ru-RU" smtClean="0">
                <a:latin typeface="Comic Sans MS" pitchFamily="66" charset="0"/>
                <a:hlinkClick r:id="rId5" action="ppaction://hlinksldjump"/>
              </a:rPr>
              <a:t>Финальный раунд</a:t>
            </a:r>
            <a:endParaRPr lang="ru-RU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924800" cy="892175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Comic Sans MS" pitchFamily="66" charset="0"/>
              </a:rPr>
              <a:t>Средневековое искусство - 200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7450" y="1196975"/>
            <a:ext cx="4105275" cy="44958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2800" smtClean="0">
                <a:latin typeface="Comic Sans MS" pitchFamily="66" charset="0"/>
              </a:rPr>
              <a:t>Выбрать здание, построенное в  романском стиле</a:t>
            </a:r>
          </a:p>
          <a:p>
            <a:pPr eaLnBrk="1" hangingPunct="1"/>
            <a:endParaRPr lang="ru-RU" sz="2800" smtClean="0"/>
          </a:p>
        </p:txBody>
      </p:sp>
      <p:pic>
        <p:nvPicPr>
          <p:cNvPr id="24580" name="Picture 5" descr="Картинка 51 из 57520">
            <a:hlinkClick r:id="rId2"/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372225" y="3789363"/>
            <a:ext cx="2095500" cy="2603500"/>
          </a:xfrm>
          <a:ln w="9525" cap="flat">
            <a:solidFill>
              <a:schemeClr val="tx2"/>
            </a:solidFill>
            <a:headEnd w="med" len="med"/>
            <a:tailEnd w="med" len="med"/>
          </a:ln>
        </p:spPr>
      </p:pic>
      <p:pic>
        <p:nvPicPr>
          <p:cNvPr id="24581" name="Picture 8" descr="Картинка 54 из 57520">
            <a:hlinkClick r:id="rId4"/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435600" y="1196975"/>
            <a:ext cx="3384550" cy="2171700"/>
          </a:xfrm>
          <a:ln w="9525" cap="flat">
            <a:solidFill>
              <a:schemeClr val="tx2"/>
            </a:solidFill>
            <a:headEnd w="med" len="med"/>
            <a:tailEnd w="med" len="med"/>
          </a:ln>
        </p:spPr>
      </p:pic>
      <p:pic>
        <p:nvPicPr>
          <p:cNvPr id="24582" name="Picture 13" descr="Картинка 34 из 2907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4213" y="2636838"/>
            <a:ext cx="1993900" cy="294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4583" name="Picture 15" descr="Картинка 9 из 1715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059113" y="3213100"/>
            <a:ext cx="2573337" cy="31623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4584" name="Text Box 16"/>
          <p:cNvSpPr txBox="1">
            <a:spLocks noChangeArrowheads="1"/>
          </p:cNvSpPr>
          <p:nvPr/>
        </p:nvSpPr>
        <p:spPr bwMode="auto">
          <a:xfrm>
            <a:off x="5292725" y="1196975"/>
            <a:ext cx="431800" cy="4572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6600FF"/>
                </a:solidFill>
                <a:latin typeface="Comic Sans MS" pitchFamily="66" charset="0"/>
              </a:rPr>
              <a:t>1.</a:t>
            </a:r>
          </a:p>
        </p:txBody>
      </p:sp>
      <p:sp>
        <p:nvSpPr>
          <p:cNvPr id="24585" name="Text Box 17"/>
          <p:cNvSpPr txBox="1">
            <a:spLocks noChangeArrowheads="1"/>
          </p:cNvSpPr>
          <p:nvPr/>
        </p:nvSpPr>
        <p:spPr bwMode="auto">
          <a:xfrm>
            <a:off x="1979613" y="5516563"/>
            <a:ext cx="574675" cy="4572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6600FF"/>
                </a:solidFill>
                <a:latin typeface="Comic Sans MS" pitchFamily="66" charset="0"/>
              </a:rPr>
              <a:t>2.</a:t>
            </a:r>
            <a:r>
              <a:rPr lang="ru-RU"/>
              <a:t> </a:t>
            </a:r>
          </a:p>
        </p:txBody>
      </p:sp>
      <p:sp>
        <p:nvSpPr>
          <p:cNvPr id="24586" name="Text Box 18"/>
          <p:cNvSpPr txBox="1">
            <a:spLocks noChangeArrowheads="1"/>
          </p:cNvSpPr>
          <p:nvPr/>
        </p:nvSpPr>
        <p:spPr bwMode="auto">
          <a:xfrm>
            <a:off x="2916238" y="6165850"/>
            <a:ext cx="576262" cy="4572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6600FF"/>
                </a:solidFill>
                <a:latin typeface="Comic Sans MS" pitchFamily="66" charset="0"/>
              </a:rPr>
              <a:t>3.</a:t>
            </a:r>
          </a:p>
        </p:txBody>
      </p:sp>
      <p:sp>
        <p:nvSpPr>
          <p:cNvPr id="24587" name="Text Box 19"/>
          <p:cNvSpPr txBox="1">
            <a:spLocks noChangeArrowheads="1"/>
          </p:cNvSpPr>
          <p:nvPr/>
        </p:nvSpPr>
        <p:spPr bwMode="auto">
          <a:xfrm>
            <a:off x="6011863" y="6092825"/>
            <a:ext cx="576262" cy="4572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6600FF"/>
                </a:solidFill>
                <a:latin typeface="Comic Sans MS" pitchFamily="66" charset="0"/>
              </a:rPr>
              <a:t>4.</a:t>
            </a:r>
          </a:p>
        </p:txBody>
      </p:sp>
      <p:sp>
        <p:nvSpPr>
          <p:cNvPr id="24588" name="AutoShape 20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5876925"/>
            <a:ext cx="719138" cy="6477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60350"/>
            <a:ext cx="7924800" cy="820738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Comic Sans MS" pitchFamily="66" charset="0"/>
              </a:rPr>
              <a:t>Средневековое искусство - 300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76375" y="1196975"/>
            <a:ext cx="4897438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>
                <a:latin typeface="Comic Sans MS" pitchFamily="66" charset="0"/>
              </a:rPr>
              <a:t>Какой из портретов не принадлежит к эпохе Средневековья?</a:t>
            </a:r>
          </a:p>
        </p:txBody>
      </p:sp>
      <p:pic>
        <p:nvPicPr>
          <p:cNvPr id="25605" name="Picture 17" descr="weyden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00788" y="1196975"/>
            <a:ext cx="2516187" cy="31670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6" name="Picture 23" descr="54380401_RRyoRRRRRRRR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4525" y="3716338"/>
            <a:ext cx="1947863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26" descr="59063300_Prekrasnaya_Ferronera_1490e_Luvr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3059113" y="3573463"/>
            <a:ext cx="2178050" cy="2952750"/>
          </a:xfrm>
          <a:noFill/>
          <a:ln w="38100" cap="flat">
            <a:solidFill>
              <a:schemeClr val="tx1"/>
            </a:solidFill>
            <a:headEnd w="med" len="med"/>
            <a:tailEnd w="med" len="med"/>
          </a:ln>
        </p:spPr>
      </p:pic>
      <p:sp>
        <p:nvSpPr>
          <p:cNvPr id="25609" name="Text Box 29"/>
          <p:cNvSpPr txBox="1">
            <a:spLocks noChangeArrowheads="1"/>
          </p:cNvSpPr>
          <p:nvPr/>
        </p:nvSpPr>
        <p:spPr bwMode="auto">
          <a:xfrm>
            <a:off x="2987675" y="6165850"/>
            <a:ext cx="576263" cy="4572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6600FF"/>
                </a:solidFill>
                <a:latin typeface="Comic Sans MS" pitchFamily="66" charset="0"/>
              </a:rPr>
              <a:t>2.</a:t>
            </a:r>
          </a:p>
        </p:txBody>
      </p:sp>
      <p:sp>
        <p:nvSpPr>
          <p:cNvPr id="25610" name="Text Box 30"/>
          <p:cNvSpPr txBox="1">
            <a:spLocks noChangeArrowheads="1"/>
          </p:cNvSpPr>
          <p:nvPr/>
        </p:nvSpPr>
        <p:spPr bwMode="auto">
          <a:xfrm>
            <a:off x="5435600" y="6165850"/>
            <a:ext cx="574675" cy="4572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6600FF"/>
                </a:solidFill>
                <a:latin typeface="Comic Sans MS" pitchFamily="66" charset="0"/>
              </a:rPr>
              <a:t>3.</a:t>
            </a:r>
          </a:p>
        </p:txBody>
      </p:sp>
      <p:sp>
        <p:nvSpPr>
          <p:cNvPr id="25611" name="Text Box 31"/>
          <p:cNvSpPr txBox="1">
            <a:spLocks noChangeArrowheads="1"/>
          </p:cNvSpPr>
          <p:nvPr/>
        </p:nvSpPr>
        <p:spPr bwMode="auto">
          <a:xfrm>
            <a:off x="8172450" y="4076700"/>
            <a:ext cx="576263" cy="4572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6600FF"/>
                </a:solidFill>
                <a:latin typeface="Comic Sans MS" pitchFamily="66" charset="0"/>
              </a:rPr>
              <a:t>4.</a:t>
            </a:r>
          </a:p>
        </p:txBody>
      </p:sp>
      <p:sp>
        <p:nvSpPr>
          <p:cNvPr id="25612" name="AutoShape 3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9388" y="5949950"/>
            <a:ext cx="719137" cy="6477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5616" name="Picture 16" descr=" (450x600, 50Kb)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4213" y="2924175"/>
            <a:ext cx="2143125" cy="2857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18" name="Text Box 28"/>
          <p:cNvSpPr txBox="1">
            <a:spLocks noChangeArrowheads="1"/>
          </p:cNvSpPr>
          <p:nvPr/>
        </p:nvSpPr>
        <p:spPr bwMode="auto">
          <a:xfrm>
            <a:off x="2411413" y="5589588"/>
            <a:ext cx="503237" cy="4572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6600FF"/>
                </a:solidFill>
                <a:latin typeface="Comic Sans MS" pitchFamily="66" charset="0"/>
              </a:rPr>
              <a:t>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924800" cy="747713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Comic Sans MS" pitchFamily="66" charset="0"/>
              </a:rPr>
              <a:t>Средневековое искусство - 400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31913" y="1125538"/>
            <a:ext cx="4608512" cy="4495800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Comic Sans MS" pitchFamily="66" charset="0"/>
              </a:rPr>
              <a:t>Найдите среди средневековых замков замок Альгамбра в Гранаде.</a:t>
            </a:r>
          </a:p>
        </p:txBody>
      </p:sp>
      <p:pic>
        <p:nvPicPr>
          <p:cNvPr id="1030" name="Picture 8" descr="Картинка 4 из 8719">
            <a:hlinkClick r:id="rId3"/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6588125" y="3789363"/>
            <a:ext cx="1989138" cy="2735262"/>
          </a:xfrm>
          <a:ln w="9525" cap="flat">
            <a:solidFill>
              <a:schemeClr val="tx2"/>
            </a:solidFill>
            <a:headEnd w="med" len="med"/>
            <a:tailEnd w="med" len="med"/>
          </a:ln>
        </p:spPr>
      </p:pic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3059113" y="4221163"/>
          <a:ext cx="3119437" cy="2357437"/>
        </p:xfrm>
        <a:graphic>
          <a:graphicData uri="http://schemas.openxmlformats.org/presentationml/2006/ole">
            <p:oleObj spid="_x0000_s1026" name="Фотография Photo Editor" r:id="rId5" imgW="6095238" imgH="4571429" progId="MSPhotoEd.3">
              <p:embed/>
            </p:oleObj>
          </a:graphicData>
        </a:graphic>
      </p:graphicFrame>
      <p:pic>
        <p:nvPicPr>
          <p:cNvPr id="1031" name="Picture 1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288" y="2781300"/>
            <a:ext cx="3168650" cy="23336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032" name="Text Box 18"/>
          <p:cNvSpPr txBox="1">
            <a:spLocks noChangeArrowheads="1"/>
          </p:cNvSpPr>
          <p:nvPr/>
        </p:nvSpPr>
        <p:spPr bwMode="auto">
          <a:xfrm>
            <a:off x="611188" y="4941888"/>
            <a:ext cx="647700" cy="4572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6600FF"/>
                </a:solidFill>
                <a:latin typeface="Comic Sans MS" pitchFamily="66" charset="0"/>
              </a:rPr>
              <a:t>2.</a:t>
            </a:r>
            <a:r>
              <a:rPr lang="ru-RU"/>
              <a:t> </a:t>
            </a:r>
          </a:p>
        </p:txBody>
      </p:sp>
      <p:sp>
        <p:nvSpPr>
          <p:cNvPr id="1033" name="Text Box 19"/>
          <p:cNvSpPr txBox="1">
            <a:spLocks noChangeArrowheads="1"/>
          </p:cNvSpPr>
          <p:nvPr/>
        </p:nvSpPr>
        <p:spPr bwMode="auto">
          <a:xfrm>
            <a:off x="2916238" y="6092825"/>
            <a:ext cx="576262" cy="4572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6600FF"/>
                </a:solidFill>
                <a:latin typeface="Comic Sans MS" pitchFamily="66" charset="0"/>
              </a:rPr>
              <a:t>3. </a:t>
            </a:r>
          </a:p>
        </p:txBody>
      </p:sp>
      <p:sp>
        <p:nvSpPr>
          <p:cNvPr id="1034" name="Text Box 20"/>
          <p:cNvSpPr txBox="1">
            <a:spLocks noChangeArrowheads="1"/>
          </p:cNvSpPr>
          <p:nvPr/>
        </p:nvSpPr>
        <p:spPr bwMode="auto">
          <a:xfrm>
            <a:off x="6372225" y="6165850"/>
            <a:ext cx="576263" cy="4572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6600FF"/>
                </a:solidFill>
                <a:latin typeface="Comic Sans MS" pitchFamily="66" charset="0"/>
              </a:rPr>
              <a:t>4.</a:t>
            </a:r>
          </a:p>
        </p:txBody>
      </p:sp>
      <p:graphicFrame>
        <p:nvGraphicFramePr>
          <p:cNvPr id="1027" name="Object 21"/>
          <p:cNvGraphicFramePr>
            <a:graphicFrameLocks noChangeAspect="1"/>
          </p:cNvGraphicFramePr>
          <p:nvPr>
            <p:ph sz="quarter" idx="2"/>
          </p:nvPr>
        </p:nvGraphicFramePr>
        <p:xfrm>
          <a:off x="5508625" y="1341438"/>
          <a:ext cx="3257550" cy="2171700"/>
        </p:xfrm>
        <a:graphic>
          <a:graphicData uri="http://schemas.openxmlformats.org/presentationml/2006/ole">
            <p:oleObj spid="_x0000_s1027" name="Фотография Photo Editor" r:id="rId7" imgW="4285714" imgH="2857899" progId="MSPhotoEd.3">
              <p:embed/>
            </p:oleObj>
          </a:graphicData>
        </a:graphic>
      </p:graphicFrame>
      <p:sp>
        <p:nvSpPr>
          <p:cNvPr id="1035" name="Text Box 22"/>
          <p:cNvSpPr txBox="1">
            <a:spLocks noChangeArrowheads="1"/>
          </p:cNvSpPr>
          <p:nvPr/>
        </p:nvSpPr>
        <p:spPr bwMode="auto">
          <a:xfrm>
            <a:off x="5364163" y="3141663"/>
            <a:ext cx="503237" cy="4572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6600FF"/>
                </a:solidFill>
                <a:latin typeface="Comic Sans MS" pitchFamily="66" charset="0"/>
              </a:rPr>
              <a:t>1. </a:t>
            </a:r>
          </a:p>
        </p:txBody>
      </p:sp>
      <p:sp>
        <p:nvSpPr>
          <p:cNvPr id="1036" name="AutoShape 23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5876925"/>
            <a:ext cx="719138" cy="6477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924800" cy="892175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Comic Sans MS" pitchFamily="66" charset="0"/>
              </a:rPr>
              <a:t>Средневековое искусство - 500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31913" y="1268413"/>
            <a:ext cx="7529512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Comic Sans MS" pitchFamily="66" charset="0"/>
              </a:rPr>
              <a:t>Перед вами – фрагменты знаменитого «ковра из Байё». Какое событие изобразили английские ткачи </a:t>
            </a:r>
            <a:r>
              <a:rPr lang="en-US" sz="2800" smtClean="0">
                <a:latin typeface="Comic Sans MS" pitchFamily="66" charset="0"/>
              </a:rPr>
              <a:t>XII</a:t>
            </a:r>
            <a:r>
              <a:rPr lang="ru-RU" sz="2800" smtClean="0">
                <a:latin typeface="Comic Sans MS" pitchFamily="66" charset="0"/>
              </a:rPr>
              <a:t> века?</a:t>
            </a:r>
          </a:p>
        </p:txBody>
      </p:sp>
      <p:pic>
        <p:nvPicPr>
          <p:cNvPr id="26628" name="Picture 14" descr="Картинка 8 из 170">
            <a:hlinkClick r:id="rId2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95288" y="2636838"/>
            <a:ext cx="2303462" cy="2808287"/>
          </a:xfrm>
          <a:ln w="9525">
            <a:solidFill>
              <a:schemeClr val="tx2"/>
            </a:solidFill>
          </a:ln>
        </p:spPr>
      </p:pic>
      <p:pic>
        <p:nvPicPr>
          <p:cNvPr id="26629" name="Picture 11" descr="Ковер из Байе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87563" y="4292600"/>
            <a:ext cx="6877050" cy="23050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6630" name="Picture 17" descr="Картинка 11 из 56">
            <a:hlinkClick r:id="rId5"/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2987675" y="2636838"/>
            <a:ext cx="4248150" cy="1401762"/>
          </a:xfrm>
          <a:ln w="9525" cap="flat">
            <a:solidFill>
              <a:schemeClr val="tx2"/>
            </a:solidFill>
            <a:headEnd w="med" len="med"/>
            <a:tailEnd w="med" len="med"/>
          </a:ln>
        </p:spPr>
      </p:pic>
      <p:sp>
        <p:nvSpPr>
          <p:cNvPr id="26631" name="AutoShape 1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5876925"/>
            <a:ext cx="719138" cy="6477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Крестьяне - 100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456488" cy="4495800"/>
          </a:xfrm>
        </p:spPr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В «Примерах об овцах, быках и собаках» Эадмер Кентерберийский сравнивает крестьян именно с этими животными</a:t>
            </a:r>
          </a:p>
        </p:txBody>
      </p:sp>
      <p:sp>
        <p:nvSpPr>
          <p:cNvPr id="2765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5876925"/>
            <a:ext cx="719138" cy="6477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Крестьяне - 200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mtClean="0">
                <a:latin typeface="Comic Sans MS" pitchFamily="66" charset="0"/>
              </a:rPr>
              <a:t>В хозяйстве крестьянина все продукты и вещи производятся не для продажи, а для собственного потребления. Как называется такое хозяйство?</a:t>
            </a:r>
          </a:p>
        </p:txBody>
      </p:sp>
      <p:sp>
        <p:nvSpPr>
          <p:cNvPr id="286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5876925"/>
            <a:ext cx="719138" cy="6477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Крестьяне - 300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mtClean="0">
                <a:latin typeface="Comic Sans MS" pitchFamily="66" charset="0"/>
              </a:rPr>
              <a:t>За право пользования земельным участком, принадлежавшим феодалу, зависимые крестьяне были обязаны выполнять это…</a:t>
            </a:r>
          </a:p>
        </p:txBody>
      </p:sp>
      <p:sp>
        <p:nvSpPr>
          <p:cNvPr id="2970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5876925"/>
            <a:ext cx="719138" cy="6477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Крестьяне - 400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3350" y="1628775"/>
            <a:ext cx="3065463" cy="4495800"/>
          </a:xfrm>
        </p:spPr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Какой месяц изображен на миниатюре </a:t>
            </a:r>
            <a:r>
              <a:rPr lang="en-US" smtClean="0">
                <a:latin typeface="Comic Sans MS" pitchFamily="66" charset="0"/>
              </a:rPr>
              <a:t>XV</a:t>
            </a:r>
            <a:r>
              <a:rPr lang="ru-RU" smtClean="0">
                <a:latin typeface="Comic Sans MS" pitchFamily="66" charset="0"/>
              </a:rPr>
              <a:t> века?</a:t>
            </a:r>
          </a:p>
        </p:txBody>
      </p:sp>
      <p:pic>
        <p:nvPicPr>
          <p:cNvPr id="30724" name="Picture 9" descr="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825" y="1341438"/>
            <a:ext cx="3316288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5876925"/>
            <a:ext cx="719138" cy="6477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Крестьяне - 500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Comic Sans MS" pitchFamily="66" charset="0"/>
              </a:rPr>
              <a:t>«В</a:t>
            </a:r>
            <a:r>
              <a:rPr lang="fr-FR" sz="2400" smtClean="0">
                <a:latin typeface="Comic Sans MS" pitchFamily="66" charset="0"/>
              </a:rPr>
              <a:t> </a:t>
            </a:r>
            <a:r>
              <a:rPr lang="ru-RU" sz="2400" smtClean="0">
                <a:latin typeface="Comic Sans MS" pitchFamily="66" charset="0"/>
              </a:rPr>
              <a:t>это</a:t>
            </a:r>
            <a:r>
              <a:rPr lang="fr-FR" sz="2400" smtClean="0">
                <a:latin typeface="Comic Sans MS" pitchFamily="66" charset="0"/>
              </a:rPr>
              <a:t> </a:t>
            </a:r>
            <a:r>
              <a:rPr lang="ru-RU" sz="2400" smtClean="0">
                <a:latin typeface="Comic Sans MS" pitchFamily="66" charset="0"/>
              </a:rPr>
              <a:t>время</a:t>
            </a:r>
            <a:r>
              <a:rPr lang="fr-FR" sz="2400" smtClean="0">
                <a:latin typeface="Comic Sans MS" pitchFamily="66" charset="0"/>
              </a:rPr>
              <a:t> </a:t>
            </a:r>
            <a:r>
              <a:rPr lang="ru-RU" sz="2400" smtClean="0">
                <a:latin typeface="Comic Sans MS" pitchFamily="66" charset="0"/>
              </a:rPr>
              <a:t>восстали</a:t>
            </a:r>
            <a:r>
              <a:rPr lang="fr-FR" sz="2400" smtClean="0">
                <a:latin typeface="Comic Sans MS" pitchFamily="66" charset="0"/>
              </a:rPr>
              <a:t> </a:t>
            </a:r>
            <a:r>
              <a:rPr lang="ru-RU" sz="2400" smtClean="0">
                <a:latin typeface="Comic Sans MS" pitchFamily="66" charset="0"/>
              </a:rPr>
              <a:t>жаки</a:t>
            </a:r>
            <a:r>
              <a:rPr lang="fr-FR" sz="2400" smtClean="0">
                <a:latin typeface="Comic Sans MS" pitchFamily="66" charset="0"/>
              </a:rPr>
              <a:t> </a:t>
            </a:r>
            <a:r>
              <a:rPr lang="ru-RU" sz="2400" smtClean="0">
                <a:latin typeface="Comic Sans MS" pitchFamily="66" charset="0"/>
              </a:rPr>
              <a:t>из</a:t>
            </a:r>
            <a:r>
              <a:rPr lang="fr-FR" sz="2400" smtClean="0">
                <a:latin typeface="Comic Sans MS" pitchFamily="66" charset="0"/>
              </a:rPr>
              <a:t> </a:t>
            </a:r>
            <a:r>
              <a:rPr lang="ru-RU" sz="2400" smtClean="0">
                <a:latin typeface="Comic Sans MS" pitchFamily="66" charset="0"/>
              </a:rPr>
              <a:t>Бовэзи</a:t>
            </a:r>
            <a:r>
              <a:rPr lang="fr-FR" sz="2400" smtClean="0">
                <a:latin typeface="Comic Sans MS" pitchFamily="66" charset="0"/>
              </a:rPr>
              <a:t>,</a:t>
            </a:r>
            <a:r>
              <a:rPr lang="fr-FR" sz="2400" i="1" smtClean="0">
                <a:latin typeface="Comic Sans MS" pitchFamily="66" charset="0"/>
              </a:rPr>
              <a:t> </a:t>
            </a:r>
            <a:r>
              <a:rPr lang="ru-RU" sz="2400" smtClean="0">
                <a:latin typeface="Comic Sans MS" pitchFamily="66" charset="0"/>
              </a:rPr>
              <a:t>и</a:t>
            </a:r>
            <a:r>
              <a:rPr lang="fr-FR" sz="2400" smtClean="0">
                <a:latin typeface="Comic Sans MS" pitchFamily="66" charset="0"/>
              </a:rPr>
              <a:t> </a:t>
            </a:r>
            <a:r>
              <a:rPr lang="ru-RU" sz="2400" smtClean="0">
                <a:latin typeface="Comic Sans MS" pitchFamily="66" charset="0"/>
              </a:rPr>
              <a:t>начали</a:t>
            </a:r>
            <a:r>
              <a:rPr lang="fr-FR" sz="2400" smtClean="0">
                <a:latin typeface="Comic Sans MS" pitchFamily="66" charset="0"/>
              </a:rPr>
              <a:t> </a:t>
            </a:r>
            <a:r>
              <a:rPr lang="ru-RU" sz="2400" smtClean="0">
                <a:latin typeface="Comic Sans MS" pitchFamily="66" charset="0"/>
              </a:rPr>
              <a:t>двигаться</a:t>
            </a:r>
            <a:r>
              <a:rPr lang="fr-FR" sz="2400" smtClean="0">
                <a:latin typeface="Comic Sans MS" pitchFamily="66" charset="0"/>
              </a:rPr>
              <a:t> </a:t>
            </a:r>
            <a:r>
              <a:rPr lang="ru-RU" sz="2400" smtClean="0">
                <a:latin typeface="Comic Sans MS" pitchFamily="66" charset="0"/>
              </a:rPr>
              <a:t>к</a:t>
            </a:r>
            <a:r>
              <a:rPr lang="fr-FR" sz="2400" smtClean="0">
                <a:latin typeface="Comic Sans MS" pitchFamily="66" charset="0"/>
              </a:rPr>
              <a:t> </a:t>
            </a:r>
            <a:r>
              <a:rPr lang="ru-RU" sz="2400" smtClean="0">
                <a:latin typeface="Comic Sans MS" pitchFamily="66" charset="0"/>
              </a:rPr>
              <a:t>Сен</a:t>
            </a:r>
            <a:r>
              <a:rPr lang="fr-FR" sz="2400" smtClean="0">
                <a:latin typeface="Comic Sans MS" pitchFamily="66" charset="0"/>
              </a:rPr>
              <a:t>-</a:t>
            </a:r>
            <a:r>
              <a:rPr lang="ru-RU" sz="2400" smtClean="0">
                <a:latin typeface="Comic Sans MS" pitchFamily="66" charset="0"/>
              </a:rPr>
              <a:t>Ло</a:t>
            </a:r>
            <a:r>
              <a:rPr lang="fr-FR" sz="2400" smtClean="0">
                <a:latin typeface="Comic Sans MS" pitchFamily="66" charset="0"/>
              </a:rPr>
              <a:t>-</a:t>
            </a:r>
            <a:r>
              <a:rPr lang="ru-RU" sz="2400" smtClean="0">
                <a:latin typeface="Comic Sans MS" pitchFamily="66" charset="0"/>
              </a:rPr>
              <a:t>д</a:t>
            </a:r>
            <a:r>
              <a:rPr lang="fr-FR" sz="2400" smtClean="0">
                <a:latin typeface="Comic Sans MS" pitchFamily="66" charset="0"/>
              </a:rPr>
              <a:t>’</a:t>
            </a:r>
            <a:r>
              <a:rPr lang="ru-RU" sz="2400" smtClean="0">
                <a:latin typeface="Comic Sans MS" pitchFamily="66" charset="0"/>
              </a:rPr>
              <a:t>Эсеран</a:t>
            </a:r>
            <a:r>
              <a:rPr lang="fr-FR" sz="2400" smtClean="0">
                <a:latin typeface="Comic Sans MS" pitchFamily="66" charset="0"/>
              </a:rPr>
              <a:t> </a:t>
            </a:r>
            <a:r>
              <a:rPr lang="ru-RU" sz="2400" smtClean="0">
                <a:latin typeface="Comic Sans MS" pitchFamily="66" charset="0"/>
              </a:rPr>
              <a:t>и</a:t>
            </a:r>
            <a:r>
              <a:rPr lang="fr-FR" sz="2400" smtClean="0">
                <a:latin typeface="Comic Sans MS" pitchFamily="66" charset="0"/>
              </a:rPr>
              <a:t> </a:t>
            </a:r>
            <a:r>
              <a:rPr lang="ru-RU" sz="2400" smtClean="0">
                <a:latin typeface="Comic Sans MS" pitchFamily="66" charset="0"/>
              </a:rPr>
              <a:t>к</a:t>
            </a:r>
            <a:r>
              <a:rPr lang="fr-FR" sz="2400" smtClean="0">
                <a:latin typeface="Comic Sans MS" pitchFamily="66" charset="0"/>
              </a:rPr>
              <a:t> </a:t>
            </a:r>
            <a:r>
              <a:rPr lang="ru-RU" sz="2400" smtClean="0">
                <a:latin typeface="Comic Sans MS" pitchFamily="66" charset="0"/>
              </a:rPr>
              <a:t>Клермону</a:t>
            </a:r>
            <a:r>
              <a:rPr lang="fr-FR" sz="2400" smtClean="0">
                <a:latin typeface="Comic Sans MS" pitchFamily="66" charset="0"/>
              </a:rPr>
              <a:t>.</a:t>
            </a:r>
            <a:r>
              <a:rPr lang="ru-RU" sz="2400" smtClean="0">
                <a:latin typeface="Comic Sans MS" pitchFamily="66" charset="0"/>
              </a:rPr>
              <a:t> Между ними был один человек, хорошо думающий и складно говорящий. Его имя было Гийом Каль. Жаки его сделали своим вождем. И когда жаки собрались большим числом, они начали нападать на благородных людей и многих убили, а со многими поступили еще хуже, как люди малого ума, безумные и неистовые. Ибо многих знатных женщин и детей они предали смерти…»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Comic Sans MS" pitchFamily="66" charset="0"/>
              </a:rPr>
              <a:t>О каком крестьянском восстании говориться в средневековой хронике?</a:t>
            </a:r>
          </a:p>
        </p:txBody>
      </p:sp>
      <p:sp>
        <p:nvSpPr>
          <p:cNvPr id="3174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5876925"/>
            <a:ext cx="719138" cy="6477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4" name="Group 2"/>
          <p:cNvGraphicFramePr>
            <a:graphicFrameLocks noGrp="1"/>
          </p:cNvGraphicFramePr>
          <p:nvPr/>
        </p:nvGraphicFramePr>
        <p:xfrm>
          <a:off x="1331913" y="1484313"/>
          <a:ext cx="7488237" cy="4392612"/>
        </p:xfrm>
        <a:graphic>
          <a:graphicData uri="http://schemas.openxmlformats.org/drawingml/2006/table">
            <a:tbl>
              <a:tblPr/>
              <a:tblGrid>
                <a:gridCol w="2592387"/>
                <a:gridCol w="935038"/>
                <a:gridCol w="1008062"/>
                <a:gridCol w="1009650"/>
                <a:gridCol w="1008063"/>
                <a:gridCol w="935037"/>
              </a:tblGrid>
              <a:tr h="877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Короли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2" action="ppaction://hlinksldjump"/>
                        </a:rPr>
                        <a:t>100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3" action="ppaction://hlinksldjump"/>
                        </a:rPr>
                        <a:t>200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4" action="ppaction://hlinksldjump"/>
                        </a:rPr>
                        <a:t>300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5" action="ppaction://hlinksldjump"/>
                        </a:rPr>
                        <a:t>400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6" action="ppaction://hlinksldjump"/>
                        </a:rPr>
                        <a:t>500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9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Средневековый город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7" action="ppaction://hlinksldjump"/>
                        </a:rPr>
                        <a:t>100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8" action="ppaction://hlinksldjump"/>
                        </a:rPr>
                        <a:t>200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9" action="ppaction://hlinksldjump"/>
                        </a:rPr>
                        <a:t>300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10" action="ppaction://hlinksldjump"/>
                        </a:rPr>
                        <a:t>400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11" action="ppaction://hlinksldjump"/>
                        </a:rPr>
                        <a:t>500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7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Человек и закон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12" action="ppaction://hlinksldjump"/>
                        </a:rPr>
                        <a:t>100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13" action="ppaction://hlinksldjump"/>
                        </a:rPr>
                        <a:t>200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14" action="ppaction://hlinksldjump"/>
                        </a:rPr>
                        <a:t>300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15" action="ppaction://hlinksldjump"/>
                        </a:rPr>
                        <a:t>400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16" action="ppaction://hlinksldjump"/>
                        </a:rPr>
                        <a:t>500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9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Викинги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17" action="ppaction://hlinksldjump"/>
                        </a:rPr>
                        <a:t>100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18" action="ppaction://hlinksldjump"/>
                        </a:rPr>
                        <a:t>200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19" action="ppaction://hlinksldjump"/>
                        </a:rPr>
                        <a:t>300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20" action="ppaction://hlinksldjump"/>
                        </a:rPr>
                        <a:t>400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21" action="ppaction://hlinksldjump"/>
                        </a:rPr>
                        <a:t>500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7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Столицы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22" action="ppaction://hlinksldjump"/>
                        </a:rPr>
                        <a:t>100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23" action="ppaction://hlinksldjump"/>
                        </a:rPr>
                        <a:t>200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24" action="ppaction://hlinksldjump"/>
                        </a:rPr>
                        <a:t>300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25" action="ppaction://hlinksldjump"/>
                        </a:rPr>
                        <a:t>400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26" action="ppaction://hlinksldjump"/>
                        </a:rPr>
                        <a:t>500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14" name="Rectangle 46"/>
          <p:cNvSpPr>
            <a:spLocks noGrp="1" noChangeArrowheads="1"/>
          </p:cNvSpPr>
          <p:nvPr>
            <p:ph type="title"/>
          </p:nvPr>
        </p:nvSpPr>
        <p:spPr>
          <a:xfrm>
            <a:off x="2051050" y="304800"/>
            <a:ext cx="6940550" cy="820738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Comic Sans MS" pitchFamily="66" charset="0"/>
              </a:rPr>
              <a:t>2 раунд</a:t>
            </a:r>
          </a:p>
        </p:txBody>
      </p:sp>
      <p:sp>
        <p:nvSpPr>
          <p:cNvPr id="32815" name="AutoShape 48">
            <a:hlinkClick r:id="rId2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5876925"/>
            <a:ext cx="649288" cy="647700"/>
          </a:xfrm>
          <a:prstGeom prst="actionButtonHome">
            <a:avLst/>
          </a:prstGeom>
          <a:solidFill>
            <a:srgbClr val="62CE2C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984" name="Group 208"/>
          <p:cNvGraphicFramePr>
            <a:graphicFrameLocks noGrp="1"/>
          </p:cNvGraphicFramePr>
          <p:nvPr/>
        </p:nvGraphicFramePr>
        <p:xfrm>
          <a:off x="1331913" y="1484313"/>
          <a:ext cx="7488237" cy="4392614"/>
        </p:xfrm>
        <a:graphic>
          <a:graphicData uri="http://schemas.openxmlformats.org/drawingml/2006/table">
            <a:tbl>
              <a:tblPr/>
              <a:tblGrid>
                <a:gridCol w="2592387"/>
                <a:gridCol w="935038"/>
                <a:gridCol w="1008062"/>
                <a:gridCol w="1009650"/>
                <a:gridCol w="1008063"/>
                <a:gridCol w="935037"/>
              </a:tblGrid>
              <a:tr h="877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Прозвища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2" action="ppaction://hlinksldjump"/>
                        </a:rPr>
                        <a:t>100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3" action="ppaction://hlinksldjump"/>
                        </a:rPr>
                        <a:t>200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4" action="ppaction://hlinksldjump"/>
                        </a:rPr>
                        <a:t>300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5" action="ppaction://hlinksldjump"/>
                        </a:rPr>
                        <a:t>400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6" action="ppaction://hlinksldjump"/>
                        </a:rPr>
                        <a:t>500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9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Арабы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7" action="ppaction://hlinksldjump"/>
                        </a:rPr>
                        <a:t>100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8" action="ppaction://hlinksldjump"/>
                        </a:rPr>
                        <a:t>200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9" action="ppaction://hlinksldjump"/>
                        </a:rPr>
                        <a:t>300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10" action="ppaction://hlinksldjump"/>
                        </a:rPr>
                        <a:t>400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11" action="ppaction://hlinksldjump"/>
                        </a:rPr>
                        <a:t>500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7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Женщины в истории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12" action="ppaction://hlinksldjump"/>
                        </a:rPr>
                        <a:t>100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13" action="ppaction://hlinksldjump"/>
                        </a:rPr>
                        <a:t>200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14" action="ppaction://hlinksldjump"/>
                        </a:rPr>
                        <a:t>300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15" action="ppaction://hlinksldjump"/>
                        </a:rPr>
                        <a:t>400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16" action="ppaction://hlinksldjump"/>
                        </a:rPr>
                        <a:t>500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9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Средневековое искусство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17" action="ppaction://hlinksldjump"/>
                        </a:rPr>
                        <a:t>100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18" action="ppaction://hlinksldjump"/>
                        </a:rPr>
                        <a:t>200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19" action="ppaction://hlinksldjump"/>
                        </a:rPr>
                        <a:t>300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20" action="ppaction://hlinksldjump"/>
                        </a:rPr>
                        <a:t>400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21" action="ppaction://hlinksldjump"/>
                        </a:rPr>
                        <a:t>500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7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Крестьяне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22" action="ppaction://hlinksldjump"/>
                        </a:rPr>
                        <a:t>100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23" action="ppaction://hlinksldjump"/>
                        </a:rPr>
                        <a:t>200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24" action="ppaction://hlinksldjump"/>
                        </a:rPr>
                        <a:t>300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25" action="ppaction://hlinksldjump"/>
                        </a:rPr>
                        <a:t>400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26" action="ppaction://hlinksldjump"/>
                        </a:rPr>
                        <a:t>500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14" name="Rectangle 200"/>
          <p:cNvSpPr>
            <a:spLocks noGrp="1" noChangeArrowheads="1"/>
          </p:cNvSpPr>
          <p:nvPr>
            <p:ph type="title"/>
          </p:nvPr>
        </p:nvSpPr>
        <p:spPr>
          <a:xfrm>
            <a:off x="2051050" y="304800"/>
            <a:ext cx="6940550" cy="820738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Comic Sans MS" pitchFamily="66" charset="0"/>
              </a:rPr>
              <a:t>1 раунд</a:t>
            </a:r>
          </a:p>
        </p:txBody>
      </p:sp>
      <p:sp>
        <p:nvSpPr>
          <p:cNvPr id="7215" name="AutoShape 209">
            <a:hlinkClick r:id="rId2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5805488"/>
            <a:ext cx="649288" cy="647700"/>
          </a:xfrm>
          <a:prstGeom prst="actionButtonHome">
            <a:avLst/>
          </a:prstGeom>
          <a:solidFill>
            <a:srgbClr val="62CE2C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304800"/>
            <a:ext cx="7443787" cy="1206500"/>
          </a:xfrm>
        </p:spPr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Короли - 100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58888" y="1484313"/>
            <a:ext cx="7313612" cy="44958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2800" smtClean="0">
                <a:latin typeface="Comic Sans MS" pitchFamily="66" charset="0"/>
              </a:rPr>
              <a:t>Найдите Карла Великого среди других прославленных монархов средневековья.</a:t>
            </a:r>
          </a:p>
        </p:txBody>
      </p:sp>
      <p:pic>
        <p:nvPicPr>
          <p:cNvPr id="33796" name="Picture 5" descr="220px-Image-Charlemagne-by-Durer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484438" y="3068638"/>
            <a:ext cx="1800225" cy="3455987"/>
          </a:xfrm>
          <a:noFill/>
          <a:ln w="9525" cap="flat">
            <a:solidFill>
              <a:schemeClr val="accent1"/>
            </a:solidFill>
            <a:headEnd w="med" len="med"/>
            <a:tailEnd w="med" len="med"/>
          </a:ln>
        </p:spPr>
      </p:pic>
      <p:pic>
        <p:nvPicPr>
          <p:cNvPr id="33797" name="Picture 8" descr="Картинка 2 из 139">
            <a:hlinkClick r:id="rId3"/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500563" y="3068638"/>
            <a:ext cx="1995487" cy="2736850"/>
          </a:xfrm>
          <a:ln w="9525" cap="flat">
            <a:solidFill>
              <a:schemeClr val="accent1"/>
            </a:solidFill>
            <a:headEnd w="med" len="med"/>
            <a:tailEnd w="med" len="med"/>
          </a:ln>
        </p:spPr>
      </p:pic>
      <p:pic>
        <p:nvPicPr>
          <p:cNvPr id="33798" name="Picture 11" descr="i?id=175314098-1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32588" y="3068638"/>
            <a:ext cx="2089150" cy="26654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3799" name="Picture 13" descr="i?id=175851059-1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288" y="3068638"/>
            <a:ext cx="1820862" cy="2520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3800" name="Text Box 14"/>
          <p:cNvSpPr txBox="1">
            <a:spLocks noChangeArrowheads="1"/>
          </p:cNvSpPr>
          <p:nvPr/>
        </p:nvSpPr>
        <p:spPr bwMode="auto">
          <a:xfrm>
            <a:off x="395288" y="5445125"/>
            <a:ext cx="503237" cy="4572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6600CC"/>
                </a:solidFill>
                <a:latin typeface="Comic Sans MS" pitchFamily="66" charset="0"/>
              </a:rPr>
              <a:t>1.</a:t>
            </a:r>
          </a:p>
        </p:txBody>
      </p:sp>
      <p:sp>
        <p:nvSpPr>
          <p:cNvPr id="33801" name="Text Box 15"/>
          <p:cNvSpPr txBox="1">
            <a:spLocks noChangeArrowheads="1"/>
          </p:cNvSpPr>
          <p:nvPr/>
        </p:nvSpPr>
        <p:spPr bwMode="auto">
          <a:xfrm>
            <a:off x="2195513" y="6165850"/>
            <a:ext cx="503237" cy="4572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6600CC"/>
                </a:solidFill>
                <a:latin typeface="Comic Sans MS" pitchFamily="66" charset="0"/>
              </a:rPr>
              <a:t>2.</a:t>
            </a:r>
          </a:p>
        </p:txBody>
      </p:sp>
      <p:sp>
        <p:nvSpPr>
          <p:cNvPr id="33802" name="Text Box 16"/>
          <p:cNvSpPr txBox="1">
            <a:spLocks noChangeArrowheads="1"/>
          </p:cNvSpPr>
          <p:nvPr/>
        </p:nvSpPr>
        <p:spPr bwMode="auto">
          <a:xfrm>
            <a:off x="4500563" y="5661025"/>
            <a:ext cx="647700" cy="4572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6600CC"/>
                </a:solidFill>
                <a:latin typeface="Comic Sans MS" pitchFamily="66" charset="0"/>
              </a:rPr>
              <a:t>3.</a:t>
            </a:r>
          </a:p>
        </p:txBody>
      </p:sp>
      <p:sp>
        <p:nvSpPr>
          <p:cNvPr id="33803" name="Text Box 17"/>
          <p:cNvSpPr txBox="1">
            <a:spLocks noChangeArrowheads="1"/>
          </p:cNvSpPr>
          <p:nvPr/>
        </p:nvSpPr>
        <p:spPr bwMode="auto">
          <a:xfrm>
            <a:off x="6732588" y="5661025"/>
            <a:ext cx="576262" cy="4572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6600CC"/>
                </a:solidFill>
                <a:latin typeface="Comic Sans MS" pitchFamily="66" charset="0"/>
              </a:rPr>
              <a:t>4.</a:t>
            </a:r>
          </a:p>
        </p:txBody>
      </p:sp>
      <p:sp>
        <p:nvSpPr>
          <p:cNvPr id="33804" name="AutoShape 18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21388"/>
            <a:ext cx="647700" cy="576262"/>
          </a:xfrm>
          <a:prstGeom prst="actionButtonHome">
            <a:avLst/>
          </a:prstGeom>
          <a:solidFill>
            <a:schemeClr val="tx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304800"/>
            <a:ext cx="7443787" cy="820738"/>
          </a:xfrm>
        </p:spPr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Короли - 200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76375" y="1268413"/>
            <a:ext cx="4721225" cy="44958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2800" smtClean="0">
                <a:latin typeface="Comic Sans MS" pitchFamily="66" charset="0"/>
              </a:rPr>
              <a:t>Найдите изображение Реймского собора, в котором короновались французские короли.</a:t>
            </a:r>
          </a:p>
        </p:txBody>
      </p:sp>
      <p:pic>
        <p:nvPicPr>
          <p:cNvPr id="34820" name="Picture 6" descr="Картинка 5 из 587">
            <a:hlinkClick r:id="rId2"/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516688" y="692150"/>
            <a:ext cx="2160587" cy="2879725"/>
          </a:xfrm>
          <a:ln w="38100" cap="flat">
            <a:solidFill>
              <a:srgbClr val="003399"/>
            </a:solidFill>
            <a:headEnd w="med" len="med"/>
            <a:tailEnd w="med" len="med"/>
          </a:ln>
        </p:spPr>
      </p:pic>
      <p:sp>
        <p:nvSpPr>
          <p:cNvPr id="34821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21388"/>
            <a:ext cx="647700" cy="576262"/>
          </a:xfrm>
          <a:prstGeom prst="actionButtonHome">
            <a:avLst/>
          </a:prstGeom>
          <a:solidFill>
            <a:schemeClr val="tx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4822" name="Picture 9" descr="0"/>
          <p:cNvPicPr>
            <a:picLocks noChangeAspect="1" noChangeArrowheads="1"/>
          </p:cNvPicPr>
          <p:nvPr>
            <p:ph sz="quarter" idx="3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2484438" y="4437063"/>
            <a:ext cx="3198812" cy="2171700"/>
          </a:xfrm>
          <a:noFill/>
        </p:spPr>
      </p:pic>
      <p:pic>
        <p:nvPicPr>
          <p:cNvPr id="34823" name="Picture 14" descr="Картинка 1 из 640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56325" y="3860800"/>
            <a:ext cx="2092325" cy="2801938"/>
          </a:xfrm>
          <a:prstGeom prst="rect">
            <a:avLst/>
          </a:prstGeom>
          <a:noFill/>
          <a:ln w="38100">
            <a:solidFill>
              <a:srgbClr val="003399"/>
            </a:solidFill>
            <a:miter lim="800000"/>
            <a:headEnd/>
            <a:tailEnd/>
          </a:ln>
        </p:spPr>
      </p:pic>
      <p:sp>
        <p:nvSpPr>
          <p:cNvPr id="34824" name="Text Box 16"/>
          <p:cNvSpPr txBox="1">
            <a:spLocks noChangeArrowheads="1"/>
          </p:cNvSpPr>
          <p:nvPr/>
        </p:nvSpPr>
        <p:spPr bwMode="auto">
          <a:xfrm>
            <a:off x="2411413" y="6308725"/>
            <a:ext cx="576262" cy="4572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99"/>
                </a:solidFill>
                <a:latin typeface="Comic Sans MS" pitchFamily="66" charset="0"/>
              </a:rPr>
              <a:t>3.</a:t>
            </a:r>
          </a:p>
        </p:txBody>
      </p:sp>
      <p:sp>
        <p:nvSpPr>
          <p:cNvPr id="34825" name="Text Box 17"/>
          <p:cNvSpPr txBox="1">
            <a:spLocks noChangeArrowheads="1"/>
          </p:cNvSpPr>
          <p:nvPr/>
        </p:nvSpPr>
        <p:spPr bwMode="auto">
          <a:xfrm>
            <a:off x="6227763" y="3141663"/>
            <a:ext cx="504825" cy="4572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99"/>
                </a:solidFill>
                <a:latin typeface="Comic Sans MS" pitchFamily="66" charset="0"/>
              </a:rPr>
              <a:t>1.</a:t>
            </a:r>
          </a:p>
        </p:txBody>
      </p:sp>
      <p:sp>
        <p:nvSpPr>
          <p:cNvPr id="34826" name="Text Box 18"/>
          <p:cNvSpPr txBox="1">
            <a:spLocks noChangeArrowheads="1"/>
          </p:cNvSpPr>
          <p:nvPr/>
        </p:nvSpPr>
        <p:spPr bwMode="auto">
          <a:xfrm>
            <a:off x="5867400" y="6237288"/>
            <a:ext cx="504825" cy="4572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99"/>
                </a:solidFill>
                <a:latin typeface="Comic Sans MS" pitchFamily="66" charset="0"/>
              </a:rPr>
              <a:t>4.</a:t>
            </a:r>
          </a:p>
        </p:txBody>
      </p:sp>
      <p:pic>
        <p:nvPicPr>
          <p:cNvPr id="34827" name="Picture 20" descr="moscow_8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4213" y="3068638"/>
            <a:ext cx="2016125" cy="27368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4828" name="Text Box 21"/>
          <p:cNvSpPr txBox="1">
            <a:spLocks noChangeArrowheads="1"/>
          </p:cNvSpPr>
          <p:nvPr/>
        </p:nvSpPr>
        <p:spPr bwMode="auto">
          <a:xfrm>
            <a:off x="539750" y="5373688"/>
            <a:ext cx="574675" cy="4572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99"/>
                </a:solidFill>
                <a:latin typeface="Comic Sans MS" pitchFamily="66" charset="0"/>
              </a:rPr>
              <a:t>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Короли - 300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385050" cy="44958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mtClean="0">
                <a:latin typeface="Comic Sans MS" pitchFamily="66" charset="0"/>
              </a:rPr>
              <a:t>Английский король Ричард Львиное Сердце почти все своё правление провёл в крестовых походах. А кто управлял страной в его отсутствие?</a:t>
            </a:r>
          </a:p>
        </p:txBody>
      </p:sp>
      <p:sp>
        <p:nvSpPr>
          <p:cNvPr id="3584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21388"/>
            <a:ext cx="647700" cy="576262"/>
          </a:xfrm>
          <a:prstGeom prst="actionButtonHome">
            <a:avLst/>
          </a:prstGeom>
          <a:solidFill>
            <a:schemeClr val="tx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Короли - 400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600200"/>
            <a:ext cx="7385050" cy="4495800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Comic Sans MS" pitchFamily="66" charset="0"/>
              </a:rPr>
              <a:t>Благодаря браку этих государей завершилось объединение Испании</a:t>
            </a:r>
          </a:p>
        </p:txBody>
      </p:sp>
      <p:pic>
        <p:nvPicPr>
          <p:cNvPr id="36868" name="Picture 4" descr="Изабелла I Кастильская">
            <a:hlinkClick r:id="rId2" tooltip="Изабелла I Кастильская"/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555875" y="3068638"/>
            <a:ext cx="2146300" cy="2952750"/>
          </a:xfrm>
          <a:ln w="9525" cap="flat">
            <a:solidFill>
              <a:schemeClr val="accent1"/>
            </a:solidFill>
            <a:headEnd w="med" len="med"/>
            <a:tailEnd w="med" len="med"/>
          </a:ln>
        </p:spPr>
      </p:pic>
      <p:pic>
        <p:nvPicPr>
          <p:cNvPr id="36869" name="Picture 6" descr="Файл:FerdinandCatholic.jpg">
            <a:hlinkClick r:id="rId4"/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148263" y="3068638"/>
            <a:ext cx="2016125" cy="2952750"/>
          </a:xfrm>
          <a:ln w="9525" cap="flat">
            <a:solidFill>
              <a:schemeClr val="accent1"/>
            </a:solidFill>
            <a:headEnd w="med" len="med"/>
            <a:tailEnd w="med" len="med"/>
          </a:ln>
        </p:spPr>
      </p:pic>
      <p:sp>
        <p:nvSpPr>
          <p:cNvPr id="36870" name="AutoShape 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21388"/>
            <a:ext cx="647700" cy="576262"/>
          </a:xfrm>
          <a:prstGeom prst="actionButtonHome">
            <a:avLst/>
          </a:prstGeom>
          <a:solidFill>
            <a:schemeClr val="tx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Короли - 500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600200"/>
            <a:ext cx="7024688" cy="44958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2800" smtClean="0">
                <a:latin typeface="Comic Sans MS" pitchFamily="66" charset="0"/>
              </a:rPr>
              <a:t>Кто из французских королей впервые созвал Генеральные Штаты?</a:t>
            </a:r>
          </a:p>
        </p:txBody>
      </p:sp>
      <p:pic>
        <p:nvPicPr>
          <p:cNvPr id="37892" name="Picture 5" descr="index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47813" y="2781300"/>
            <a:ext cx="2011362" cy="2819400"/>
          </a:xfrm>
          <a:noFill/>
        </p:spPr>
      </p:pic>
      <p:pic>
        <p:nvPicPr>
          <p:cNvPr id="37893" name="Picture 8" descr="index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300788" y="2781300"/>
            <a:ext cx="2030412" cy="2808288"/>
          </a:xfrm>
          <a:noFill/>
        </p:spPr>
      </p:pic>
      <p:pic>
        <p:nvPicPr>
          <p:cNvPr id="37894" name="Picture 11" descr="index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4300" y="2781300"/>
            <a:ext cx="19431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 Box 13"/>
          <p:cNvSpPr txBox="1">
            <a:spLocks noChangeArrowheads="1"/>
          </p:cNvSpPr>
          <p:nvPr/>
        </p:nvSpPr>
        <p:spPr bwMode="auto">
          <a:xfrm>
            <a:off x="1476375" y="5805488"/>
            <a:ext cx="2159000" cy="13160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ru-RU">
                <a:latin typeface="Comic Sans MS" pitchFamily="66" charset="0"/>
              </a:rPr>
              <a:t>Филипп </a:t>
            </a:r>
            <a:r>
              <a:rPr lang="en-US">
                <a:latin typeface="Comic Sans MS" pitchFamily="66" charset="0"/>
              </a:rPr>
              <a:t>II </a:t>
            </a:r>
            <a:r>
              <a:rPr lang="ru-RU">
                <a:latin typeface="Comic Sans MS" pitchFamily="66" charset="0"/>
              </a:rPr>
              <a:t>Август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endParaRPr lang="ru-RU">
              <a:latin typeface="Comic Sans MS" pitchFamily="66" charset="0"/>
            </a:endParaRPr>
          </a:p>
        </p:txBody>
      </p:sp>
      <p:sp>
        <p:nvSpPr>
          <p:cNvPr id="37896" name="Text Box 14"/>
          <p:cNvSpPr txBox="1">
            <a:spLocks noChangeArrowheads="1"/>
          </p:cNvSpPr>
          <p:nvPr/>
        </p:nvSpPr>
        <p:spPr bwMode="auto">
          <a:xfrm>
            <a:off x="3851275" y="5805488"/>
            <a:ext cx="2160588" cy="13700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lang="ru-RU">
                <a:latin typeface="Comic Sans MS" pitchFamily="66" charset="0"/>
              </a:rPr>
              <a:t>Людовик </a:t>
            </a:r>
            <a:r>
              <a:rPr lang="en-US">
                <a:latin typeface="Comic Sans MS" pitchFamily="66" charset="0"/>
              </a:rPr>
              <a:t>IX </a:t>
            </a:r>
            <a:r>
              <a:rPr lang="ru-RU">
                <a:latin typeface="Comic Sans MS" pitchFamily="66" charset="0"/>
              </a:rPr>
              <a:t>Святой</a:t>
            </a:r>
          </a:p>
          <a:p>
            <a:pPr>
              <a:spcBef>
                <a:spcPct val="50000"/>
              </a:spcBef>
            </a:pPr>
            <a:endParaRPr lang="ru-RU">
              <a:latin typeface="Comic Sans MS" pitchFamily="66" charset="0"/>
            </a:endParaRPr>
          </a:p>
        </p:txBody>
      </p:sp>
      <p:sp>
        <p:nvSpPr>
          <p:cNvPr id="37897" name="Text Box 15"/>
          <p:cNvSpPr txBox="1">
            <a:spLocks noChangeArrowheads="1"/>
          </p:cNvSpPr>
          <p:nvPr/>
        </p:nvSpPr>
        <p:spPr bwMode="auto">
          <a:xfrm>
            <a:off x="6372225" y="5805488"/>
            <a:ext cx="1944688" cy="714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ru-RU">
                <a:latin typeface="Comic Sans MS" pitchFamily="66" charset="0"/>
              </a:rPr>
              <a:t>Филипп </a:t>
            </a:r>
            <a:r>
              <a:rPr lang="en-US">
                <a:latin typeface="Comic Sans MS" pitchFamily="66" charset="0"/>
              </a:rPr>
              <a:t>IV</a:t>
            </a:r>
            <a:r>
              <a:rPr lang="ru-RU">
                <a:latin typeface="Comic Sans MS" pitchFamily="66" charset="0"/>
              </a:rPr>
              <a:t> Красивый</a:t>
            </a:r>
          </a:p>
        </p:txBody>
      </p:sp>
      <p:sp>
        <p:nvSpPr>
          <p:cNvPr id="37898" name="AutoShape 1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21388"/>
            <a:ext cx="647700" cy="576262"/>
          </a:xfrm>
          <a:prstGeom prst="actionButtonHome">
            <a:avLst/>
          </a:prstGeom>
          <a:solidFill>
            <a:schemeClr val="tx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Средневековый город - 100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456488" cy="4495800"/>
          </a:xfrm>
        </p:spPr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Если беглый виллан прожил в вольном городе один год и один день, то с ним происходило именно это.</a:t>
            </a:r>
          </a:p>
        </p:txBody>
      </p:sp>
      <p:sp>
        <p:nvSpPr>
          <p:cNvPr id="3891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21388"/>
            <a:ext cx="647700" cy="576262"/>
          </a:xfrm>
          <a:prstGeom prst="actionButtonHome">
            <a:avLst/>
          </a:prstGeom>
          <a:solidFill>
            <a:schemeClr val="tx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Средневековый город - 200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Чтобы ученик был признан мастером, он должен сделать именно это.</a:t>
            </a:r>
          </a:p>
        </p:txBody>
      </p:sp>
      <p:sp>
        <p:nvSpPr>
          <p:cNvPr id="3994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21388"/>
            <a:ext cx="647700" cy="576262"/>
          </a:xfrm>
          <a:prstGeom prst="actionButtonHome">
            <a:avLst/>
          </a:prstGeom>
          <a:solidFill>
            <a:schemeClr val="tx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Средневековый город - 300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484313"/>
            <a:ext cx="7772400" cy="4611687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ru-RU" sz="2400" smtClean="0">
                <a:latin typeface="Comic Sans MS" pitchFamily="66" charset="0"/>
              </a:rPr>
              <a:t>«Ни один ткач не может ткать в Париже полного сукна, если не одинаковы прочны... под угрозой штрафа…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ru-RU" sz="2400" smtClean="0">
                <a:latin typeface="Comic Sans MS" pitchFamily="66" charset="0"/>
              </a:rPr>
              <a:t>    Никто при выделке сукна не может класть вместе с настоящей шерстью шерсть ягнёнка, и если это сделает, платит штраф…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ru-RU" sz="2400" smtClean="0">
                <a:latin typeface="Comic Sans MS" pitchFamily="66" charset="0"/>
              </a:rPr>
              <a:t>    Все сукна должны быть … также хороши в начале, как и в середине, если они не таковы, то их владелец платит штраф…»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 typeface="Symbol" pitchFamily="18" charset="2"/>
              <a:buNone/>
            </a:pPr>
            <a:endParaRPr lang="ru-RU" sz="2400" smtClean="0">
              <a:latin typeface="Comic Sans MS" pitchFamily="66" charset="0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ru-RU" sz="2800" smtClean="0">
                <a:latin typeface="Comic Sans MS" pitchFamily="66" charset="0"/>
              </a:rPr>
              <a:t>Кто контролировал исполнение этих правил?</a:t>
            </a:r>
          </a:p>
          <a:p>
            <a:pPr eaLnBrk="1" hangingPunct="1"/>
            <a:endParaRPr lang="ru-RU" sz="2800" smtClean="0"/>
          </a:p>
        </p:txBody>
      </p:sp>
      <p:sp>
        <p:nvSpPr>
          <p:cNvPr id="4096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21388"/>
            <a:ext cx="647700" cy="576262"/>
          </a:xfrm>
          <a:prstGeom prst="actionButtonHome">
            <a:avLst/>
          </a:prstGeom>
          <a:solidFill>
            <a:schemeClr val="tx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Средневековый город - 400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600200"/>
            <a:ext cx="3497263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>
                <a:latin typeface="Comic Sans MS" pitchFamily="66" charset="0"/>
              </a:rPr>
              <a:t>В </a:t>
            </a:r>
            <a:r>
              <a:rPr lang="en-US" sz="2800" smtClean="0">
                <a:latin typeface="Comic Sans MS" pitchFamily="66" charset="0"/>
              </a:rPr>
              <a:t>XIII</a:t>
            </a:r>
            <a:r>
              <a:rPr lang="ru-RU" sz="2800" smtClean="0">
                <a:latin typeface="Comic Sans MS" pitchFamily="66" charset="0"/>
              </a:rPr>
              <a:t> веке 70 германских городов объединились в союз для защиты торговли от власти феодалов и пиратов. Как назывался это союз?</a:t>
            </a:r>
          </a:p>
        </p:txBody>
      </p:sp>
      <p:pic>
        <p:nvPicPr>
          <p:cNvPr id="41988" name="Picture 7" descr="ostr078a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932363" y="1916113"/>
            <a:ext cx="3810000" cy="3121025"/>
          </a:xfrm>
          <a:noFill/>
        </p:spPr>
      </p:pic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4859338" y="1773238"/>
            <a:ext cx="2017712" cy="431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90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21388"/>
            <a:ext cx="647700" cy="576262"/>
          </a:xfrm>
          <a:prstGeom prst="actionButtonHome">
            <a:avLst/>
          </a:prstGeom>
          <a:solidFill>
            <a:schemeClr val="tx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Средневековый город - 500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Средневековый хронист Ричард Левизский называл это «пузырь народной спеси, страх королевству, тлен для духовенства». Что он имел в виду?</a:t>
            </a:r>
          </a:p>
        </p:txBody>
      </p:sp>
      <p:sp>
        <p:nvSpPr>
          <p:cNvPr id="4301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21388"/>
            <a:ext cx="647700" cy="576262"/>
          </a:xfrm>
          <a:prstGeom prst="actionButtonHome">
            <a:avLst/>
          </a:prstGeom>
          <a:solidFill>
            <a:schemeClr val="tx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Прозвища - 100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Это народное восстание вошло в историю под названием, данным по собирательному имени его главных участников – французских крестьян.</a:t>
            </a:r>
          </a:p>
        </p:txBody>
      </p:sp>
      <p:sp>
        <p:nvSpPr>
          <p:cNvPr id="819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5805488"/>
            <a:ext cx="649288" cy="6477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Человек и закон - 100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Разыскивается преступник, совершивший убийство двенадцати королевских лесников, является предводителем шайки  лесных разбойников. Особые приметы: на вид – 16-17 лет, высок, строен, прекрасный стрелок из лука.</a:t>
            </a:r>
          </a:p>
        </p:txBody>
      </p:sp>
      <p:sp>
        <p:nvSpPr>
          <p:cNvPr id="4403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21388"/>
            <a:ext cx="647700" cy="576262"/>
          </a:xfrm>
          <a:prstGeom prst="actionButtonHome">
            <a:avLst/>
          </a:prstGeom>
          <a:solidFill>
            <a:schemeClr val="tx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Человек и закон - 200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Благодаря этому договору сеньор обязывался наделить вассала землёй, населённой крестьянами, обеспечить ему поддержку и покровительство, а также обеспечить поддержку его семье в случае смерти последнего.</a:t>
            </a:r>
            <a:endParaRPr lang="ru-RU" smtClean="0"/>
          </a:p>
        </p:txBody>
      </p:sp>
      <p:sp>
        <p:nvSpPr>
          <p:cNvPr id="4506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21388"/>
            <a:ext cx="647700" cy="576262"/>
          </a:xfrm>
          <a:prstGeom prst="actionButtonHome">
            <a:avLst/>
          </a:prstGeom>
          <a:solidFill>
            <a:schemeClr val="tx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Человек и закон - 300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412875"/>
            <a:ext cx="7593013" cy="5040313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2400" smtClean="0">
                <a:latin typeface="Comic Sans MS" pitchFamily="66" charset="0"/>
              </a:rPr>
              <a:t>«Ни один свободный человек не будет арестован или заключен в тюрьму, или лишен владения, или объявлен стоящим вне закона, или изгнан, или каким-либо (иным) способом обездолен …иначе, как по законному приговору равных его и по закону страны… </a:t>
            </a:r>
          </a:p>
          <a:p>
            <a:pPr eaLnBrk="1" hangingPunct="1">
              <a:lnSpc>
                <a:spcPct val="85000"/>
              </a:lnSpc>
              <a:buFont typeface="Symbol" pitchFamily="18" charset="2"/>
              <a:buNone/>
            </a:pPr>
            <a:r>
              <a:rPr lang="ru-RU" sz="2400" smtClean="0">
                <a:latin typeface="Comic Sans MS" pitchFamily="66" charset="0"/>
              </a:rPr>
              <a:t>    Мы будем назначать судей, констеблей, шерифов лишь из тех, которые знают закон королевства и имеют желание его добросовестно исполнять…»</a:t>
            </a:r>
          </a:p>
          <a:p>
            <a:pPr eaLnBrk="1" hangingPunct="1">
              <a:lnSpc>
                <a:spcPct val="85000"/>
              </a:lnSpc>
            </a:pPr>
            <a:r>
              <a:rPr lang="ru-RU" sz="2800" smtClean="0">
                <a:latin typeface="Comic Sans MS" pitchFamily="66" charset="0"/>
              </a:rPr>
              <a:t>Эти права англичанам гарантировал именно этот закон.</a:t>
            </a:r>
          </a:p>
        </p:txBody>
      </p:sp>
      <p:sp>
        <p:nvSpPr>
          <p:cNvPr id="4608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21388"/>
            <a:ext cx="647700" cy="576262"/>
          </a:xfrm>
          <a:prstGeom prst="actionButtonHome">
            <a:avLst/>
          </a:prstGeom>
          <a:solidFill>
            <a:schemeClr val="tx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Человек и закон - 400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557338"/>
            <a:ext cx="7240588" cy="4751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Comic Sans MS" pitchFamily="66" charset="0"/>
              </a:rPr>
              <a:t>«…Если же он отказывается выдать имена своих сторонников, он опять отправляется в тюрьму, где кормят его впроголодь, не допускают к нему никого из его товарищей… Только изредка отправлять к нему верных людей, которые осторожно, как бы сочувствуя, станут увещевать его избавиться от смерти и чистосердечно сознаться… и пообещают ему, что сделав это, он может избегнуть сожжения…»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latin typeface="Comic Sans MS" pitchFamily="66" charset="0"/>
              </a:rPr>
              <a:t>Подобные методы ведения следствия применялись именно этой судебной организацией.</a:t>
            </a:r>
          </a:p>
        </p:txBody>
      </p:sp>
      <p:sp>
        <p:nvSpPr>
          <p:cNvPr id="4710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21388"/>
            <a:ext cx="647700" cy="576262"/>
          </a:xfrm>
          <a:prstGeom prst="actionButtonHome">
            <a:avLst/>
          </a:prstGeom>
          <a:solidFill>
            <a:schemeClr val="tx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Человек и закон - 500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mtClean="0">
                <a:latin typeface="Comic Sans MS" pitchFamily="66" charset="0"/>
              </a:rPr>
              <a:t>В </a:t>
            </a:r>
            <a:r>
              <a:rPr lang="en-US" smtClean="0">
                <a:latin typeface="Comic Sans MS" pitchFamily="66" charset="0"/>
              </a:rPr>
              <a:t>XIV</a:t>
            </a:r>
            <a:r>
              <a:rPr lang="ru-RU" smtClean="0">
                <a:latin typeface="Comic Sans MS" pitchFamily="66" charset="0"/>
              </a:rPr>
              <a:t> веке «Золотая Булла» закрепила права крупных германских феодалов – курфюрстов содержать свою армию, чеканить свою монету и вершить суд в своих владениях. Кроме этого курфюрсты получали право избирать именно его.</a:t>
            </a:r>
            <a:r>
              <a:rPr lang="ru-RU" smtClean="0"/>
              <a:t> </a:t>
            </a:r>
          </a:p>
        </p:txBody>
      </p:sp>
      <p:sp>
        <p:nvSpPr>
          <p:cNvPr id="4813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21388"/>
            <a:ext cx="647700" cy="576262"/>
          </a:xfrm>
          <a:prstGeom prst="actionButtonHome">
            <a:avLst/>
          </a:prstGeom>
          <a:solidFill>
            <a:schemeClr val="tx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304800"/>
            <a:ext cx="7372350" cy="1206500"/>
          </a:xfrm>
        </p:spPr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Викинги - 100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3350" y="1628775"/>
            <a:ext cx="3810000" cy="4929188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mtClean="0">
                <a:latin typeface="Comic Sans MS" pitchFamily="66" charset="0"/>
              </a:rPr>
              <a:t>Норвежцы называли их викингами, на Руси – варягами. А как называли этих людей во Франции?</a:t>
            </a:r>
          </a:p>
        </p:txBody>
      </p:sp>
      <p:pic>
        <p:nvPicPr>
          <p:cNvPr id="49156" name="Picture 5" descr="Файл:Wikinger.jpg">
            <a:hlinkClick r:id="rId2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676900" y="1708150"/>
            <a:ext cx="2819400" cy="4279900"/>
          </a:xfrm>
        </p:spPr>
      </p:pic>
      <p:sp>
        <p:nvSpPr>
          <p:cNvPr id="49157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21388"/>
            <a:ext cx="647700" cy="576262"/>
          </a:xfrm>
          <a:prstGeom prst="actionButtonHome">
            <a:avLst/>
          </a:prstGeom>
          <a:solidFill>
            <a:schemeClr val="tx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304800"/>
            <a:ext cx="7372350" cy="1036638"/>
          </a:xfrm>
        </p:spPr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Викинги - 200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58888" y="1341438"/>
            <a:ext cx="7267575" cy="4208462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mtClean="0">
                <a:latin typeface="Comic Sans MS" pitchFamily="66" charset="0"/>
              </a:rPr>
              <a:t>В скандинавской мифологии - воинственные девы, участвующие в распределении побед и смертей в битвах, помощницы Одина.</a:t>
            </a:r>
          </a:p>
        </p:txBody>
      </p:sp>
      <p:pic>
        <p:nvPicPr>
          <p:cNvPr id="50180" name="Picture 2" descr="http://enrof.net/forum/files/ue_411.jpg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51275" y="3429000"/>
            <a:ext cx="4459288" cy="3024188"/>
          </a:xfrm>
          <a:noFill/>
        </p:spPr>
      </p:pic>
      <p:sp>
        <p:nvSpPr>
          <p:cNvPr id="50181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21388"/>
            <a:ext cx="647700" cy="576262"/>
          </a:xfrm>
          <a:prstGeom prst="actionButtonHome">
            <a:avLst/>
          </a:prstGeom>
          <a:solidFill>
            <a:schemeClr val="tx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304800"/>
            <a:ext cx="7443787" cy="1206500"/>
          </a:xfrm>
        </p:spPr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Викинги - 300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169150" cy="44958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mtClean="0">
                <a:latin typeface="Comic Sans MS" pitchFamily="66" charset="0"/>
              </a:rPr>
              <a:t>«Датские деньги» начали собирать англосаксонские короли в конце </a:t>
            </a:r>
            <a:r>
              <a:rPr lang="en-US" smtClean="0">
                <a:latin typeface="Comic Sans MS" pitchFamily="66" charset="0"/>
              </a:rPr>
              <a:t>IX</a:t>
            </a:r>
            <a:r>
              <a:rPr lang="ru-RU" smtClean="0">
                <a:latin typeface="Comic Sans MS" pitchFamily="66" charset="0"/>
              </a:rPr>
              <a:t> века. Для чего собирался этот налог?</a:t>
            </a:r>
          </a:p>
        </p:txBody>
      </p:sp>
      <p:sp>
        <p:nvSpPr>
          <p:cNvPr id="5120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21388"/>
            <a:ext cx="647700" cy="576262"/>
          </a:xfrm>
          <a:prstGeom prst="actionButtonHome">
            <a:avLst/>
          </a:prstGeom>
          <a:solidFill>
            <a:schemeClr val="tx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304800"/>
            <a:ext cx="7515225" cy="1108075"/>
          </a:xfrm>
        </p:spPr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Викинги - 400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31913" y="1484313"/>
            <a:ext cx="6624637" cy="1728787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mtClean="0">
                <a:latin typeface="Comic Sans MS" pitchFamily="66" charset="0"/>
              </a:rPr>
              <a:t>Как называли викинги Северную Америку, открытую ими в </a:t>
            </a:r>
            <a:r>
              <a:rPr lang="en-US" smtClean="0">
                <a:latin typeface="Comic Sans MS" pitchFamily="66" charset="0"/>
              </a:rPr>
              <a:t>X-XI</a:t>
            </a:r>
            <a:r>
              <a:rPr lang="ru-RU" smtClean="0">
                <a:latin typeface="Comic Sans MS" pitchFamily="66" charset="0"/>
              </a:rPr>
              <a:t> веках</a:t>
            </a:r>
          </a:p>
        </p:txBody>
      </p:sp>
      <p:pic>
        <p:nvPicPr>
          <p:cNvPr id="52228" name="Picture 11" descr="map2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95513" y="3068638"/>
            <a:ext cx="5465762" cy="3332162"/>
          </a:xfrm>
          <a:noFill/>
        </p:spPr>
      </p:pic>
      <p:sp>
        <p:nvSpPr>
          <p:cNvPr id="52229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21388"/>
            <a:ext cx="647700" cy="576262"/>
          </a:xfrm>
          <a:prstGeom prst="actionButtonHome">
            <a:avLst/>
          </a:prstGeom>
          <a:solidFill>
            <a:schemeClr val="tx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304800"/>
            <a:ext cx="7299325" cy="1036638"/>
          </a:xfrm>
        </p:spPr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Викинги - 500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1412875"/>
            <a:ext cx="7521575" cy="50403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>
                <a:latin typeface="Comic Sans MS" pitchFamily="66" charset="0"/>
              </a:rPr>
              <a:t>«Роллон, - сказал епископ Руанский, Богу угодно возвеличить твою славу! Перемени своё достоинство, вступи в христианство и оказывай почтение королю…». Роллон послушал эту речь, и она доставила ему большое удовольствие. Он стал вассалом короля… Он должен был поцеловать ногу короля, но, не желая наклониться, опустил только руку, поднял ногу короля к своим губам и опрокинул Карла. Все засмеялись над этим… Когда Роллон был крещен, он женился на дочери французского короля, что скрепило их мир».  Правителем и герцогом какого района Франции стал Роллон?</a:t>
            </a:r>
          </a:p>
        </p:txBody>
      </p:sp>
      <p:sp>
        <p:nvSpPr>
          <p:cNvPr id="5325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21388"/>
            <a:ext cx="647700" cy="576262"/>
          </a:xfrm>
          <a:prstGeom prst="actionButtonHome">
            <a:avLst/>
          </a:prstGeom>
          <a:solidFill>
            <a:schemeClr val="tx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Прозвища - 200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6881813" cy="4495800"/>
          </a:xfrm>
        </p:spPr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В народе этот король имел два прозвища – Филипп Красивый и Железный король. В какой стране он правил?</a:t>
            </a:r>
          </a:p>
        </p:txBody>
      </p:sp>
      <p:sp>
        <p:nvSpPr>
          <p:cNvPr id="922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5805488"/>
            <a:ext cx="649288" cy="6477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304800"/>
            <a:ext cx="7515225" cy="1206500"/>
          </a:xfrm>
        </p:spPr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Столицы - 100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7450" y="1700213"/>
            <a:ext cx="3810000" cy="4495800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Comic Sans MS" pitchFamily="66" charset="0"/>
              </a:rPr>
              <a:t>Этот город, основанный еще в </a:t>
            </a:r>
            <a:r>
              <a:rPr lang="en-US" sz="2400" smtClean="0">
                <a:latin typeface="Comic Sans MS" pitchFamily="66" charset="0"/>
              </a:rPr>
              <a:t>III</a:t>
            </a:r>
            <a:r>
              <a:rPr lang="ru-RU" sz="2400" smtClean="0">
                <a:latin typeface="Comic Sans MS" pitchFamily="66" charset="0"/>
              </a:rPr>
              <a:t> веке до н.э., в средние века стал не только столицей Иль-де-Франс, но и одним из университетских центров Европы.</a:t>
            </a:r>
          </a:p>
        </p:txBody>
      </p:sp>
      <p:pic>
        <p:nvPicPr>
          <p:cNvPr id="54276" name="Picture 5" descr="Париж (Франция)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64163" y="1700213"/>
            <a:ext cx="3179762" cy="3241675"/>
          </a:xfrm>
          <a:noFill/>
        </p:spPr>
      </p:pic>
      <p:sp>
        <p:nvSpPr>
          <p:cNvPr id="54277" name="Oval 7"/>
          <p:cNvSpPr>
            <a:spLocks noChangeArrowheads="1"/>
          </p:cNvSpPr>
          <p:nvPr/>
        </p:nvSpPr>
        <p:spPr bwMode="auto">
          <a:xfrm>
            <a:off x="6804025" y="2492375"/>
            <a:ext cx="215900" cy="215900"/>
          </a:xfrm>
          <a:prstGeom prst="ellipse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78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21388"/>
            <a:ext cx="647700" cy="576262"/>
          </a:xfrm>
          <a:prstGeom prst="actionButtonHome">
            <a:avLst/>
          </a:prstGeom>
          <a:solidFill>
            <a:schemeClr val="tx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304800"/>
            <a:ext cx="7443787" cy="1206500"/>
          </a:xfrm>
        </p:spPr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Столицы - 200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7450" y="1628775"/>
            <a:ext cx="4968875" cy="4968875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Comic Sans MS" pitchFamily="66" charset="0"/>
              </a:rPr>
              <a:t>Сейчас этот город расположен в Германии, недалеко от границ с Бельгией и Нидерландами. В </a:t>
            </a:r>
            <a:r>
              <a:rPr lang="en-US" sz="2400" smtClean="0">
                <a:latin typeface="Comic Sans MS" pitchFamily="66" charset="0"/>
              </a:rPr>
              <a:t>IX</a:t>
            </a:r>
            <a:r>
              <a:rPr lang="ru-RU" sz="2400" smtClean="0">
                <a:latin typeface="Comic Sans MS" pitchFamily="66" charset="0"/>
              </a:rPr>
              <a:t> веке там располагалась столица империи Карла Великого. Вплоть до </a:t>
            </a:r>
            <a:r>
              <a:rPr lang="en-US" sz="2400" smtClean="0">
                <a:latin typeface="Comic Sans MS" pitchFamily="66" charset="0"/>
              </a:rPr>
              <a:t>XVII </a:t>
            </a:r>
            <a:r>
              <a:rPr lang="ru-RU" sz="2400" smtClean="0">
                <a:latin typeface="Comic Sans MS" pitchFamily="66" charset="0"/>
              </a:rPr>
              <a:t>здесь короновались императоры Священной Римской империи и происходили императорские сеймы   </a:t>
            </a:r>
          </a:p>
        </p:txBody>
      </p:sp>
      <p:pic>
        <p:nvPicPr>
          <p:cNvPr id="55300" name="Picture 9" descr="Ахен (Германия)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372225" y="1700213"/>
            <a:ext cx="2381250" cy="2819400"/>
          </a:xfrm>
          <a:noFill/>
        </p:spPr>
      </p:pic>
      <p:sp>
        <p:nvSpPr>
          <p:cNvPr id="55301" name="Oval 11"/>
          <p:cNvSpPr>
            <a:spLocks noChangeArrowheads="1"/>
          </p:cNvSpPr>
          <p:nvPr/>
        </p:nvSpPr>
        <p:spPr bwMode="auto">
          <a:xfrm>
            <a:off x="6516688" y="3284538"/>
            <a:ext cx="215900" cy="215900"/>
          </a:xfrm>
          <a:prstGeom prst="ellipse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02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21388"/>
            <a:ext cx="647700" cy="576262"/>
          </a:xfrm>
          <a:prstGeom prst="actionButtonHome">
            <a:avLst/>
          </a:prstGeom>
          <a:solidFill>
            <a:schemeClr val="tx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304800"/>
            <a:ext cx="7515225" cy="1206500"/>
          </a:xfrm>
        </p:spPr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Столицы - 300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latin typeface="Comic Sans MS" pitchFamily="66" charset="0"/>
              </a:rPr>
              <a:t>После разделения Римской империи на Западную и Восточную, именно в этот город переносится столица Западной империи.</a:t>
            </a:r>
            <a:r>
              <a:rPr lang="ru-RU" sz="2800" smtClean="0"/>
              <a:t>  </a:t>
            </a:r>
          </a:p>
        </p:txBody>
      </p:sp>
      <p:pic>
        <p:nvPicPr>
          <p:cNvPr id="56324" name="Picture 5" descr="Равенна (Италия)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580063" y="1700213"/>
            <a:ext cx="3101975" cy="4176712"/>
          </a:xfrm>
          <a:noFill/>
        </p:spPr>
      </p:pic>
      <p:sp>
        <p:nvSpPr>
          <p:cNvPr id="56325" name="Oval 7"/>
          <p:cNvSpPr>
            <a:spLocks noChangeArrowheads="1"/>
          </p:cNvSpPr>
          <p:nvPr/>
        </p:nvSpPr>
        <p:spPr bwMode="auto">
          <a:xfrm>
            <a:off x="7019925" y="2781300"/>
            <a:ext cx="215900" cy="215900"/>
          </a:xfrm>
          <a:prstGeom prst="ellipse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6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21388"/>
            <a:ext cx="647700" cy="576262"/>
          </a:xfrm>
          <a:prstGeom prst="actionButtonHome">
            <a:avLst/>
          </a:prstGeom>
          <a:solidFill>
            <a:schemeClr val="tx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304800"/>
            <a:ext cx="7515225" cy="1206500"/>
          </a:xfrm>
        </p:spPr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Столицы - 400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2800" smtClean="0">
                <a:latin typeface="Comic Sans MS" pitchFamily="66" charset="0"/>
              </a:rPr>
              <a:t>Где располагалась легендарная столица короля Артура, в котором находился его Круглый стол и собирались рыцари, историки до сих пор не знают…</a:t>
            </a:r>
          </a:p>
        </p:txBody>
      </p:sp>
      <p:pic>
        <p:nvPicPr>
          <p:cNvPr id="57348" name="Picture 5" descr="220px-King_Arthur_and_the_Knights_of_the_Round_Table">
            <a:hlinkClick r:id="rId2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92725" y="1773238"/>
            <a:ext cx="3319463" cy="2736850"/>
          </a:xfrm>
        </p:spPr>
      </p:pic>
      <p:sp>
        <p:nvSpPr>
          <p:cNvPr id="57349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21388"/>
            <a:ext cx="647700" cy="576262"/>
          </a:xfrm>
          <a:prstGeom prst="actionButtonHome">
            <a:avLst/>
          </a:prstGeom>
          <a:solidFill>
            <a:schemeClr val="tx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304800"/>
            <a:ext cx="7443787" cy="1206500"/>
          </a:xfrm>
        </p:spPr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Столицы - 500</a:t>
            </a:r>
          </a:p>
        </p:txBody>
      </p:sp>
      <p:sp>
        <p:nvSpPr>
          <p:cNvPr id="58371" name="Rectangle 1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2800" smtClean="0">
                <a:latin typeface="Comic Sans MS" pitchFamily="66" charset="0"/>
              </a:rPr>
              <a:t>Какой город был столицей Сицилийского королевства?</a:t>
            </a:r>
          </a:p>
        </p:txBody>
      </p:sp>
      <p:sp>
        <p:nvSpPr>
          <p:cNvPr id="58372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5288" y="6021388"/>
            <a:ext cx="647700" cy="576262"/>
          </a:xfrm>
          <a:prstGeom prst="actionButtonHome">
            <a:avLst/>
          </a:prstGeom>
          <a:solidFill>
            <a:schemeClr val="tx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8373" name="Picture 19" descr="Файл:Сицилийское королевство 1154.png">
            <a:hlinkClick r:id="rId3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435600" y="1773238"/>
            <a:ext cx="2906713" cy="3744912"/>
          </a:xfrm>
        </p:spPr>
      </p:pic>
      <p:sp>
        <p:nvSpPr>
          <p:cNvPr id="58374" name="Rectangle 20"/>
          <p:cNvSpPr>
            <a:spLocks noChangeArrowheads="1"/>
          </p:cNvSpPr>
          <p:nvPr/>
        </p:nvSpPr>
        <p:spPr bwMode="auto">
          <a:xfrm>
            <a:off x="6443663" y="2997200"/>
            <a:ext cx="503237" cy="215900"/>
          </a:xfrm>
          <a:prstGeom prst="rect">
            <a:avLst/>
          </a:prstGeom>
          <a:solidFill>
            <a:srgbClr val="00CC99"/>
          </a:solidFill>
          <a:ln w="12700" cap="sq">
            <a:solidFill>
              <a:srgbClr val="00CC99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5" name="Oval 21"/>
          <p:cNvSpPr>
            <a:spLocks noChangeArrowheads="1"/>
          </p:cNvSpPr>
          <p:nvPr/>
        </p:nvSpPr>
        <p:spPr bwMode="auto">
          <a:xfrm>
            <a:off x="6443663" y="3068638"/>
            <a:ext cx="215900" cy="215900"/>
          </a:xfrm>
          <a:prstGeom prst="ellipse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0" name="Group 2"/>
          <p:cNvGraphicFramePr>
            <a:graphicFrameLocks noGrp="1"/>
          </p:cNvGraphicFramePr>
          <p:nvPr/>
        </p:nvGraphicFramePr>
        <p:xfrm>
          <a:off x="1331913" y="1484313"/>
          <a:ext cx="7488237" cy="4392612"/>
        </p:xfrm>
        <a:graphic>
          <a:graphicData uri="http://schemas.openxmlformats.org/drawingml/2006/table">
            <a:tbl>
              <a:tblPr/>
              <a:tblGrid>
                <a:gridCol w="2592387"/>
                <a:gridCol w="935038"/>
                <a:gridCol w="1008062"/>
                <a:gridCol w="1009650"/>
                <a:gridCol w="1008063"/>
                <a:gridCol w="935037"/>
              </a:tblGrid>
              <a:tr h="877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Рыцари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2" action="ppaction://hlinksldjump"/>
                        </a:rPr>
                        <a:t>100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3" action="ppaction://hlinksldjump"/>
                        </a:rPr>
                        <a:t>200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4" action="ppaction://hlinksldjump"/>
                        </a:rPr>
                        <a:t>300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5" action="ppaction://hlinksldjump"/>
                        </a:rPr>
                        <a:t>400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6" action="ppaction://hlinksldjump"/>
                        </a:rPr>
                        <a:t>500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9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История с географией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7" action="ppaction://hlinksldjump"/>
                        </a:rPr>
                        <a:t>100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8" action="ppaction://hlinksldjump"/>
                        </a:rPr>
                        <a:t>200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9" action="ppaction://hlinksldjump"/>
                        </a:rPr>
                        <a:t>300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10" action="ppaction://hlinksldjump"/>
                        </a:rPr>
                        <a:t>400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11" action="ppaction://hlinksldjump"/>
                        </a:rPr>
                        <a:t>500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7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Оружие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12" action="ppaction://hlinksldjump"/>
                        </a:rPr>
                        <a:t>100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13" action="ppaction://hlinksldjump"/>
                        </a:rPr>
                        <a:t>200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14" action="ppaction://hlinksldjump"/>
                        </a:rPr>
                        <a:t>300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15" action="ppaction://hlinksldjump"/>
                        </a:rPr>
                        <a:t>400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16" action="ppaction://hlinksldjump"/>
                        </a:rPr>
                        <a:t>500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9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От одного до десяти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17" action="ppaction://hlinksldjump"/>
                        </a:rPr>
                        <a:t>100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18" action="ppaction://hlinksldjump"/>
                        </a:rPr>
                        <a:t>200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19" action="ppaction://hlinksldjump"/>
                        </a:rPr>
                        <a:t>300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20" action="ppaction://hlinksldjump"/>
                        </a:rPr>
                        <a:t>400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21" action="ppaction://hlinksldjump"/>
                        </a:rPr>
                        <a:t>500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7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Дела духовные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22" action="ppaction://hlinksldjump"/>
                        </a:rPr>
                        <a:t>100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23" action="ppaction://hlinksldjump"/>
                        </a:rPr>
                        <a:t>200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24" action="ppaction://hlinksldjump"/>
                        </a:rPr>
                        <a:t>300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25" action="ppaction://hlinksldjump"/>
                        </a:rPr>
                        <a:t>400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hlinkClick r:id="rId26" action="ppaction://hlinksldjump"/>
                        </a:rPr>
                        <a:t>500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438" name="Rectangle 46"/>
          <p:cNvSpPr>
            <a:spLocks noGrp="1" noChangeArrowheads="1"/>
          </p:cNvSpPr>
          <p:nvPr>
            <p:ph type="title"/>
          </p:nvPr>
        </p:nvSpPr>
        <p:spPr>
          <a:xfrm>
            <a:off x="2051050" y="304800"/>
            <a:ext cx="6940550" cy="820738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Comic Sans MS" pitchFamily="66" charset="0"/>
              </a:rPr>
              <a:t>3 раунд</a:t>
            </a:r>
          </a:p>
        </p:txBody>
      </p:sp>
      <p:sp>
        <p:nvSpPr>
          <p:cNvPr id="59439" name="AutoShape 47">
            <a:hlinkClick r:id="rId2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5805488"/>
            <a:ext cx="649288" cy="647700"/>
          </a:xfrm>
          <a:prstGeom prst="actionButtonHome">
            <a:avLst/>
          </a:prstGeom>
          <a:solidFill>
            <a:srgbClr val="62CE2C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От одного до десяти - 100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600200"/>
            <a:ext cx="3497263" cy="44958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mtClean="0">
                <a:latin typeface="Comic Sans MS" pitchFamily="66" charset="0"/>
              </a:rPr>
              <a:t>Кто изображен на средневековом рисунке?</a:t>
            </a:r>
          </a:p>
        </p:txBody>
      </p:sp>
      <p:pic>
        <p:nvPicPr>
          <p:cNvPr id="60420" name="Picture 4" descr="священник рыцарь крестьянин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859338" y="1628775"/>
            <a:ext cx="3810000" cy="4027488"/>
          </a:xfrm>
          <a:noFill/>
        </p:spPr>
      </p:pic>
      <p:sp>
        <p:nvSpPr>
          <p:cNvPr id="60421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5949950"/>
            <a:ext cx="574675" cy="503238"/>
          </a:xfrm>
          <a:prstGeom prst="actionButtonHome">
            <a:avLst/>
          </a:prstGeom>
          <a:solidFill>
            <a:srgbClr val="FFFF66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От одного до десяти - 200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600200"/>
            <a:ext cx="7169150" cy="44958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mtClean="0">
                <a:latin typeface="Comic Sans MS" pitchFamily="66" charset="0"/>
              </a:rPr>
              <a:t>В средневековой школе ученики осваивали следующие предметы: грамматику, риторику, диалектику, арифметику, геометрию, астрономию и музыку. А как назывался весь курс наук?</a:t>
            </a:r>
          </a:p>
        </p:txBody>
      </p:sp>
      <p:sp>
        <p:nvSpPr>
          <p:cNvPr id="61444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5949950"/>
            <a:ext cx="574675" cy="503238"/>
          </a:xfrm>
          <a:prstGeom prst="actionButtonHome">
            <a:avLst/>
          </a:prstGeom>
          <a:solidFill>
            <a:srgbClr val="FFFF66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От одного до десяти - 300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58888" y="1628775"/>
            <a:ext cx="4217987" cy="4924425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Comic Sans MS" pitchFamily="66" charset="0"/>
              </a:rPr>
              <a:t>Это был самый удачный крестовый поход. Крестоносцы сумели взять Иерусалим. На захваченных землях были образованы новые государства:  графство Эдесское, Триполи, княжество Антиохийское и королевство Иерусалимское.</a:t>
            </a:r>
          </a:p>
        </p:txBody>
      </p:sp>
      <p:pic>
        <p:nvPicPr>
          <p:cNvPr id="62468" name="Picture 10" descr="goskre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525" y="1773238"/>
            <a:ext cx="2808288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5949950"/>
            <a:ext cx="574675" cy="503238"/>
          </a:xfrm>
          <a:prstGeom prst="actionButtonHome">
            <a:avLst/>
          </a:prstGeom>
          <a:solidFill>
            <a:srgbClr val="FFFF66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От одного до десяти - 400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313613" cy="4495800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II</a:t>
            </a:r>
            <a:r>
              <a:rPr lang="ru-RU" smtClean="0">
                <a:latin typeface="Comic Sans MS" pitchFamily="66" charset="0"/>
              </a:rPr>
              <a:t> Крестовый поход возглавляли три государя: французский король Филипп Август, германский император Фридрих Барбаросса. А кто был третьим?</a:t>
            </a:r>
          </a:p>
        </p:txBody>
      </p:sp>
      <p:sp>
        <p:nvSpPr>
          <p:cNvPr id="63492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5949950"/>
            <a:ext cx="574675" cy="503238"/>
          </a:xfrm>
          <a:prstGeom prst="actionButtonHome">
            <a:avLst/>
          </a:prstGeom>
          <a:solidFill>
            <a:srgbClr val="FFFF66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Прозвища - 300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7450" y="1557338"/>
            <a:ext cx="7488238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>
                <a:latin typeface="Comic Sans MS" pitchFamily="66" charset="0"/>
              </a:rPr>
              <a:t>Был незаконнорожденным и единственным сыном герцога Нормандского. После смерти своего отца  сам стал герцогом Нормандии. В 1066 году как ближайший кровный родственник английского короля Эдуарда Исповедника, был объявлен наследником престола. Правда, чтобы стать английским королём, ему ещё предстояло выиграть битву при Гастингсе</a:t>
            </a:r>
            <a:r>
              <a:rPr lang="ru-RU" smtClean="0">
                <a:latin typeface="Comic Sans MS" pitchFamily="66" charset="0"/>
              </a:rPr>
              <a:t>.</a:t>
            </a:r>
          </a:p>
        </p:txBody>
      </p:sp>
      <p:sp>
        <p:nvSpPr>
          <p:cNvPr id="10244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5805488"/>
            <a:ext cx="649288" cy="6477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От одного до десяти - 500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Сколько веков продолжалась Реконкиста?</a:t>
            </a:r>
          </a:p>
        </p:txBody>
      </p:sp>
      <p:sp>
        <p:nvSpPr>
          <p:cNvPr id="64516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5949950"/>
            <a:ext cx="574675" cy="503238"/>
          </a:xfrm>
          <a:prstGeom prst="actionButtonHome">
            <a:avLst/>
          </a:prstGeom>
          <a:solidFill>
            <a:srgbClr val="FFFF66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Рыцари - 100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456488" cy="44958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mtClean="0">
                <a:latin typeface="Comic Sans MS" pitchFamily="66" charset="0"/>
              </a:rPr>
              <a:t>Именно так переводится  немецкое слово «рыцарь» , французское «шевалье», итальянское «кавалер» и испанское «кабальеро».</a:t>
            </a:r>
          </a:p>
        </p:txBody>
      </p:sp>
      <p:sp>
        <p:nvSpPr>
          <p:cNvPr id="6554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5949950"/>
            <a:ext cx="574675" cy="503238"/>
          </a:xfrm>
          <a:prstGeom prst="actionButtonHome">
            <a:avLst/>
          </a:prstGeom>
          <a:solidFill>
            <a:srgbClr val="FFFF66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Рыцари - 200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456488" cy="44958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mtClean="0">
                <a:latin typeface="Comic Sans MS" pitchFamily="66" charset="0"/>
              </a:rPr>
              <a:t>В «Примерах об овцах, быках и собаках» Эадмер Кентерберийский сравнивает рыцарей именно с этими животными.</a:t>
            </a:r>
          </a:p>
        </p:txBody>
      </p:sp>
      <p:sp>
        <p:nvSpPr>
          <p:cNvPr id="6656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5949950"/>
            <a:ext cx="574675" cy="503238"/>
          </a:xfrm>
          <a:prstGeom prst="actionButtonHome">
            <a:avLst/>
          </a:prstGeom>
          <a:solidFill>
            <a:srgbClr val="FFFF66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Рыцари - 300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mtClean="0">
                <a:latin typeface="Comic Sans MS" pitchFamily="66" charset="0"/>
              </a:rPr>
              <a:t>Кроме обучения семи свободными искусствам рыцарь должен был овладеть верховой ездой, плаванием, стрельба из лука, игрой в шахматы и еще этим…</a:t>
            </a:r>
          </a:p>
        </p:txBody>
      </p:sp>
      <p:sp>
        <p:nvSpPr>
          <p:cNvPr id="6758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5949950"/>
            <a:ext cx="574675" cy="503238"/>
          </a:xfrm>
          <a:prstGeom prst="actionButtonHome">
            <a:avLst/>
          </a:prstGeom>
          <a:solidFill>
            <a:srgbClr val="FFFF66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Рыцари - 400</a:t>
            </a:r>
          </a:p>
        </p:txBody>
      </p:sp>
      <p:sp>
        <p:nvSpPr>
          <p:cNvPr id="68611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mtClean="0">
                <a:latin typeface="Comic Sans MS" pitchFamily="66" charset="0"/>
              </a:rPr>
              <a:t>В Средние века в Европе действовало правило </a:t>
            </a:r>
            <a:r>
              <a:rPr lang="ru-RU" i="1" smtClean="0">
                <a:latin typeface="Comic Sans MS" pitchFamily="66" charset="0"/>
              </a:rPr>
              <a:t>«вассал моего вассала не мой вассал».</a:t>
            </a:r>
            <a:r>
              <a:rPr lang="ru-RU" smtClean="0">
                <a:latin typeface="Comic Sans MS" pitchFamily="66" charset="0"/>
              </a:rPr>
              <a:t> Исключением этого правила  была только одна страна, где все рыцари приносили вассальную клятву королю. Назовите эту страну.</a:t>
            </a:r>
          </a:p>
        </p:txBody>
      </p:sp>
      <p:sp>
        <p:nvSpPr>
          <p:cNvPr id="68612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5949950"/>
            <a:ext cx="574675" cy="503238"/>
          </a:xfrm>
          <a:prstGeom prst="actionButtonHome">
            <a:avLst/>
          </a:prstGeom>
          <a:solidFill>
            <a:srgbClr val="FFFF66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Рыцари - 500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ru-RU" smtClean="0">
                <a:latin typeface="Comic Sans MS" pitchFamily="66" charset="0"/>
              </a:rPr>
              <a:t>Карл Мартелл, майордом франкского королевства, в </a:t>
            </a:r>
            <a:r>
              <a:rPr lang="en-US" smtClean="0">
                <a:latin typeface="Comic Sans MS" pitchFamily="66" charset="0"/>
              </a:rPr>
              <a:t>VIII</a:t>
            </a:r>
            <a:r>
              <a:rPr lang="ru-RU" smtClean="0">
                <a:latin typeface="Comic Sans MS" pitchFamily="66" charset="0"/>
              </a:rPr>
              <a:t> веке конфисковал земли мятежных магнатов, разделил и роздал их воинам в качестве бенефициев. Эти воины были предшественниками рыцарей.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ru-RU" smtClean="0">
                <a:latin typeface="Comic Sans MS" pitchFamily="66" charset="0"/>
              </a:rPr>
              <a:t>А что такое бенефиций?</a:t>
            </a:r>
          </a:p>
        </p:txBody>
      </p:sp>
      <p:sp>
        <p:nvSpPr>
          <p:cNvPr id="6963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5949950"/>
            <a:ext cx="574675" cy="503238"/>
          </a:xfrm>
          <a:prstGeom prst="actionButtonHome">
            <a:avLst/>
          </a:prstGeom>
          <a:solidFill>
            <a:srgbClr val="FFFF66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772400" cy="963613"/>
          </a:xfrm>
        </p:spPr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История с географией-100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7450" y="1600200"/>
            <a:ext cx="2879725" cy="4495800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Comic Sans MS" pitchFamily="66" charset="0"/>
              </a:rPr>
              <a:t>Карта какого государства перед вами?</a:t>
            </a:r>
          </a:p>
        </p:txBody>
      </p:sp>
      <p:pic>
        <p:nvPicPr>
          <p:cNvPr id="70660" name="Picture 4" descr="frankgos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4663" y="1412875"/>
            <a:ext cx="4457700" cy="5445125"/>
          </a:xfrm>
          <a:noFill/>
        </p:spPr>
      </p:pic>
      <p:sp>
        <p:nvSpPr>
          <p:cNvPr id="70661" name="Rectangle 7"/>
          <p:cNvSpPr>
            <a:spLocks noChangeArrowheads="1"/>
          </p:cNvSpPr>
          <p:nvPr/>
        </p:nvSpPr>
        <p:spPr bwMode="auto">
          <a:xfrm>
            <a:off x="4284663" y="5734050"/>
            <a:ext cx="4464050" cy="1123950"/>
          </a:xfrm>
          <a:prstGeom prst="rect">
            <a:avLst/>
          </a:prstGeom>
          <a:solidFill>
            <a:srgbClr val="333399"/>
          </a:solidFill>
          <a:ln w="12700" cap="sq">
            <a:solidFill>
              <a:srgbClr val="003399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62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5949950"/>
            <a:ext cx="574675" cy="503238"/>
          </a:xfrm>
          <a:prstGeom prst="actionButtonHome">
            <a:avLst/>
          </a:prstGeom>
          <a:solidFill>
            <a:srgbClr val="FFFF66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772400" cy="963613"/>
          </a:xfrm>
        </p:spPr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История с географией-200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2800" smtClean="0">
                <a:latin typeface="Comic Sans MS" pitchFamily="66" charset="0"/>
              </a:rPr>
              <a:t>Как называется провинция Франции, </a:t>
            </a:r>
          </a:p>
          <a:p>
            <a:pPr eaLnBrk="1" hangingPunct="1">
              <a:spcBef>
                <a:spcPct val="0"/>
              </a:spcBef>
              <a:buFont typeface="Symbol" pitchFamily="18" charset="2"/>
              <a:buNone/>
            </a:pPr>
            <a:r>
              <a:rPr lang="ru-RU" sz="2800" smtClean="0">
                <a:latin typeface="Comic Sans MS" pitchFamily="66" charset="0"/>
              </a:rPr>
              <a:t>    в  </a:t>
            </a:r>
            <a:r>
              <a:rPr lang="en-US" sz="2800" smtClean="0">
                <a:latin typeface="Comic Sans MS" pitchFamily="66" charset="0"/>
              </a:rPr>
              <a:t>XI-XIII </a:t>
            </a:r>
            <a:r>
              <a:rPr lang="ru-RU" sz="2800" smtClean="0">
                <a:latin typeface="Comic Sans MS" pitchFamily="66" charset="0"/>
              </a:rPr>
              <a:t>веках принадлежавшая Англии?</a:t>
            </a:r>
          </a:p>
        </p:txBody>
      </p:sp>
      <p:pic>
        <p:nvPicPr>
          <p:cNvPr id="71684" name="Picture 9" descr="E-FXIXIV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219700" y="1268413"/>
            <a:ext cx="3168650" cy="5589587"/>
          </a:xfrm>
          <a:noFill/>
        </p:spPr>
      </p:pic>
      <p:sp>
        <p:nvSpPr>
          <p:cNvPr id="71685" name="Rectangle 9"/>
          <p:cNvSpPr>
            <a:spLocks noChangeArrowheads="1"/>
          </p:cNvSpPr>
          <p:nvPr/>
        </p:nvSpPr>
        <p:spPr bwMode="auto">
          <a:xfrm>
            <a:off x="5148263" y="6021388"/>
            <a:ext cx="3384550" cy="836612"/>
          </a:xfrm>
          <a:prstGeom prst="rect">
            <a:avLst/>
          </a:prstGeom>
          <a:solidFill>
            <a:srgbClr val="333399"/>
          </a:solidFill>
          <a:ln w="12700" cap="sq">
            <a:solidFill>
              <a:srgbClr val="003399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686" name="AutoShape 10"/>
          <p:cNvSpPr>
            <a:spLocks noChangeArrowheads="1"/>
          </p:cNvSpPr>
          <p:nvPr/>
        </p:nvSpPr>
        <p:spPr bwMode="auto">
          <a:xfrm>
            <a:off x="3492500" y="4941888"/>
            <a:ext cx="2808288" cy="647700"/>
          </a:xfrm>
          <a:prstGeom prst="rightArrow">
            <a:avLst>
              <a:gd name="adj1" fmla="val 50000"/>
              <a:gd name="adj2" fmla="val 108395"/>
            </a:avLst>
          </a:prstGeom>
          <a:solidFill>
            <a:schemeClr val="tx2"/>
          </a:solidFill>
          <a:ln w="12700" cap="sq">
            <a:solidFill>
              <a:srgbClr val="003399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687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5949950"/>
            <a:ext cx="574675" cy="503238"/>
          </a:xfrm>
          <a:prstGeom prst="actionButtonHome">
            <a:avLst/>
          </a:prstGeom>
          <a:solidFill>
            <a:srgbClr val="FFFF66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История с географией-300</a:t>
            </a:r>
            <a:endParaRPr lang="ru-RU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latin typeface="Comic Sans MS" pitchFamily="66" charset="0"/>
              </a:rPr>
              <a:t>В Средние века этот город считался центром мира.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148263" y="1412875"/>
          <a:ext cx="3521075" cy="5145088"/>
        </p:xfrm>
        <a:graphic>
          <a:graphicData uri="http://schemas.openxmlformats.org/presentationml/2006/ole">
            <p:oleObj spid="_x0000_s2050" name="Фотография Photo Editor" r:id="rId3" imgW="4761905" imgH="6961905" progId="MSPhotoEd.3">
              <p:embed/>
            </p:oleObj>
          </a:graphicData>
        </a:graphic>
      </p:graphicFrame>
      <p:sp>
        <p:nvSpPr>
          <p:cNvPr id="2053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5949950"/>
            <a:ext cx="574675" cy="503238"/>
          </a:xfrm>
          <a:prstGeom prst="actionButtonHome">
            <a:avLst/>
          </a:prstGeom>
          <a:solidFill>
            <a:srgbClr val="FFFF66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История с географией-400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600200"/>
            <a:ext cx="3810000" cy="5068888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2800" smtClean="0">
                <a:latin typeface="Comic Sans MS" pitchFamily="66" charset="0"/>
              </a:rPr>
              <a:t>Этот город, основанный римским императором, принявшим христианство, был захвачен и разграблен крестоносцами. В </a:t>
            </a:r>
            <a:r>
              <a:rPr lang="en-US" sz="2800" smtClean="0">
                <a:latin typeface="Comic Sans MS" pitchFamily="66" charset="0"/>
              </a:rPr>
              <a:t>XV</a:t>
            </a:r>
            <a:r>
              <a:rPr lang="ru-RU" sz="2800" smtClean="0">
                <a:latin typeface="Comic Sans MS" pitchFamily="66" charset="0"/>
              </a:rPr>
              <a:t> веке он стал столицей Османской империи.</a:t>
            </a:r>
          </a:p>
        </p:txBody>
      </p:sp>
      <p:pic>
        <p:nvPicPr>
          <p:cNvPr id="72708" name="Picture 5" descr="Файл:Map of Constantinople (1422) by Florentine cartographer Cristoforo Buondelmonte.jpg">
            <a:hlinkClick r:id="rId2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92725" y="1700213"/>
            <a:ext cx="3311525" cy="4464050"/>
          </a:xfrm>
        </p:spPr>
      </p:pic>
      <p:sp>
        <p:nvSpPr>
          <p:cNvPr id="72709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5949950"/>
            <a:ext cx="574675" cy="503238"/>
          </a:xfrm>
          <a:prstGeom prst="actionButtonHome">
            <a:avLst/>
          </a:prstGeom>
          <a:solidFill>
            <a:srgbClr val="FFFF66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Прозвища - 400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latin typeface="Comic Sans MS" pitchFamily="66" charset="0"/>
              </a:rPr>
              <a:t>Король Людовик </a:t>
            </a:r>
            <a:r>
              <a:rPr lang="en-US" sz="2800" smtClean="0">
                <a:latin typeface="Comic Sans MS" pitchFamily="66" charset="0"/>
              </a:rPr>
              <a:t>XI </a:t>
            </a:r>
            <a:r>
              <a:rPr lang="ru-RU" sz="2800" smtClean="0">
                <a:latin typeface="Comic Sans MS" pitchFamily="66" charset="0"/>
              </a:rPr>
              <a:t>имел прозвища «Благоразумный», «Осторожный». И не зря. Он был тонким психологом. Отказавшись от силы, как главного инструмента политики, Людовик заменил её хитростью, ложью и осторожностью. Он стравливал своих противников и постепенно захватывал их земли. С каким живым существом сравнивали его современники?</a:t>
            </a:r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5805488"/>
            <a:ext cx="649288" cy="6477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История с географией-500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7450" y="1700213"/>
            <a:ext cx="3810000" cy="44958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2800" smtClean="0">
                <a:latin typeface="Comic Sans MS" pitchFamily="66" charset="0"/>
              </a:rPr>
              <a:t>Историческая область Франции, занимающая полуостров на северо-западе страны. Названа в честь кельтских  племён, переселившихся сюда в </a:t>
            </a:r>
            <a:r>
              <a:rPr lang="en-US" sz="2800" smtClean="0">
                <a:latin typeface="Comic Sans MS" pitchFamily="66" charset="0"/>
              </a:rPr>
              <a:t>VIII-IX</a:t>
            </a:r>
            <a:r>
              <a:rPr lang="ru-RU" sz="2800" smtClean="0">
                <a:latin typeface="Comic Sans MS" pitchFamily="66" charset="0"/>
              </a:rPr>
              <a:t> веках.</a:t>
            </a:r>
          </a:p>
        </p:txBody>
      </p:sp>
      <p:pic>
        <p:nvPicPr>
          <p:cNvPr id="73732" name="Picture 5" descr="Bretagne_map">
            <a:hlinkClick r:id="rId2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148263" y="1773238"/>
            <a:ext cx="3671887" cy="3457575"/>
          </a:xfrm>
        </p:spPr>
      </p:pic>
      <p:sp>
        <p:nvSpPr>
          <p:cNvPr id="73733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5949950"/>
            <a:ext cx="574675" cy="503238"/>
          </a:xfrm>
          <a:prstGeom prst="actionButtonHome">
            <a:avLst/>
          </a:prstGeom>
          <a:solidFill>
            <a:srgbClr val="FFFF66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734" name="AutoShape 8"/>
          <p:cNvSpPr>
            <a:spLocks noChangeArrowheads="1"/>
          </p:cNvSpPr>
          <p:nvPr/>
        </p:nvSpPr>
        <p:spPr bwMode="auto">
          <a:xfrm>
            <a:off x="5364163" y="1844675"/>
            <a:ext cx="360362" cy="647700"/>
          </a:xfrm>
          <a:prstGeom prst="downArrow">
            <a:avLst>
              <a:gd name="adj1" fmla="val 50000"/>
              <a:gd name="adj2" fmla="val 44934"/>
            </a:avLst>
          </a:prstGeom>
          <a:solidFill>
            <a:srgbClr val="FF3300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Оружие - 100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mtClean="0">
                <a:latin typeface="Comic Sans MS" pitchFamily="66" charset="0"/>
              </a:rPr>
              <a:t>Это оружие  является неотъемлемой принадлежностью тяжеловооруженного европейского воина; считается своеобразным символом средневековья вообще и западного воинского искусства - в частности. </a:t>
            </a:r>
          </a:p>
        </p:txBody>
      </p:sp>
      <p:sp>
        <p:nvSpPr>
          <p:cNvPr id="7475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5949950"/>
            <a:ext cx="574675" cy="503238"/>
          </a:xfrm>
          <a:prstGeom prst="actionButtonHome">
            <a:avLst/>
          </a:prstGeom>
          <a:solidFill>
            <a:srgbClr val="FFFF66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Оружие - 200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456488" cy="44958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mtClean="0">
                <a:latin typeface="Comic Sans MS" pitchFamily="66" charset="0"/>
              </a:rPr>
              <a:t>Во время Столетней войны главной силой английского войска, наравне с рыцарями, стали именно они.</a:t>
            </a:r>
            <a:r>
              <a:rPr lang="ru-RU" smtClean="0"/>
              <a:t> </a:t>
            </a:r>
          </a:p>
        </p:txBody>
      </p:sp>
      <p:sp>
        <p:nvSpPr>
          <p:cNvPr id="7578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5949950"/>
            <a:ext cx="574675" cy="503238"/>
          </a:xfrm>
          <a:prstGeom prst="actionButtonHome">
            <a:avLst/>
          </a:prstGeom>
          <a:solidFill>
            <a:srgbClr val="FFFF66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Оружие - 300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mtClean="0">
                <a:latin typeface="Comic Sans MS" pitchFamily="66" charset="0"/>
              </a:rPr>
              <a:t>Данный вид оружия упоминается в средние века уже в эпоху Крестовых походов. Превосходил обычный лук по точности стрельбы и убойной силе, но сильно проигрывал по скорострельности. Для стрельбы использовали специальные болты.</a:t>
            </a:r>
            <a:endParaRPr lang="ru-RU" smtClean="0"/>
          </a:p>
        </p:txBody>
      </p:sp>
      <p:sp>
        <p:nvSpPr>
          <p:cNvPr id="7680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5949950"/>
            <a:ext cx="574675" cy="503238"/>
          </a:xfrm>
          <a:prstGeom prst="actionButtonHome">
            <a:avLst/>
          </a:prstGeom>
          <a:solidFill>
            <a:srgbClr val="FFFF66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Оружие - 400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58888" y="1557338"/>
            <a:ext cx="4681537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>
                <a:latin typeface="Comic Sans MS" pitchFamily="66" charset="0"/>
              </a:rPr>
              <a:t>Этот меч король Артур добыл при содействии волшебника Мерлина - его держала над водами таинственная рука после того, как </a:t>
            </a:r>
            <a:r>
              <a:rPr lang="ru-RU" smtClean="0">
                <a:latin typeface="Arial" charset="0"/>
              </a:rPr>
              <a:t>Артур </a:t>
            </a:r>
            <a:r>
              <a:rPr lang="ru-RU" smtClean="0">
                <a:latin typeface="Comic Sans MS" pitchFamily="66" charset="0"/>
              </a:rPr>
              <a:t>потерял свой меч в поединке с сэром Пелинором.</a:t>
            </a:r>
          </a:p>
        </p:txBody>
      </p:sp>
      <p:pic>
        <p:nvPicPr>
          <p:cNvPr id="77828" name="Picture 5" descr="220px-Boys_King_Arthur_-_N">
            <a:hlinkClick r:id="rId2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940425" y="1773238"/>
            <a:ext cx="2794000" cy="3624262"/>
          </a:xfrm>
        </p:spPr>
      </p:pic>
      <p:sp>
        <p:nvSpPr>
          <p:cNvPr id="77829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5949950"/>
            <a:ext cx="574675" cy="503238"/>
          </a:xfrm>
          <a:prstGeom prst="actionButtonHome">
            <a:avLst/>
          </a:prstGeom>
          <a:solidFill>
            <a:srgbClr val="FFFF66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Оружие - 500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ru-RU" smtClean="0">
                <a:latin typeface="Comic Sans MS" pitchFamily="66" charset="0"/>
              </a:rPr>
              <a:t>После назначения её главнокомандующим французскими войсками, ей специально изготавливают доспехи и знамя. А меч для неё был найден в церкви Сент-Катрин-де-Фьербуа. По легенде, этот меч принадлежал Карлу Великому... </a:t>
            </a:r>
          </a:p>
        </p:txBody>
      </p:sp>
      <p:sp>
        <p:nvSpPr>
          <p:cNvPr id="7885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5949950"/>
            <a:ext cx="574675" cy="503238"/>
          </a:xfrm>
          <a:prstGeom prst="actionButtonHome">
            <a:avLst/>
          </a:prstGeom>
          <a:solidFill>
            <a:srgbClr val="FFFF66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Дела духовные - 100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385050" cy="44958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mtClean="0">
                <a:latin typeface="Comic Sans MS" pitchFamily="66" charset="0"/>
              </a:rPr>
              <a:t>В средние века этот город был столицей всего христианского мира</a:t>
            </a:r>
          </a:p>
        </p:txBody>
      </p:sp>
      <p:sp>
        <p:nvSpPr>
          <p:cNvPr id="798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5949950"/>
            <a:ext cx="574675" cy="503238"/>
          </a:xfrm>
          <a:prstGeom prst="actionButtonHome">
            <a:avLst/>
          </a:prstGeom>
          <a:solidFill>
            <a:srgbClr val="FFFF66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Дела духовные - 200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mtClean="0">
                <a:latin typeface="Comic Sans MS" pitchFamily="66" charset="0"/>
              </a:rPr>
              <a:t>Именно эту часть своего дохода должен отдавать церкви каждый христианин</a:t>
            </a:r>
          </a:p>
        </p:txBody>
      </p:sp>
      <p:sp>
        <p:nvSpPr>
          <p:cNvPr id="8090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5949950"/>
            <a:ext cx="574675" cy="503238"/>
          </a:xfrm>
          <a:prstGeom prst="actionButtonHome">
            <a:avLst/>
          </a:prstGeom>
          <a:solidFill>
            <a:srgbClr val="FFFF66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Дела духовные - 300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mtClean="0">
                <a:latin typeface="Comic Sans MS" pitchFamily="66" charset="0"/>
              </a:rPr>
              <a:t>Именно на такой срок конклав кардиналов избирает главу католической церкви – римского папу</a:t>
            </a:r>
          </a:p>
          <a:p>
            <a:pPr eaLnBrk="1" hangingPunct="1">
              <a:lnSpc>
                <a:spcPct val="85000"/>
              </a:lnSpc>
            </a:pPr>
            <a:endParaRPr lang="ru-RU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endParaRPr lang="ru-RU" smtClean="0">
              <a:latin typeface="Comic Sans MS" pitchFamily="66" charset="0"/>
            </a:endParaRPr>
          </a:p>
        </p:txBody>
      </p:sp>
      <p:sp>
        <p:nvSpPr>
          <p:cNvPr id="8192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5949950"/>
            <a:ext cx="574675" cy="503238"/>
          </a:xfrm>
          <a:prstGeom prst="actionButtonHome">
            <a:avLst/>
          </a:prstGeom>
          <a:solidFill>
            <a:srgbClr val="FFFF66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772400" cy="820738"/>
          </a:xfrm>
        </p:spPr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Дела духовные - 400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7450" y="1125538"/>
            <a:ext cx="7456488" cy="44958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z="2800" smtClean="0">
                <a:latin typeface="Comic Sans MS" pitchFamily="66" charset="0"/>
              </a:rPr>
              <a:t>Перед вами изображения монахов разных церковных орденов. Найдите изображение представителя ордена тамплиеров.</a:t>
            </a:r>
          </a:p>
        </p:txBody>
      </p:sp>
      <p:pic>
        <p:nvPicPr>
          <p:cNvPr id="82948" name="Picture 11" descr="Картинка 34 из 108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357563"/>
            <a:ext cx="1938338" cy="28082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82949" name="Picture 25" descr="Изображение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2781300"/>
            <a:ext cx="1943100" cy="27559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82950" name="Picture 28" descr="Bernhard_von_Clairvaux_%28Initiale-B%29">
            <a:hlinkClick r:id="rId5"/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6732588" y="3500438"/>
            <a:ext cx="2089150" cy="2808287"/>
          </a:xfrm>
          <a:ln w="9525" cap="flat">
            <a:solidFill>
              <a:schemeClr val="tx2"/>
            </a:solidFill>
            <a:headEnd w="med" len="med"/>
            <a:tailEnd w="med" len="med"/>
          </a:ln>
        </p:spPr>
      </p:pic>
      <p:pic>
        <p:nvPicPr>
          <p:cNvPr id="82951" name="Picture 35" descr="Святой Августин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 cstate="email"/>
          <a:srcRect/>
          <a:stretch>
            <a:fillRect/>
          </a:stretch>
        </p:blipFill>
        <p:spPr>
          <a:xfrm>
            <a:off x="2484438" y="3068638"/>
            <a:ext cx="1944687" cy="2808287"/>
          </a:xfrm>
          <a:ln w="9525">
            <a:solidFill>
              <a:schemeClr val="tx2"/>
            </a:solidFill>
          </a:ln>
        </p:spPr>
      </p:pic>
      <p:sp>
        <p:nvSpPr>
          <p:cNvPr id="82952" name="Text Box 36"/>
          <p:cNvSpPr txBox="1">
            <a:spLocks noChangeArrowheads="1"/>
          </p:cNvSpPr>
          <p:nvPr/>
        </p:nvSpPr>
        <p:spPr bwMode="auto">
          <a:xfrm>
            <a:off x="395288" y="5229225"/>
            <a:ext cx="504825" cy="469900"/>
          </a:xfrm>
          <a:prstGeom prst="rect">
            <a:avLst/>
          </a:prstGeom>
          <a:solidFill>
            <a:schemeClr val="tx1"/>
          </a:solidFill>
          <a:ln w="12700" cap="sq">
            <a:solidFill>
              <a:srgbClr val="3333CC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3333CC"/>
                </a:solidFill>
                <a:latin typeface="Comic Sans MS" pitchFamily="66" charset="0"/>
              </a:rPr>
              <a:t>1.</a:t>
            </a:r>
          </a:p>
        </p:txBody>
      </p:sp>
      <p:sp>
        <p:nvSpPr>
          <p:cNvPr id="82953" name="Text Box 37"/>
          <p:cNvSpPr txBox="1">
            <a:spLocks noChangeArrowheads="1"/>
          </p:cNvSpPr>
          <p:nvPr/>
        </p:nvSpPr>
        <p:spPr bwMode="auto">
          <a:xfrm>
            <a:off x="2411413" y="5734050"/>
            <a:ext cx="503237" cy="469900"/>
          </a:xfrm>
          <a:prstGeom prst="rect">
            <a:avLst/>
          </a:prstGeom>
          <a:solidFill>
            <a:schemeClr val="tx1"/>
          </a:solidFill>
          <a:ln w="12700" cap="sq">
            <a:solidFill>
              <a:srgbClr val="3333CC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3333CC"/>
                </a:solidFill>
                <a:latin typeface="Comic Sans MS" pitchFamily="66" charset="0"/>
              </a:rPr>
              <a:t>2.</a:t>
            </a:r>
          </a:p>
        </p:txBody>
      </p:sp>
      <p:sp>
        <p:nvSpPr>
          <p:cNvPr id="82954" name="Text Box 38"/>
          <p:cNvSpPr txBox="1">
            <a:spLocks noChangeArrowheads="1"/>
          </p:cNvSpPr>
          <p:nvPr/>
        </p:nvSpPr>
        <p:spPr bwMode="auto">
          <a:xfrm>
            <a:off x="4643438" y="6021388"/>
            <a:ext cx="504825" cy="469900"/>
          </a:xfrm>
          <a:prstGeom prst="rect">
            <a:avLst/>
          </a:prstGeom>
          <a:solidFill>
            <a:schemeClr val="tx1"/>
          </a:solidFill>
          <a:ln w="12700" cap="sq">
            <a:solidFill>
              <a:srgbClr val="3333CC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3333CC"/>
                </a:solidFill>
                <a:latin typeface="Comic Sans MS" pitchFamily="66" charset="0"/>
              </a:rPr>
              <a:t>3.</a:t>
            </a:r>
          </a:p>
        </p:txBody>
      </p:sp>
      <p:sp>
        <p:nvSpPr>
          <p:cNvPr id="82955" name="Text Box 39"/>
          <p:cNvSpPr txBox="1">
            <a:spLocks noChangeArrowheads="1"/>
          </p:cNvSpPr>
          <p:nvPr/>
        </p:nvSpPr>
        <p:spPr bwMode="auto">
          <a:xfrm>
            <a:off x="6732588" y="6165850"/>
            <a:ext cx="503237" cy="469900"/>
          </a:xfrm>
          <a:prstGeom prst="rect">
            <a:avLst/>
          </a:prstGeom>
          <a:solidFill>
            <a:schemeClr val="tx1"/>
          </a:solidFill>
          <a:ln w="12700" cap="sq">
            <a:solidFill>
              <a:srgbClr val="3333CC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3333CC"/>
                </a:solidFill>
                <a:latin typeface="Comic Sans MS" pitchFamily="66" charset="0"/>
              </a:rPr>
              <a:t>4.</a:t>
            </a:r>
          </a:p>
        </p:txBody>
      </p:sp>
      <p:sp>
        <p:nvSpPr>
          <p:cNvPr id="82956" name="AutoShape 40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5949950"/>
            <a:ext cx="574675" cy="503238"/>
          </a:xfrm>
          <a:prstGeom prst="actionButtonHome">
            <a:avLst/>
          </a:prstGeom>
          <a:solidFill>
            <a:srgbClr val="FFFF66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Прозвища - 500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Генрих Плантагенет взошел на английский престол в 1154 году и основал новую династию. А что означало его прозвище – Плантагенет?</a:t>
            </a:r>
          </a:p>
        </p:txBody>
      </p:sp>
      <p:sp>
        <p:nvSpPr>
          <p:cNvPr id="1229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5805488"/>
            <a:ext cx="649288" cy="6477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Дела духовные - 500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7450" y="1557338"/>
            <a:ext cx="7272338" cy="4495800"/>
          </a:xfrm>
        </p:spPr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По мнению папы Григория </a:t>
            </a:r>
            <a:r>
              <a:rPr lang="en-US" smtClean="0">
                <a:latin typeface="Comic Sans MS" pitchFamily="66" charset="0"/>
              </a:rPr>
              <a:t>VII</a:t>
            </a:r>
            <a:r>
              <a:rPr lang="ru-RU" smtClean="0">
                <a:latin typeface="Comic Sans MS" pitchFamily="66" charset="0"/>
              </a:rPr>
              <a:t> только она никогда не ошибается и, согласно свидетельству Писания, вечно будет непогрешимой</a:t>
            </a:r>
          </a:p>
        </p:txBody>
      </p:sp>
      <p:sp>
        <p:nvSpPr>
          <p:cNvPr id="83973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5949950"/>
            <a:ext cx="574675" cy="503238"/>
          </a:xfrm>
          <a:prstGeom prst="actionButtonHome">
            <a:avLst/>
          </a:prstGeom>
          <a:solidFill>
            <a:srgbClr val="FFFF66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Финальный раунд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  <a:hlinkClick r:id="rId2" action="ppaction://hlinksldjump"/>
              </a:rPr>
              <a:t>Языки</a:t>
            </a:r>
            <a:endParaRPr lang="ru-RU" smtClean="0">
              <a:latin typeface="Comic Sans MS" pitchFamily="66" charset="0"/>
            </a:endParaRPr>
          </a:p>
          <a:p>
            <a:pPr eaLnBrk="1" hangingPunct="1"/>
            <a:r>
              <a:rPr lang="ru-RU" smtClean="0">
                <a:latin typeface="Comic Sans MS" pitchFamily="66" charset="0"/>
                <a:hlinkClick r:id="rId3" action="ppaction://hlinksldjump"/>
              </a:rPr>
              <a:t>Символы</a:t>
            </a:r>
            <a:endParaRPr lang="ru-RU" smtClean="0">
              <a:latin typeface="Comic Sans MS" pitchFamily="66" charset="0"/>
            </a:endParaRPr>
          </a:p>
          <a:p>
            <a:pPr eaLnBrk="1" hangingPunct="1"/>
            <a:r>
              <a:rPr lang="ru-RU" smtClean="0">
                <a:latin typeface="Comic Sans MS" pitchFamily="66" charset="0"/>
                <a:hlinkClick r:id="rId4" action="ppaction://hlinksldjump"/>
              </a:rPr>
              <a:t>Священная Римская империя</a:t>
            </a:r>
            <a:endParaRPr lang="ru-RU" smtClean="0">
              <a:latin typeface="Comic Sans MS" pitchFamily="66" charset="0"/>
            </a:endParaRPr>
          </a:p>
          <a:p>
            <a:pPr eaLnBrk="1" hangingPunct="1"/>
            <a:r>
              <a:rPr lang="ru-RU" smtClean="0">
                <a:latin typeface="Comic Sans MS" pitchFamily="66" charset="0"/>
                <a:hlinkClick r:id="rId5" action="ppaction://hlinksldjump"/>
              </a:rPr>
              <a:t>Цветочная тема</a:t>
            </a:r>
            <a:endParaRPr lang="ru-RU" smtClean="0">
              <a:latin typeface="Comic Sans MS" pitchFamily="66" charset="0"/>
            </a:endParaRPr>
          </a:p>
          <a:p>
            <a:pPr eaLnBrk="1" hangingPunct="1"/>
            <a:r>
              <a:rPr lang="ru-RU" smtClean="0">
                <a:latin typeface="Comic Sans MS" pitchFamily="66" charset="0"/>
                <a:hlinkClick r:id="rId6" action="ppaction://hlinksldjump"/>
              </a:rPr>
              <a:t>Столетняя война</a:t>
            </a:r>
            <a:endParaRPr lang="ru-RU" smtClean="0">
              <a:latin typeface="Comic Sans MS" pitchFamily="66" charset="0"/>
            </a:endParaRPr>
          </a:p>
          <a:p>
            <a:pPr eaLnBrk="1" hangingPunct="1"/>
            <a:endParaRPr lang="ru-RU" smtClean="0">
              <a:latin typeface="Comic Sans MS" pitchFamily="66" charset="0"/>
            </a:endParaRPr>
          </a:p>
        </p:txBody>
      </p:sp>
      <p:sp>
        <p:nvSpPr>
          <p:cNvPr id="84996" name="AutoShape 4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5805488"/>
            <a:ext cx="649288" cy="647700"/>
          </a:xfrm>
          <a:prstGeom prst="actionButtonHome">
            <a:avLst/>
          </a:prstGeom>
          <a:solidFill>
            <a:srgbClr val="62CE2C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304800"/>
            <a:ext cx="7227887" cy="1206500"/>
          </a:xfrm>
        </p:spPr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Языки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mtClean="0">
                <a:latin typeface="Comic Sans MS" pitchFamily="66" charset="0"/>
              </a:rPr>
              <a:t>В Средние века на этом языке не только служили мессу и читали молитвы все христиане, но и писали научные трактаты и вели дискуссии ученые.</a:t>
            </a:r>
          </a:p>
        </p:txBody>
      </p:sp>
      <p:sp>
        <p:nvSpPr>
          <p:cNvPr id="8602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5805488"/>
            <a:ext cx="790575" cy="647700"/>
          </a:xfrm>
          <a:prstGeom prst="actionButtonHome">
            <a:avLst/>
          </a:prstGeom>
          <a:solidFill>
            <a:schemeClr val="folHlink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304800"/>
            <a:ext cx="7372350" cy="1206500"/>
          </a:xfrm>
        </p:spPr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Символы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412875"/>
            <a:ext cx="7772400" cy="52578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mtClean="0">
                <a:latin typeface="Comic Sans MS" pitchFamily="66" charset="0"/>
              </a:rPr>
              <a:t>Именно это символизирует для любого католика переплетённые крест, якорь и сердце…</a:t>
            </a:r>
          </a:p>
        </p:txBody>
      </p:sp>
      <p:sp>
        <p:nvSpPr>
          <p:cNvPr id="880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5805488"/>
            <a:ext cx="790575" cy="647700"/>
          </a:xfrm>
          <a:prstGeom prst="actionButtonHome">
            <a:avLst/>
          </a:prstGeom>
          <a:solidFill>
            <a:schemeClr val="folHlink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latin typeface="Comic Sans MS" pitchFamily="66" charset="0"/>
              </a:rPr>
              <a:t>Священная Римская империя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456488" cy="44958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ru-RU" smtClean="0">
                <a:latin typeface="Comic Sans MS" pitchFamily="66" charset="0"/>
              </a:rPr>
              <a:t>В </a:t>
            </a:r>
            <a:r>
              <a:rPr lang="en-US" smtClean="0">
                <a:latin typeface="Comic Sans MS" pitchFamily="66" charset="0"/>
              </a:rPr>
              <a:t>XIII-XIV</a:t>
            </a:r>
            <a:r>
              <a:rPr lang="ru-RU" smtClean="0">
                <a:latin typeface="Comic Sans MS" pitchFamily="66" charset="0"/>
              </a:rPr>
              <a:t> веках германские феодалы стремились расширить свои владения за счет земель славян и народов Прибалтики. Союзником феодалов стала католическая церковь, объявившая крестовый поход против язычников. Какое название получили эти завоевательные войны?</a:t>
            </a:r>
          </a:p>
        </p:txBody>
      </p:sp>
      <p:sp>
        <p:nvSpPr>
          <p:cNvPr id="8909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5805488"/>
            <a:ext cx="790575" cy="647700"/>
          </a:xfrm>
          <a:prstGeom prst="actionButtonHome">
            <a:avLst/>
          </a:prstGeom>
          <a:solidFill>
            <a:schemeClr val="folHlink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304800"/>
            <a:ext cx="7659687" cy="963613"/>
          </a:xfrm>
        </p:spPr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Цветочная тема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7450" y="1412875"/>
            <a:ext cx="5224463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Comic Sans MS" pitchFamily="66" charset="0"/>
              </a:rPr>
              <a:t>Именно этот цветок был изображен на гербе французского королевского дома</a:t>
            </a:r>
          </a:p>
        </p:txBody>
      </p:sp>
      <p:pic>
        <p:nvPicPr>
          <p:cNvPr id="90116" name="Picture 8" descr="Картинка 1 из 64000">
            <a:hlinkClick r:id="rId2"/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84213" y="3141663"/>
            <a:ext cx="2519362" cy="2171700"/>
          </a:xfrm>
        </p:spPr>
      </p:pic>
      <p:pic>
        <p:nvPicPr>
          <p:cNvPr id="90117" name="Picture 21" descr="lil_corolev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940425" y="4437063"/>
            <a:ext cx="2930525" cy="2171700"/>
          </a:xfrm>
          <a:noFill/>
        </p:spPr>
      </p:pic>
      <p:pic>
        <p:nvPicPr>
          <p:cNvPr id="90118" name="Picture 24" descr="Картинка 39 из 767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76600" y="3500438"/>
            <a:ext cx="259556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9" name="Picture 28" descr="Картинка 8 из 64000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156325" y="1773238"/>
            <a:ext cx="24844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20" name="Text Box 29"/>
          <p:cNvSpPr txBox="1">
            <a:spLocks noChangeArrowheads="1"/>
          </p:cNvSpPr>
          <p:nvPr/>
        </p:nvSpPr>
        <p:spPr bwMode="auto">
          <a:xfrm>
            <a:off x="827088" y="5229225"/>
            <a:ext cx="576262" cy="4572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3333CC"/>
                </a:solidFill>
                <a:latin typeface="Comic Sans MS" pitchFamily="66" charset="0"/>
              </a:rPr>
              <a:t>1.</a:t>
            </a:r>
          </a:p>
        </p:txBody>
      </p:sp>
      <p:sp>
        <p:nvSpPr>
          <p:cNvPr id="90121" name="Text Box 30"/>
          <p:cNvSpPr txBox="1">
            <a:spLocks noChangeArrowheads="1"/>
          </p:cNvSpPr>
          <p:nvPr/>
        </p:nvSpPr>
        <p:spPr bwMode="auto">
          <a:xfrm>
            <a:off x="3059113" y="5805488"/>
            <a:ext cx="576262" cy="4572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3333CC"/>
                </a:solidFill>
                <a:latin typeface="Comic Sans MS" pitchFamily="66" charset="0"/>
              </a:rPr>
              <a:t>2.</a:t>
            </a:r>
          </a:p>
        </p:txBody>
      </p:sp>
      <p:sp>
        <p:nvSpPr>
          <p:cNvPr id="90122" name="Text Box 31"/>
          <p:cNvSpPr txBox="1">
            <a:spLocks noChangeArrowheads="1"/>
          </p:cNvSpPr>
          <p:nvPr/>
        </p:nvSpPr>
        <p:spPr bwMode="auto">
          <a:xfrm>
            <a:off x="6011863" y="3789363"/>
            <a:ext cx="576262" cy="4572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3333CC"/>
                </a:solidFill>
                <a:latin typeface="Comic Sans MS" pitchFamily="66" charset="0"/>
              </a:rPr>
              <a:t>3.</a:t>
            </a:r>
          </a:p>
        </p:txBody>
      </p:sp>
      <p:sp>
        <p:nvSpPr>
          <p:cNvPr id="90123" name="Text Box 32"/>
          <p:cNvSpPr txBox="1">
            <a:spLocks noChangeArrowheads="1"/>
          </p:cNvSpPr>
          <p:nvPr/>
        </p:nvSpPr>
        <p:spPr bwMode="auto">
          <a:xfrm>
            <a:off x="5651500" y="6237288"/>
            <a:ext cx="576263" cy="457200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3333CC"/>
                </a:solidFill>
                <a:latin typeface="Comic Sans MS" pitchFamily="66" charset="0"/>
              </a:rPr>
              <a:t>4.</a:t>
            </a:r>
          </a:p>
        </p:txBody>
      </p:sp>
      <p:sp>
        <p:nvSpPr>
          <p:cNvPr id="90124" name="AutoShape 33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5805488"/>
            <a:ext cx="790575" cy="647700"/>
          </a:xfrm>
          <a:prstGeom prst="actionButtonHome">
            <a:avLst/>
          </a:prstGeom>
          <a:solidFill>
            <a:schemeClr val="folHlink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Comic Sans MS" pitchFamily="66" charset="0"/>
              </a:rPr>
              <a:t>Столетняя война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latin typeface="Comic Sans MS" pitchFamily="66" charset="0"/>
              </a:rPr>
              <a:t>Благодаря этому принц Уэльский Эдуард получил прозвище «Черный принц»</a:t>
            </a:r>
          </a:p>
        </p:txBody>
      </p:sp>
      <p:sp>
        <p:nvSpPr>
          <p:cNvPr id="104452" name="AutoShape 3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5805488"/>
            <a:ext cx="790575" cy="647700"/>
          </a:xfrm>
          <a:prstGeom prst="actionButtonHome">
            <a:avLst/>
          </a:prstGeom>
          <a:solidFill>
            <a:schemeClr val="folHlink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Арабы - 100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600200"/>
            <a:ext cx="7529513" cy="1612900"/>
          </a:xfrm>
        </p:spPr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В этом городе находится главная религиозная реликвия мусульман</a:t>
            </a:r>
          </a:p>
        </p:txBody>
      </p:sp>
      <p:pic>
        <p:nvPicPr>
          <p:cNvPr id="13316" name="Picture 5" descr="Картинка 31 из 51328">
            <a:hlinkClick r:id="rId2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059113" y="3141663"/>
            <a:ext cx="4319587" cy="3384550"/>
          </a:xfrm>
        </p:spPr>
      </p:pic>
      <p:sp>
        <p:nvSpPr>
          <p:cNvPr id="13317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5661025"/>
            <a:ext cx="719138" cy="647700"/>
          </a:xfrm>
          <a:prstGeom prst="actionButtonHome">
            <a:avLst/>
          </a:prstGeom>
          <a:solidFill>
            <a:schemeClr val="accent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жавый замок">
  <a:themeElements>
    <a:clrScheme name="Ржавый замок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Ржавый замок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Ржавый замок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жавый замок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жавый замок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жавый замок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жавый замок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жавый замок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Designs\Ржавый замок.pot</Template>
  <TotalTime>1440</TotalTime>
  <Words>2499</Words>
  <Application>Microsoft Office PowerPoint</Application>
  <PresentationFormat>Экран (4:3)</PresentationFormat>
  <Paragraphs>315</Paragraphs>
  <Slides>86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86</vt:i4>
      </vt:variant>
    </vt:vector>
  </HeadingPairs>
  <TitlesOfParts>
    <vt:vector size="93" baseType="lpstr">
      <vt:lpstr>Times New Roman</vt:lpstr>
      <vt:lpstr>Arial</vt:lpstr>
      <vt:lpstr>Symbol</vt:lpstr>
      <vt:lpstr>Calibri</vt:lpstr>
      <vt:lpstr>Comic Sans MS</vt:lpstr>
      <vt:lpstr>Ржавый замок</vt:lpstr>
      <vt:lpstr>Фотография Microsoft Photo Editor 3.0</vt:lpstr>
      <vt:lpstr>Своя игра</vt:lpstr>
      <vt:lpstr>План игры</vt:lpstr>
      <vt:lpstr>1 раунд</vt:lpstr>
      <vt:lpstr>Прозвища - 100</vt:lpstr>
      <vt:lpstr>Прозвища - 200</vt:lpstr>
      <vt:lpstr>Прозвища - 300</vt:lpstr>
      <vt:lpstr>Прозвища - 400</vt:lpstr>
      <vt:lpstr>Прозвища - 500</vt:lpstr>
      <vt:lpstr>Арабы - 100</vt:lpstr>
      <vt:lpstr>Арабы - 200</vt:lpstr>
      <vt:lpstr>Арабы – 300</vt:lpstr>
      <vt:lpstr>Арабы - 400</vt:lpstr>
      <vt:lpstr>Арабы - 500</vt:lpstr>
      <vt:lpstr>Женщины в истории - 100</vt:lpstr>
      <vt:lpstr>Женщины в истории - 200</vt:lpstr>
      <vt:lpstr>Женщины в истории - 300</vt:lpstr>
      <vt:lpstr>Женщины в истории - 400</vt:lpstr>
      <vt:lpstr>Женщины в истории - 500</vt:lpstr>
      <vt:lpstr>Средневековое искусство - 100</vt:lpstr>
      <vt:lpstr>Средневековое искусство - 200</vt:lpstr>
      <vt:lpstr>Средневековое искусство - 300</vt:lpstr>
      <vt:lpstr>Средневековое искусство - 400</vt:lpstr>
      <vt:lpstr>Средневековое искусство - 500</vt:lpstr>
      <vt:lpstr>Крестьяне - 100</vt:lpstr>
      <vt:lpstr>Крестьяне - 200</vt:lpstr>
      <vt:lpstr>Крестьяне - 300</vt:lpstr>
      <vt:lpstr>Крестьяне - 400</vt:lpstr>
      <vt:lpstr>Крестьяне - 500</vt:lpstr>
      <vt:lpstr>2 раунд</vt:lpstr>
      <vt:lpstr>Короли - 100</vt:lpstr>
      <vt:lpstr>Короли - 200</vt:lpstr>
      <vt:lpstr>Короли - 300</vt:lpstr>
      <vt:lpstr>Короли - 400</vt:lpstr>
      <vt:lpstr>Короли - 500</vt:lpstr>
      <vt:lpstr>Средневековый город - 100</vt:lpstr>
      <vt:lpstr>Средневековый город - 200</vt:lpstr>
      <vt:lpstr>Средневековый город - 300</vt:lpstr>
      <vt:lpstr>Средневековый город - 400</vt:lpstr>
      <vt:lpstr>Средневековый город - 500</vt:lpstr>
      <vt:lpstr>Человек и закон - 100</vt:lpstr>
      <vt:lpstr>Человек и закон - 200</vt:lpstr>
      <vt:lpstr>Человек и закон - 300</vt:lpstr>
      <vt:lpstr>Человек и закон - 400</vt:lpstr>
      <vt:lpstr>Человек и закон - 500</vt:lpstr>
      <vt:lpstr>Викинги - 100</vt:lpstr>
      <vt:lpstr>Викинги - 200</vt:lpstr>
      <vt:lpstr>Викинги - 300</vt:lpstr>
      <vt:lpstr>Викинги - 400</vt:lpstr>
      <vt:lpstr>Викинги - 500</vt:lpstr>
      <vt:lpstr>Столицы - 100</vt:lpstr>
      <vt:lpstr>Столицы - 200</vt:lpstr>
      <vt:lpstr>Столицы - 300</vt:lpstr>
      <vt:lpstr>Столицы - 400</vt:lpstr>
      <vt:lpstr>Столицы - 500</vt:lpstr>
      <vt:lpstr>3 раунд</vt:lpstr>
      <vt:lpstr>От одного до десяти - 100</vt:lpstr>
      <vt:lpstr>От одного до десяти - 200</vt:lpstr>
      <vt:lpstr>От одного до десяти - 300</vt:lpstr>
      <vt:lpstr>От одного до десяти - 400</vt:lpstr>
      <vt:lpstr>От одного до десяти - 500</vt:lpstr>
      <vt:lpstr>Рыцари - 100</vt:lpstr>
      <vt:lpstr>Рыцари - 200</vt:lpstr>
      <vt:lpstr>Рыцари - 300</vt:lpstr>
      <vt:lpstr>Рыцари - 400</vt:lpstr>
      <vt:lpstr>Рыцари - 500</vt:lpstr>
      <vt:lpstr>История с географией-100</vt:lpstr>
      <vt:lpstr>История с географией-200</vt:lpstr>
      <vt:lpstr>История с географией-300</vt:lpstr>
      <vt:lpstr>История с географией-400</vt:lpstr>
      <vt:lpstr>История с географией-500</vt:lpstr>
      <vt:lpstr>Оружие - 100</vt:lpstr>
      <vt:lpstr>Оружие - 200</vt:lpstr>
      <vt:lpstr>Оружие - 300</vt:lpstr>
      <vt:lpstr>Оружие - 400</vt:lpstr>
      <vt:lpstr>Оружие - 500</vt:lpstr>
      <vt:lpstr>Дела духовные - 100</vt:lpstr>
      <vt:lpstr>Дела духовные - 200</vt:lpstr>
      <vt:lpstr>Дела духовные - 300</vt:lpstr>
      <vt:lpstr>Дела духовные - 400</vt:lpstr>
      <vt:lpstr>Дела духовные - 500</vt:lpstr>
      <vt:lpstr>Финальный раунд</vt:lpstr>
      <vt:lpstr>Языки</vt:lpstr>
      <vt:lpstr>Символы</vt:lpstr>
      <vt:lpstr>Священная Римская империя</vt:lpstr>
      <vt:lpstr>Цветочная тема</vt:lpstr>
      <vt:lpstr>Столетняя война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Дарёна</dc:creator>
  <cp:lastModifiedBy>Дарёна</cp:lastModifiedBy>
  <cp:revision>64</cp:revision>
  <dcterms:created xsi:type="dcterms:W3CDTF">1601-01-01T00:00:00Z</dcterms:created>
  <dcterms:modified xsi:type="dcterms:W3CDTF">2012-07-14T20:10:47Z</dcterms:modified>
</cp:coreProperties>
</file>