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handoutMasterIdLst>
    <p:handoutMasterId r:id="rId23"/>
  </p:handoutMasterIdLst>
  <p:sldIdLst>
    <p:sldId id="270" r:id="rId2"/>
    <p:sldId id="282" r:id="rId3"/>
    <p:sldId id="272" r:id="rId4"/>
    <p:sldId id="271" r:id="rId5"/>
    <p:sldId id="279" r:id="rId6"/>
    <p:sldId id="260" r:id="rId7"/>
    <p:sldId id="273" r:id="rId8"/>
    <p:sldId id="274" r:id="rId9"/>
    <p:sldId id="280" r:id="rId10"/>
    <p:sldId id="267" r:id="rId11"/>
    <p:sldId id="261" r:id="rId12"/>
    <p:sldId id="256" r:id="rId13"/>
    <p:sldId id="281" r:id="rId14"/>
    <p:sldId id="257" r:id="rId15"/>
    <p:sldId id="275" r:id="rId16"/>
    <p:sldId id="263" r:id="rId17"/>
    <p:sldId id="264" r:id="rId18"/>
    <p:sldId id="26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  <a:srgbClr val="000000"/>
    <a:srgbClr val="CC0000"/>
    <a:srgbClr val="33CC33"/>
    <a:srgbClr val="0000CC"/>
    <a:srgbClr val="008000"/>
    <a:srgbClr val="990000"/>
    <a:srgbClr val="8A7B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7AFDC00-D253-4C37-AAB0-40F32D21F2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36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336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6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6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6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6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36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37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37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37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F82E5F-45F5-4D8A-93C9-2372FF1AE2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6D46C6-8BB0-4D80-B189-5807D52A2B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81F547-6412-48EE-A7C8-898082EA11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D89A7B-319E-4E2B-8680-6141EAD57D3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CB579-C9EE-4443-AE01-A80BE90642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89F752-770D-4798-A072-C0318198BB6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6F4327-1E3C-4E51-BA2B-636AD3367A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50D747-BEBC-446D-A04D-55A78B02BC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32DBB-39E0-46FD-9B87-3EC0AC919C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74C679-5276-47D8-BFB3-C385E0E3E1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530F21-31F2-487E-835C-8964B287B26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BD53F-1555-4B1D-99BC-8BA371961B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83F1907-FEF1-479F-923E-69EDA76B83B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42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234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23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3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3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3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3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23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3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23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2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2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9" name="Picture 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908050"/>
            <a:ext cx="377983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80" name="Picture 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692150"/>
            <a:ext cx="4676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824413" y="1287463"/>
            <a:ext cx="3816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anchor="ctr">
            <a:spAutoFit/>
          </a:bodyPr>
          <a:lstStyle/>
          <a:p>
            <a:r>
              <a:rPr lang="ru-RU" sz="2400"/>
              <a:t>«Бенкендорф искренне не понимал, что нужно этому Пушкину, но четкой ясно понимал, что нужно ему, генералу, и высшей власти. Поэтому, когда Пушкин отклонялся от правильного пути к добру, генерал писал ему вежливые письма, после которых не хотелось жить и дышать".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900113" y="5768975"/>
            <a:ext cx="303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r>
              <a:rPr lang="ru-RU" sz="2800" b="1"/>
              <a:t>А. Х. Бенкендорф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263" y="1196975"/>
            <a:ext cx="387191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7" name="Rectangle 9"/>
          <p:cNvSpPr>
            <a:spLocks noRot="1"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Третье отделение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ж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338" y="1125538"/>
            <a:ext cx="2478087" cy="5399087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59113" y="1154113"/>
            <a:ext cx="57975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anchor="ctr">
            <a:spAutoFit/>
          </a:bodyPr>
          <a:lstStyle/>
          <a:p>
            <a:r>
              <a:rPr lang="ru-RU" sz="3000"/>
              <a:t>«В России у каждого либо голубой мундир, либо голубая подкладка, либо голубая заплатка»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5327650" y="2816225"/>
            <a:ext cx="3673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</a:pPr>
            <a:r>
              <a:rPr lang="ru-RU" sz="3000"/>
              <a:t>А. П. Ермолов</a:t>
            </a:r>
          </a:p>
        </p:txBody>
      </p:sp>
      <p:sp>
        <p:nvSpPr>
          <p:cNvPr id="12319" name="Rectangle 31"/>
          <p:cNvSpPr>
            <a:spLocks noRot="1"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Корпус жандармов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4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4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4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4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4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4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800225" y="404813"/>
            <a:ext cx="55451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Что в мненьи мне людей</a:t>
            </a:r>
            <a:r>
              <a:rPr lang="en-US" sz="3600"/>
              <a:t>?</a:t>
            </a:r>
          </a:p>
          <a:p>
            <a:pPr>
              <a:spcBef>
                <a:spcPct val="50000"/>
              </a:spcBef>
            </a:pPr>
            <a:r>
              <a:rPr lang="ru-RU" sz="3600"/>
              <a:t>Один твой нежный взгляд</a:t>
            </a:r>
          </a:p>
          <a:p>
            <a:pPr>
              <a:spcBef>
                <a:spcPct val="50000"/>
              </a:spcBef>
            </a:pPr>
            <a:r>
              <a:rPr lang="ru-RU" sz="3600"/>
              <a:t>Дороже для меня</a:t>
            </a:r>
          </a:p>
          <a:p>
            <a:pPr>
              <a:spcBef>
                <a:spcPct val="50000"/>
              </a:spcBef>
            </a:pPr>
            <a:r>
              <a:rPr lang="ru-RU" sz="3600"/>
              <a:t>Вниманья всей Вселенной!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3463" y="547688"/>
            <a:ext cx="4105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9725" y="115888"/>
            <a:ext cx="33274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116013" y="3824288"/>
            <a:ext cx="66246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99"/>
                </a:solidFill>
                <a:latin typeface="Pushkin" pitchFamily="2" charset="0"/>
              </a:rPr>
              <a:t>Сильно сказано. К тому же, во Вселенной есть цари и законные власти, вниманием которых дорожить должно.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5084763"/>
            <a:ext cx="25400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90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142875" y="584200"/>
            <a:ext cx="8856663" cy="611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9D18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2400" b="1"/>
          </a:p>
        </p:txBody>
      </p:sp>
      <p:grpSp>
        <p:nvGrpSpPr>
          <p:cNvPr id="155651" name="Group 3"/>
          <p:cNvGrpSpPr>
            <a:grpSpLocks/>
          </p:cNvGrpSpPr>
          <p:nvPr/>
        </p:nvGrpSpPr>
        <p:grpSpPr bwMode="auto">
          <a:xfrm>
            <a:off x="598488" y="1196975"/>
            <a:ext cx="720725" cy="576263"/>
            <a:chOff x="612" y="1026"/>
            <a:chExt cx="454" cy="363"/>
          </a:xfrm>
        </p:grpSpPr>
        <p:cxnSp>
          <p:nvCxnSpPr>
            <p:cNvPr id="155652" name="AutoShape 4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653" name="AutoShape 5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5654" name="Group 6"/>
          <p:cNvGrpSpPr>
            <a:grpSpLocks/>
          </p:cNvGrpSpPr>
          <p:nvPr/>
        </p:nvGrpSpPr>
        <p:grpSpPr bwMode="auto">
          <a:xfrm>
            <a:off x="2008188" y="1196975"/>
            <a:ext cx="720725" cy="3313113"/>
            <a:chOff x="612" y="1026"/>
            <a:chExt cx="454" cy="363"/>
          </a:xfrm>
        </p:grpSpPr>
        <p:cxnSp>
          <p:nvCxnSpPr>
            <p:cNvPr id="155655" name="AutoShape 7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656" name="AutoShape 8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5657" name="Group 9"/>
          <p:cNvGrpSpPr>
            <a:grpSpLocks/>
          </p:cNvGrpSpPr>
          <p:nvPr/>
        </p:nvGrpSpPr>
        <p:grpSpPr bwMode="auto">
          <a:xfrm>
            <a:off x="3417888" y="1196975"/>
            <a:ext cx="720725" cy="576263"/>
            <a:chOff x="612" y="1026"/>
            <a:chExt cx="454" cy="363"/>
          </a:xfrm>
        </p:grpSpPr>
        <p:cxnSp>
          <p:nvCxnSpPr>
            <p:cNvPr id="155658" name="AutoShape 10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659" name="AutoShape 11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5660" name="Group 12"/>
          <p:cNvGrpSpPr>
            <a:grpSpLocks/>
          </p:cNvGrpSpPr>
          <p:nvPr/>
        </p:nvGrpSpPr>
        <p:grpSpPr bwMode="auto">
          <a:xfrm>
            <a:off x="4827588" y="1196975"/>
            <a:ext cx="720725" cy="3313113"/>
            <a:chOff x="612" y="1026"/>
            <a:chExt cx="454" cy="363"/>
          </a:xfrm>
        </p:grpSpPr>
        <p:cxnSp>
          <p:nvCxnSpPr>
            <p:cNvPr id="155661" name="AutoShape 13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662" name="AutoShape 14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5663" name="Group 15"/>
          <p:cNvGrpSpPr>
            <a:grpSpLocks/>
          </p:cNvGrpSpPr>
          <p:nvPr/>
        </p:nvGrpSpPr>
        <p:grpSpPr bwMode="auto">
          <a:xfrm>
            <a:off x="6237288" y="1196975"/>
            <a:ext cx="720725" cy="576263"/>
            <a:chOff x="612" y="1026"/>
            <a:chExt cx="454" cy="363"/>
          </a:xfrm>
        </p:grpSpPr>
        <p:cxnSp>
          <p:nvCxnSpPr>
            <p:cNvPr id="155664" name="AutoShape 16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665" name="AutoShape 17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5666" name="Group 18"/>
          <p:cNvGrpSpPr>
            <a:grpSpLocks/>
          </p:cNvGrpSpPr>
          <p:nvPr/>
        </p:nvGrpSpPr>
        <p:grpSpPr bwMode="auto">
          <a:xfrm>
            <a:off x="7646988" y="1196975"/>
            <a:ext cx="720725" cy="3276600"/>
            <a:chOff x="612" y="1026"/>
            <a:chExt cx="454" cy="363"/>
          </a:xfrm>
        </p:grpSpPr>
        <p:cxnSp>
          <p:nvCxnSpPr>
            <p:cNvPr id="155667" name="AutoShape 19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5668" name="AutoShape 20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55669" name="Text Box 21"/>
          <p:cNvSpPr txBox="1">
            <a:spLocks noChangeArrowheads="1"/>
          </p:cNvSpPr>
          <p:nvPr/>
        </p:nvSpPr>
        <p:spPr bwMode="auto">
          <a:xfrm>
            <a:off x="53975" y="1844675"/>
            <a:ext cx="1873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Готовило</a:t>
            </a:r>
            <a:br>
              <a:rPr lang="ru-RU" sz="2000" b="1"/>
            </a:br>
            <a:r>
              <a:rPr lang="ru-RU" sz="2000" b="1"/>
              <a:t>бумаги для </a:t>
            </a:r>
            <a:br>
              <a:rPr lang="ru-RU" sz="2000" b="1"/>
            </a:br>
            <a:r>
              <a:rPr lang="ru-RU" sz="2000" b="1"/>
              <a:t>докладов</a:t>
            </a:r>
            <a:br>
              <a:rPr lang="ru-RU" sz="2000" b="1"/>
            </a:br>
            <a:r>
              <a:rPr lang="ru-RU" sz="2000" b="1"/>
              <a:t>императору</a:t>
            </a:r>
          </a:p>
        </p:txBody>
      </p:sp>
      <p:sp>
        <p:nvSpPr>
          <p:cNvPr id="155670" name="Text Box 22"/>
          <p:cNvSpPr txBox="1">
            <a:spLocks noChangeArrowheads="1"/>
          </p:cNvSpPr>
          <p:nvPr/>
        </p:nvSpPr>
        <p:spPr bwMode="auto">
          <a:xfrm>
            <a:off x="1260475" y="4545013"/>
            <a:ext cx="2197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в 1826 г. для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кодификации законодательства</a:t>
            </a: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>
            <a:off x="2555875" y="1844675"/>
            <a:ext cx="2466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1826 г. </a:t>
            </a:r>
            <a:br>
              <a:rPr lang="ru-RU" sz="2000" b="1"/>
            </a:br>
            <a:r>
              <a:rPr lang="ru-RU" sz="2000" b="1"/>
              <a:t>Орган высшей</a:t>
            </a:r>
            <a:br>
              <a:rPr lang="ru-RU" sz="2000" b="1"/>
            </a:br>
            <a:r>
              <a:rPr lang="ru-RU" sz="2000" b="1"/>
              <a:t>политической полиции</a:t>
            </a:r>
            <a:r>
              <a:rPr lang="en-US" sz="2000" b="1"/>
              <a:t>.</a:t>
            </a:r>
            <a:br>
              <a:rPr lang="en-US" sz="2000" b="1"/>
            </a:br>
            <a:r>
              <a:rPr lang="ru-RU" sz="2000" b="1"/>
              <a:t>Отдельный корпус жандармов</a:t>
            </a:r>
          </a:p>
        </p:txBody>
      </p:sp>
      <p:sp>
        <p:nvSpPr>
          <p:cNvPr id="155672" name="Text Box 24"/>
          <p:cNvSpPr txBox="1">
            <a:spLocks noChangeArrowheads="1"/>
          </p:cNvSpPr>
          <p:nvPr/>
        </p:nvSpPr>
        <p:spPr bwMode="auto">
          <a:xfrm>
            <a:off x="3816350" y="4545013"/>
            <a:ext cx="2771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IV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182</a:t>
            </a:r>
            <a:r>
              <a:rPr lang="en-US" sz="2000" b="1"/>
              <a:t>8</a:t>
            </a:r>
            <a:r>
              <a:rPr lang="ru-RU" sz="2000" b="1"/>
              <a:t> г. </a:t>
            </a:r>
            <a:br>
              <a:rPr lang="ru-RU" sz="2000" b="1"/>
            </a:br>
            <a:r>
              <a:rPr lang="ru-RU" sz="2000" b="1"/>
              <a:t>для руководства женскими училищами и благотворительными заведениями</a:t>
            </a:r>
          </a:p>
        </p:txBody>
      </p:sp>
      <p:sp>
        <p:nvSpPr>
          <p:cNvPr id="155673" name="Text Box 25"/>
          <p:cNvSpPr txBox="1">
            <a:spLocks noChangeArrowheads="1"/>
          </p:cNvSpPr>
          <p:nvPr/>
        </p:nvSpPr>
        <p:spPr bwMode="auto">
          <a:xfrm>
            <a:off x="5472113" y="1844675"/>
            <a:ext cx="2305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1836 г. </a:t>
            </a:r>
            <a:br>
              <a:rPr lang="ru-RU" sz="2000" b="1"/>
            </a:br>
            <a:r>
              <a:rPr lang="ru-RU" sz="2000" b="1"/>
              <a:t>для проведения реформы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государственных крестьян</a:t>
            </a:r>
          </a:p>
        </p:txBody>
      </p:sp>
      <p:sp>
        <p:nvSpPr>
          <p:cNvPr id="155674" name="Text Box 26"/>
          <p:cNvSpPr txBox="1">
            <a:spLocks noChangeArrowheads="1"/>
          </p:cNvSpPr>
          <p:nvPr/>
        </p:nvSpPr>
        <p:spPr bwMode="auto">
          <a:xfrm>
            <a:off x="6732588" y="4510088"/>
            <a:ext cx="2411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   </a:t>
            </a: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</a:t>
            </a:r>
            <a:r>
              <a:rPr lang="en-US" sz="2000" b="1"/>
              <a:t>42</a:t>
            </a:r>
            <a:r>
              <a:rPr lang="ru-RU" sz="2000" b="1"/>
              <a:t> г. </a:t>
            </a:r>
            <a:br>
              <a:rPr lang="ru-RU" sz="2000" b="1"/>
            </a:br>
            <a:r>
              <a:rPr lang="ru-RU" sz="2000" b="1"/>
              <a:t> По вопросам управления Закавказьем</a:t>
            </a:r>
          </a:p>
        </p:txBody>
      </p:sp>
      <p:sp>
        <p:nvSpPr>
          <p:cNvPr id="155675" name="Rectangle 27"/>
          <p:cNvSpPr>
            <a:spLocks noChangeArrowheads="1"/>
          </p:cNvSpPr>
          <p:nvPr/>
        </p:nvSpPr>
        <p:spPr bwMode="auto">
          <a:xfrm>
            <a:off x="71438" y="657225"/>
            <a:ext cx="9001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500" b="1"/>
              <a:t>Собственная Его Императорского Величества канцелярия</a:t>
            </a:r>
          </a:p>
        </p:txBody>
      </p:sp>
      <p:sp>
        <p:nvSpPr>
          <p:cNvPr id="155676" name="Rectangle 28"/>
          <p:cNvSpPr>
            <a:spLocks noChangeArrowheads="1"/>
          </p:cNvSpPr>
          <p:nvPr/>
        </p:nvSpPr>
        <p:spPr bwMode="auto">
          <a:xfrm>
            <a:off x="5292725" y="1773238"/>
            <a:ext cx="2555875" cy="19796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ми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825" y="284163"/>
            <a:ext cx="8388350" cy="6292850"/>
          </a:xfrm>
          <a:prstGeom prst="rect">
            <a:avLst/>
          </a:prstGeom>
          <a:noFill/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625" y="476250"/>
            <a:ext cx="8032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" y="1844675"/>
            <a:ext cx="28590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0" y="5661025"/>
            <a:ext cx="20145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175" y="1916113"/>
            <a:ext cx="42608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92838" y="3573463"/>
            <a:ext cx="2139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28788" y="1773238"/>
            <a:ext cx="5688012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7CD6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Цели реформы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39750" y="3357563"/>
            <a:ext cx="26638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/>
            <a:r>
              <a:rPr lang="ru-RU" sz="2000" b="1"/>
              <a:t>Поднять </a:t>
            </a:r>
          </a:p>
          <a:p>
            <a:pPr algn="ctr"/>
            <a:r>
              <a:rPr lang="ru-RU" sz="2000" b="1"/>
              <a:t>благосостояние </a:t>
            </a:r>
          </a:p>
          <a:p>
            <a:pPr algn="ctr"/>
            <a:r>
              <a:rPr lang="ru-RU" sz="2000" b="1"/>
              <a:t>крестьян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76600" y="5013325"/>
            <a:ext cx="26638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/>
            <a:r>
              <a:rPr lang="ru-RU" sz="2000" b="1"/>
              <a:t>Сделать крестьян </a:t>
            </a:r>
          </a:p>
          <a:p>
            <a:pPr algn="ctr"/>
            <a:r>
              <a:rPr lang="ru-RU" sz="2000" b="1"/>
              <a:t>исправными </a:t>
            </a:r>
          </a:p>
          <a:p>
            <a:pPr algn="ctr"/>
            <a:r>
              <a:rPr lang="ru-RU" sz="2000" b="1"/>
              <a:t>налогоплательщиками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867400" y="3357563"/>
            <a:ext cx="266382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/>
            <a:r>
              <a:rPr lang="ru-RU" sz="2000" b="1"/>
              <a:t>Показать помещикам </a:t>
            </a:r>
          </a:p>
          <a:p>
            <a:pPr algn="ctr"/>
            <a:r>
              <a:rPr lang="ru-RU" sz="2000" b="1"/>
              <a:t>пример управления </a:t>
            </a:r>
          </a:p>
          <a:p>
            <a:pPr algn="ctr"/>
            <a:r>
              <a:rPr lang="ru-RU" sz="2000" b="1"/>
              <a:t>крестьянами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835150" y="2205038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7235825" y="2205038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4572000" y="2205038"/>
            <a:ext cx="0" cy="280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835150" y="4437063"/>
            <a:ext cx="144145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Rectangle 11"/>
          <p:cNvSpPr>
            <a:spLocks noRot="1" noChangeArrowheads="1"/>
          </p:cNvSpPr>
          <p:nvPr/>
        </p:nvSpPr>
        <p:spPr bwMode="auto">
          <a:xfrm>
            <a:off x="468313" y="0"/>
            <a:ext cx="82296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Реформа государственной деревни </a:t>
            </a:r>
            <a:br>
              <a:rPr lang="ru-RU" sz="3600" b="1">
                <a:solidFill>
                  <a:schemeClr val="tx2"/>
                </a:solidFill>
              </a:rPr>
            </a:br>
            <a:r>
              <a:rPr lang="ru-RU" sz="3600" b="1">
                <a:solidFill>
                  <a:schemeClr val="tx2"/>
                </a:solidFill>
              </a:rPr>
              <a:t>(П. Д. Киселев)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47700" y="1736725"/>
            <a:ext cx="78486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Наделение землёй малоземельных крестьян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Пересмотрено налогообложение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Учреждены ссуды для мелкого кредита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Расширена сеть складов на случай неурожая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Увеличение числа школ, медицинских и ветеринарных пунктов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38313" y="225425"/>
            <a:ext cx="5705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Результаты реформы </a:t>
            </a:r>
            <a:endParaRPr lang="en-US" sz="3600" b="1">
              <a:solidFill>
                <a:schemeClr val="tx2"/>
              </a:solidFill>
            </a:endParaRPr>
          </a:p>
          <a:p>
            <a:pPr algn="ctr"/>
            <a:r>
              <a:rPr lang="ru-RU" sz="3600" b="1">
                <a:solidFill>
                  <a:schemeClr val="tx2"/>
                </a:solidFill>
              </a:rPr>
              <a:t>в государственной деревне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58775" y="152400"/>
            <a:ext cx="8497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Мероприятия государства по облегчению положения крепостных крестьян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7338" y="1449388"/>
            <a:ext cx="856932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2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Запрет на использование крестьян в штатах и заводах</a:t>
            </a:r>
            <a:r>
              <a:rPr lang="en-US" sz="2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(1827)</a:t>
            </a:r>
            <a:endParaRPr lang="ru-RU" sz="25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2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Запреты на ссылку крестьян в Сибирь</a:t>
            </a:r>
            <a:r>
              <a:rPr lang="en-US" sz="2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(1828)</a:t>
            </a:r>
            <a:endParaRPr lang="ru-RU" sz="25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2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Запрет на сдачу поместий с крепостными крестьянами в аренду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2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Запрет продавать крестьян без земли или продавать с публичного торга «с раздроблением семей»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2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Запрет на «удовлетворение казённых и частных долгов», расплачиваясь за них крестьянами с отрывом их от земли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FontTx/>
              <a:buAutoNum type="arabicPeriod"/>
            </a:pPr>
            <a:r>
              <a:rPr lang="ru-RU" sz="25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Запрет на перевод помещиками крестьян в категорию дворовых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87338" y="584200"/>
            <a:ext cx="23399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8A7B50"/>
              </a:buClr>
              <a:buFontTx/>
              <a:buAutoNum type="arabicPeriod"/>
            </a:pPr>
            <a:r>
              <a:rPr lang="ru-RU" sz="2200" b="1"/>
              <a:t>Цензура</a:t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endParaRPr lang="ru-RU" sz="2200" b="1"/>
          </a:p>
          <a:p>
            <a:pPr marL="342900" indent="-342900">
              <a:buClr>
                <a:srgbClr val="8A7B50"/>
              </a:buClr>
              <a:buFontTx/>
              <a:buAutoNum type="arabicPeriod"/>
            </a:pPr>
            <a:r>
              <a:rPr lang="ru-RU" sz="2200" b="1"/>
              <a:t>Кодификация</a:t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endParaRPr lang="ru-RU" sz="2200" b="1"/>
          </a:p>
          <a:p>
            <a:pPr marL="342900" indent="-342900">
              <a:buClr>
                <a:srgbClr val="8A7B50"/>
              </a:buClr>
              <a:buFontTx/>
              <a:buAutoNum type="arabicPeriod"/>
            </a:pPr>
            <a:r>
              <a:rPr lang="ru-RU" sz="2200" b="1"/>
              <a:t>Бюрократия</a:t>
            </a:r>
          </a:p>
          <a:p>
            <a:pPr marL="342900" indent="-342900">
              <a:buClr>
                <a:srgbClr val="8A7B50"/>
              </a:buClr>
              <a:buFontTx/>
              <a:buAutoNum type="arabicPeriod"/>
            </a:pPr>
            <a:endParaRPr lang="ru-RU" sz="2200" b="1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843213" y="584200"/>
            <a:ext cx="5976937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8A7B50"/>
              </a:buClr>
              <a:buFontTx/>
              <a:buAutoNum type="alphaUcPeriod"/>
            </a:pPr>
            <a:r>
              <a:rPr lang="ru-RU" sz="2200" b="1"/>
              <a:t>систематическое объединение и издание действующих законов по главным отделам права</a:t>
            </a:r>
            <a:br>
              <a:rPr lang="ru-RU" sz="2200" b="1"/>
            </a:br>
            <a:endParaRPr lang="ru-RU" sz="2200" b="1"/>
          </a:p>
          <a:p>
            <a:pPr marL="342900" indent="-342900">
              <a:buClr>
                <a:srgbClr val="8A7B50"/>
              </a:buClr>
              <a:buFontTx/>
              <a:buAutoNum type="alphaUcPeriod"/>
            </a:pPr>
            <a:r>
              <a:rPr lang="ru-RU" sz="2200" b="1"/>
              <a:t>система управления, основанная на вертикальной иерархии, в которой власть принадлежит чиновнической администрации</a:t>
            </a:r>
            <a:br>
              <a:rPr lang="ru-RU" sz="2200" b="1"/>
            </a:br>
            <a:endParaRPr lang="ru-RU" sz="2200" b="1"/>
          </a:p>
          <a:p>
            <a:pPr marL="342900" indent="-342900">
              <a:buClr>
                <a:srgbClr val="8A7B50"/>
              </a:buClr>
              <a:buFontTx/>
              <a:buAutoNum type="alphaUcPeriod"/>
            </a:pPr>
            <a:r>
              <a:rPr lang="ru-RU" sz="2200" b="1"/>
              <a:t>контроль властей за содержанием и распространением печатной продукции, музыкальных и сценических произведений, произведений </a:t>
            </a:r>
          </a:p>
        </p:txBody>
      </p:sp>
      <p:sp>
        <p:nvSpPr>
          <p:cNvPr id="150539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95625" y="5516563"/>
            <a:ext cx="2952750" cy="53975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D7CD6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Правильный ответ</a:t>
            </a:r>
            <a:r>
              <a:rPr lang="en-US" sz="2000" b="1"/>
              <a:t>?</a:t>
            </a:r>
            <a:endParaRPr lang="ru-RU" sz="2000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Rot="1" noChangeArrowheads="1"/>
          </p:cNvSpPr>
          <p:nvPr/>
        </p:nvSpPr>
        <p:spPr bwMode="auto">
          <a:xfrm>
            <a:off x="468313" y="2254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План урока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842963" y="1589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719138" y="1592263"/>
            <a:ext cx="79517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Ш"/>
            </a:pPr>
            <a:r>
              <a:rPr lang="ru-RU" sz="2400" b="1"/>
              <a:t>  Идеология николаевского режима</a:t>
            </a:r>
          </a:p>
          <a:p>
            <a:pPr>
              <a:lnSpc>
                <a:spcPct val="150000"/>
              </a:lnSpc>
              <a:buFont typeface="Wingdings" pitchFamily="2" charset="2"/>
              <a:buChar char="Ш"/>
            </a:pPr>
            <a:r>
              <a:rPr lang="ru-RU" sz="2400" b="1"/>
              <a:t>  Эволюция системы государственного управления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Ш"/>
            </a:pPr>
            <a:r>
              <a:rPr lang="ru-RU" sz="2400" b="1"/>
              <a:t>  Кодификация законодательства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Ш"/>
            </a:pPr>
            <a:r>
              <a:rPr lang="ru-RU" sz="2400" b="1"/>
              <a:t>  Реформа государственной деревни</a:t>
            </a:r>
            <a:endParaRPr lang="en-US" sz="2400" b="1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/>
              <a:t>  Мероприятия государства по облегчению положения </a:t>
            </a:r>
            <a:endParaRPr lang="en-US" sz="2400" b="1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/>
              <a:t>   </a:t>
            </a:r>
            <a:r>
              <a:rPr lang="ru-RU" sz="2400" b="1"/>
              <a:t>  крепостных крестьян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87338" y="584200"/>
            <a:ext cx="23399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Tx/>
              <a:buAutoNum type="arabicPeriod"/>
            </a:pPr>
            <a:r>
              <a:rPr lang="ru-RU" sz="2200" b="1">
                <a:solidFill>
                  <a:srgbClr val="990000"/>
                </a:solidFill>
              </a:rPr>
              <a:t>Цензура</a:t>
            </a: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endParaRPr lang="ru-RU" sz="2200" b="1"/>
          </a:p>
          <a:p>
            <a:pPr marL="342900" indent="-342900">
              <a:buClr>
                <a:srgbClr val="000000"/>
              </a:buClr>
              <a:buFontTx/>
              <a:buAutoNum type="arabicPeriod"/>
            </a:pPr>
            <a:r>
              <a:rPr lang="ru-RU" sz="2200" b="1">
                <a:solidFill>
                  <a:srgbClr val="008000"/>
                </a:solidFill>
              </a:rPr>
              <a:t>Кодификация</a:t>
            </a: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endParaRPr lang="ru-RU" sz="2200" b="1"/>
          </a:p>
          <a:p>
            <a:pPr marL="342900" indent="-342900">
              <a:buClr>
                <a:srgbClr val="000000"/>
              </a:buClr>
              <a:buFontTx/>
              <a:buAutoNum type="arabicPeriod"/>
            </a:pPr>
            <a:r>
              <a:rPr lang="ru-RU" sz="2200" b="1">
                <a:solidFill>
                  <a:srgbClr val="0000CC"/>
                </a:solidFill>
              </a:rPr>
              <a:t>Бюрократия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2843213" y="584200"/>
            <a:ext cx="612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Tx/>
              <a:buAutoNum type="alphaUcPeriod" startAt="3"/>
            </a:pPr>
            <a:r>
              <a:rPr lang="ru-RU" sz="2200" b="1">
                <a:solidFill>
                  <a:srgbClr val="990000"/>
                </a:solidFill>
              </a:rPr>
              <a:t>контроль властей за содержанием и распространением печатной продукции, музыкальных и сценических произведений, произведений</a:t>
            </a:r>
            <a:r>
              <a:rPr lang="ru-RU" sz="22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2843213" y="3608388"/>
            <a:ext cx="56737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Tx/>
              <a:buAutoNum type="alphaUcPeriod" startAt="2"/>
            </a:pPr>
            <a:r>
              <a:rPr lang="ru-RU" sz="2200" b="1">
                <a:solidFill>
                  <a:srgbClr val="0000CC"/>
                </a:solidFill>
              </a:rPr>
              <a:t>система управления, основанная на вертикальной иерархии, в которой власть принадлежит чиновничьей администрации.</a:t>
            </a:r>
            <a:endParaRPr lang="ru-RU" sz="2200">
              <a:solidFill>
                <a:srgbClr val="0000CC"/>
              </a:solidFill>
            </a:endParaRP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2843213" y="2241550"/>
            <a:ext cx="58324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Tx/>
              <a:buAutoNum type="alphaUcPeriod"/>
            </a:pPr>
            <a:r>
              <a:rPr lang="ru-RU" sz="2200" b="1">
                <a:solidFill>
                  <a:srgbClr val="008000"/>
                </a:solidFill>
              </a:rPr>
              <a:t>систематическое объединение и издание действующих законов по главным отделам права</a:t>
            </a:r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2843213" y="5697538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</a:pPr>
            <a:r>
              <a:rPr lang="ru-RU" sz="2400" b="1"/>
              <a:t>Это правильный ответ.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2275" y="368300"/>
            <a:ext cx="321945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33363" y="4760913"/>
            <a:ext cx="867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r>
              <a:rPr lang="ru-RU" sz="2000" b="1"/>
              <a:t>Взгляните на дело, всмотритесь в него, отделите сущность от бумажной оболочки, то есть то, что есть, от того, что кажется, и редко где окажется прочная плодотворная почва. Сверху блеск, а внизу - гниль.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6948488" y="5842000"/>
            <a:ext cx="17510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r>
              <a:rPr lang="ru-RU" sz="2200" b="1"/>
              <a:t>П. А. Валуев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40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40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40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7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/>
      <p:bldP spid="1525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142875" y="584200"/>
            <a:ext cx="8856663" cy="611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9D18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2400" b="1"/>
          </a:p>
        </p:txBody>
      </p:sp>
      <p:grpSp>
        <p:nvGrpSpPr>
          <p:cNvPr id="146437" name="Group 5"/>
          <p:cNvGrpSpPr>
            <a:grpSpLocks/>
          </p:cNvGrpSpPr>
          <p:nvPr/>
        </p:nvGrpSpPr>
        <p:grpSpPr bwMode="auto">
          <a:xfrm>
            <a:off x="598488" y="1196975"/>
            <a:ext cx="720725" cy="576263"/>
            <a:chOff x="612" y="1026"/>
            <a:chExt cx="454" cy="363"/>
          </a:xfrm>
        </p:grpSpPr>
        <p:cxnSp>
          <p:nvCxnSpPr>
            <p:cNvPr id="146438" name="AutoShape 6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439" name="AutoShape 7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46440" name="Group 8"/>
          <p:cNvGrpSpPr>
            <a:grpSpLocks/>
          </p:cNvGrpSpPr>
          <p:nvPr/>
        </p:nvGrpSpPr>
        <p:grpSpPr bwMode="auto">
          <a:xfrm>
            <a:off x="2008188" y="1196975"/>
            <a:ext cx="720725" cy="3313113"/>
            <a:chOff x="612" y="1026"/>
            <a:chExt cx="454" cy="363"/>
          </a:xfrm>
        </p:grpSpPr>
        <p:cxnSp>
          <p:nvCxnSpPr>
            <p:cNvPr id="146441" name="AutoShape 9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442" name="AutoShape 10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46443" name="Group 11"/>
          <p:cNvGrpSpPr>
            <a:grpSpLocks/>
          </p:cNvGrpSpPr>
          <p:nvPr/>
        </p:nvGrpSpPr>
        <p:grpSpPr bwMode="auto">
          <a:xfrm>
            <a:off x="3417888" y="1196975"/>
            <a:ext cx="720725" cy="576263"/>
            <a:chOff x="612" y="1026"/>
            <a:chExt cx="454" cy="363"/>
          </a:xfrm>
        </p:grpSpPr>
        <p:cxnSp>
          <p:nvCxnSpPr>
            <p:cNvPr id="146444" name="AutoShape 12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445" name="AutoShape 13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46446" name="Group 14"/>
          <p:cNvGrpSpPr>
            <a:grpSpLocks/>
          </p:cNvGrpSpPr>
          <p:nvPr/>
        </p:nvGrpSpPr>
        <p:grpSpPr bwMode="auto">
          <a:xfrm>
            <a:off x="4827588" y="1196975"/>
            <a:ext cx="720725" cy="3313113"/>
            <a:chOff x="612" y="1026"/>
            <a:chExt cx="454" cy="363"/>
          </a:xfrm>
        </p:grpSpPr>
        <p:cxnSp>
          <p:nvCxnSpPr>
            <p:cNvPr id="146447" name="AutoShape 15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448" name="AutoShape 16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46449" name="Group 17"/>
          <p:cNvGrpSpPr>
            <a:grpSpLocks/>
          </p:cNvGrpSpPr>
          <p:nvPr/>
        </p:nvGrpSpPr>
        <p:grpSpPr bwMode="auto">
          <a:xfrm>
            <a:off x="6237288" y="1196975"/>
            <a:ext cx="720725" cy="576263"/>
            <a:chOff x="612" y="1026"/>
            <a:chExt cx="454" cy="363"/>
          </a:xfrm>
        </p:grpSpPr>
        <p:cxnSp>
          <p:nvCxnSpPr>
            <p:cNvPr id="146450" name="AutoShape 18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451" name="AutoShape 19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46452" name="Group 20"/>
          <p:cNvGrpSpPr>
            <a:grpSpLocks/>
          </p:cNvGrpSpPr>
          <p:nvPr/>
        </p:nvGrpSpPr>
        <p:grpSpPr bwMode="auto">
          <a:xfrm>
            <a:off x="7646988" y="1196975"/>
            <a:ext cx="720725" cy="3276600"/>
            <a:chOff x="612" y="1026"/>
            <a:chExt cx="454" cy="363"/>
          </a:xfrm>
        </p:grpSpPr>
        <p:cxnSp>
          <p:nvCxnSpPr>
            <p:cNvPr id="146453" name="AutoShape 21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6454" name="AutoShape 22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53975" y="1844675"/>
            <a:ext cx="1873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Готовило</a:t>
            </a:r>
            <a:br>
              <a:rPr lang="ru-RU" sz="2000" b="1"/>
            </a:br>
            <a:r>
              <a:rPr lang="ru-RU" sz="2000" b="1"/>
              <a:t>бумаги для </a:t>
            </a:r>
            <a:br>
              <a:rPr lang="ru-RU" sz="2000" b="1"/>
            </a:br>
            <a:r>
              <a:rPr lang="ru-RU" sz="2000" b="1"/>
              <a:t>докладов</a:t>
            </a:r>
            <a:br>
              <a:rPr lang="ru-RU" sz="2000" b="1"/>
            </a:br>
            <a:r>
              <a:rPr lang="ru-RU" sz="2000" b="1"/>
              <a:t>императору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1260475" y="4545013"/>
            <a:ext cx="2197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в 1826 г. для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кодификации законодательства</a:t>
            </a:r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2555875" y="1844675"/>
            <a:ext cx="2466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1826 г. </a:t>
            </a:r>
            <a:br>
              <a:rPr lang="ru-RU" sz="2000" b="1"/>
            </a:br>
            <a:r>
              <a:rPr lang="ru-RU" sz="2000" b="1"/>
              <a:t>Орган высшей</a:t>
            </a:r>
            <a:br>
              <a:rPr lang="ru-RU" sz="2000" b="1"/>
            </a:br>
            <a:r>
              <a:rPr lang="ru-RU" sz="2000" b="1"/>
              <a:t>политической полиции</a:t>
            </a:r>
            <a:r>
              <a:rPr lang="en-US" sz="2000" b="1"/>
              <a:t>.</a:t>
            </a:r>
            <a:br>
              <a:rPr lang="en-US" sz="2000" b="1"/>
            </a:br>
            <a:r>
              <a:rPr lang="ru-RU" sz="2000" b="1"/>
              <a:t>Отдельный корпус жандармов</a:t>
            </a:r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3816350" y="4545013"/>
            <a:ext cx="2771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IV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182</a:t>
            </a:r>
            <a:r>
              <a:rPr lang="en-US" sz="2000" b="1"/>
              <a:t>8</a:t>
            </a:r>
            <a:r>
              <a:rPr lang="ru-RU" sz="2000" b="1"/>
              <a:t> г. </a:t>
            </a:r>
            <a:br>
              <a:rPr lang="ru-RU" sz="2000" b="1"/>
            </a:br>
            <a:r>
              <a:rPr lang="ru-RU" sz="2000" b="1"/>
              <a:t>для руководства женскими училищами и благотворительными заведениями</a:t>
            </a:r>
          </a:p>
        </p:txBody>
      </p:sp>
      <p:sp>
        <p:nvSpPr>
          <p:cNvPr id="146459" name="Text Box 27"/>
          <p:cNvSpPr txBox="1">
            <a:spLocks noChangeArrowheads="1"/>
          </p:cNvSpPr>
          <p:nvPr/>
        </p:nvSpPr>
        <p:spPr bwMode="auto">
          <a:xfrm>
            <a:off x="5472113" y="1844675"/>
            <a:ext cx="2305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1836 г. </a:t>
            </a:r>
            <a:br>
              <a:rPr lang="ru-RU" sz="2000" b="1"/>
            </a:br>
            <a:r>
              <a:rPr lang="ru-RU" sz="2000" b="1"/>
              <a:t>для проведения реформы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государственных крестьян</a:t>
            </a:r>
          </a:p>
        </p:txBody>
      </p:sp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6732588" y="4510088"/>
            <a:ext cx="2411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   </a:t>
            </a: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</a:t>
            </a:r>
            <a:r>
              <a:rPr lang="en-US" sz="2000" b="1"/>
              <a:t>42</a:t>
            </a:r>
            <a:r>
              <a:rPr lang="ru-RU" sz="2000" b="1"/>
              <a:t> г. </a:t>
            </a:r>
            <a:br>
              <a:rPr lang="ru-RU" sz="2000" b="1"/>
            </a:br>
            <a:r>
              <a:rPr lang="ru-RU" sz="2000" b="1"/>
              <a:t> По вопросам управления Закавказьем</a:t>
            </a:r>
          </a:p>
        </p:txBody>
      </p:sp>
      <p:sp>
        <p:nvSpPr>
          <p:cNvPr id="146461" name="Rectangle 29"/>
          <p:cNvSpPr>
            <a:spLocks noChangeArrowheads="1"/>
          </p:cNvSpPr>
          <p:nvPr/>
        </p:nvSpPr>
        <p:spPr bwMode="auto">
          <a:xfrm>
            <a:off x="71438" y="657225"/>
            <a:ext cx="9001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500" b="1"/>
              <a:t>Собственная Его Императорского Величества канцелярия</a:t>
            </a:r>
          </a:p>
        </p:txBody>
      </p:sp>
      <p:sp>
        <p:nvSpPr>
          <p:cNvPr id="146462" name="Rectangle 30"/>
          <p:cNvSpPr>
            <a:spLocks noChangeArrowheads="1"/>
          </p:cNvSpPr>
          <p:nvPr/>
        </p:nvSpPr>
        <p:spPr bwMode="auto">
          <a:xfrm>
            <a:off x="215900" y="1773238"/>
            <a:ext cx="1584325" cy="16922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7" name="Line 13"/>
          <p:cNvSpPr>
            <a:spLocks noChangeShapeType="1"/>
          </p:cNvSpPr>
          <p:nvPr/>
        </p:nvSpPr>
        <p:spPr bwMode="auto">
          <a:xfrm>
            <a:off x="4572000" y="1196975"/>
            <a:ext cx="0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4572000" y="2636838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572000" y="4149725"/>
            <a:ext cx="0" cy="1077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549275"/>
            <a:ext cx="3600450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AFA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ru-RU" sz="4000"/>
              <a:t>ИМПЕРАТОР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051050" y="2205038"/>
            <a:ext cx="5040313" cy="431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ru-RU" sz="2400" b="1"/>
              <a:t>Министерства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1331913" y="3716338"/>
            <a:ext cx="6480175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ru-RU" sz="2400" b="1"/>
              <a:t>Генерал-губернаторы, губернаторы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68313" y="5229225"/>
            <a:ext cx="8207375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ru-RU" sz="2400" b="1"/>
              <a:t>Капитан-исправники, городничие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771775" y="1196975"/>
            <a:ext cx="3600450" cy="5048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EA0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ru-RU" sz="1600" b="1"/>
              <a:t>Собственная Е. И. В. </a:t>
            </a:r>
          </a:p>
          <a:p>
            <a:pPr algn="ctr"/>
            <a:r>
              <a:rPr lang="ru-RU" sz="1600" b="1"/>
              <a:t>канцелярия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2051050" y="2636838"/>
            <a:ext cx="5041900" cy="360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EA0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ru-RU" sz="2000"/>
              <a:t>Канцелярия</a:t>
            </a:r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1331913" y="4149725"/>
            <a:ext cx="6480175" cy="3603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EA0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ru-RU" sz="2000"/>
              <a:t>Канцелярия</a:t>
            </a:r>
          </a:p>
        </p:txBody>
      </p:sp>
      <p:sp>
        <p:nvSpPr>
          <p:cNvPr id="144396" name="AutoShape 12"/>
          <p:cNvSpPr>
            <a:spLocks noChangeArrowheads="1"/>
          </p:cNvSpPr>
          <p:nvPr/>
        </p:nvSpPr>
        <p:spPr bwMode="auto">
          <a:xfrm>
            <a:off x="468313" y="5661025"/>
            <a:ext cx="8207375" cy="3603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FEA0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ru-RU" sz="2000"/>
              <a:t>Канцелярия</a:t>
            </a:r>
          </a:p>
        </p:txBody>
      </p:sp>
      <p:grpSp>
        <p:nvGrpSpPr>
          <p:cNvPr id="144495" name="Group 111"/>
          <p:cNvGrpSpPr>
            <a:grpSpLocks/>
          </p:cNvGrpSpPr>
          <p:nvPr/>
        </p:nvGrpSpPr>
        <p:grpSpPr bwMode="auto">
          <a:xfrm>
            <a:off x="576263" y="5121275"/>
            <a:ext cx="495300" cy="576263"/>
            <a:chOff x="363" y="2886"/>
            <a:chExt cx="312" cy="363"/>
          </a:xfrm>
        </p:grpSpPr>
        <p:sp>
          <p:nvSpPr>
            <p:cNvPr id="144484" name="AutoShape 100"/>
            <p:cNvSpPr>
              <a:spLocks noChangeArrowheads="1"/>
            </p:cNvSpPr>
            <p:nvPr/>
          </p:nvSpPr>
          <p:spPr bwMode="auto">
            <a:xfrm rot="-2006763">
              <a:off x="363" y="297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85" name="AutoShape 101"/>
            <p:cNvSpPr>
              <a:spLocks noChangeArrowheads="1"/>
            </p:cNvSpPr>
            <p:nvPr/>
          </p:nvSpPr>
          <p:spPr bwMode="auto">
            <a:xfrm rot="-2006763">
              <a:off x="363" y="2954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86" name="AutoShape 102"/>
            <p:cNvSpPr>
              <a:spLocks noChangeArrowheads="1"/>
            </p:cNvSpPr>
            <p:nvPr/>
          </p:nvSpPr>
          <p:spPr bwMode="auto">
            <a:xfrm rot="-2006763">
              <a:off x="363" y="2931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87" name="AutoShape 103"/>
            <p:cNvSpPr>
              <a:spLocks noChangeArrowheads="1"/>
            </p:cNvSpPr>
            <p:nvPr/>
          </p:nvSpPr>
          <p:spPr bwMode="auto">
            <a:xfrm rot="-2006763">
              <a:off x="363" y="2908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88" name="AutoShape 104"/>
            <p:cNvSpPr>
              <a:spLocks noChangeArrowheads="1"/>
            </p:cNvSpPr>
            <p:nvPr/>
          </p:nvSpPr>
          <p:spPr bwMode="auto">
            <a:xfrm rot="-2006763">
              <a:off x="363" y="288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50" name="Text Box 66"/>
            <p:cNvSpPr txBox="1">
              <a:spLocks noChangeArrowheads="1"/>
            </p:cNvSpPr>
            <p:nvPr/>
          </p:nvSpPr>
          <p:spPr bwMode="auto">
            <a:xfrm rot="3401275">
              <a:off x="391" y="2919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496" name="Group 112"/>
          <p:cNvGrpSpPr>
            <a:grpSpLocks/>
          </p:cNvGrpSpPr>
          <p:nvPr/>
        </p:nvGrpSpPr>
        <p:grpSpPr bwMode="auto">
          <a:xfrm>
            <a:off x="8064500" y="5121275"/>
            <a:ext cx="495300" cy="576263"/>
            <a:chOff x="363" y="2886"/>
            <a:chExt cx="312" cy="363"/>
          </a:xfrm>
        </p:grpSpPr>
        <p:sp>
          <p:nvSpPr>
            <p:cNvPr id="144497" name="AutoShape 113"/>
            <p:cNvSpPr>
              <a:spLocks noChangeArrowheads="1"/>
            </p:cNvSpPr>
            <p:nvPr/>
          </p:nvSpPr>
          <p:spPr bwMode="auto">
            <a:xfrm rot="-2006763">
              <a:off x="363" y="297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98" name="AutoShape 114"/>
            <p:cNvSpPr>
              <a:spLocks noChangeArrowheads="1"/>
            </p:cNvSpPr>
            <p:nvPr/>
          </p:nvSpPr>
          <p:spPr bwMode="auto">
            <a:xfrm rot="-2006763">
              <a:off x="363" y="2954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99" name="AutoShape 115"/>
            <p:cNvSpPr>
              <a:spLocks noChangeArrowheads="1"/>
            </p:cNvSpPr>
            <p:nvPr/>
          </p:nvSpPr>
          <p:spPr bwMode="auto">
            <a:xfrm rot="-2006763">
              <a:off x="363" y="2931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0" name="AutoShape 116"/>
            <p:cNvSpPr>
              <a:spLocks noChangeArrowheads="1"/>
            </p:cNvSpPr>
            <p:nvPr/>
          </p:nvSpPr>
          <p:spPr bwMode="auto">
            <a:xfrm rot="-2006763">
              <a:off x="363" y="2908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1" name="AutoShape 117"/>
            <p:cNvSpPr>
              <a:spLocks noChangeArrowheads="1"/>
            </p:cNvSpPr>
            <p:nvPr/>
          </p:nvSpPr>
          <p:spPr bwMode="auto">
            <a:xfrm rot="-2006763">
              <a:off x="363" y="288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2" name="Text Box 118"/>
            <p:cNvSpPr txBox="1">
              <a:spLocks noChangeArrowheads="1"/>
            </p:cNvSpPr>
            <p:nvPr/>
          </p:nvSpPr>
          <p:spPr bwMode="auto">
            <a:xfrm rot="3401275">
              <a:off x="391" y="2919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03" name="Group 119"/>
          <p:cNvGrpSpPr>
            <a:grpSpLocks/>
          </p:cNvGrpSpPr>
          <p:nvPr/>
        </p:nvGrpSpPr>
        <p:grpSpPr bwMode="auto">
          <a:xfrm>
            <a:off x="1439863" y="3608388"/>
            <a:ext cx="495300" cy="576262"/>
            <a:chOff x="363" y="2886"/>
            <a:chExt cx="312" cy="363"/>
          </a:xfrm>
        </p:grpSpPr>
        <p:sp>
          <p:nvSpPr>
            <p:cNvPr id="144504" name="AutoShape 120"/>
            <p:cNvSpPr>
              <a:spLocks noChangeArrowheads="1"/>
            </p:cNvSpPr>
            <p:nvPr/>
          </p:nvSpPr>
          <p:spPr bwMode="auto">
            <a:xfrm rot="-2006763">
              <a:off x="363" y="297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5" name="AutoShape 121"/>
            <p:cNvSpPr>
              <a:spLocks noChangeArrowheads="1"/>
            </p:cNvSpPr>
            <p:nvPr/>
          </p:nvSpPr>
          <p:spPr bwMode="auto">
            <a:xfrm rot="-2006763">
              <a:off x="363" y="2954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6" name="AutoShape 122"/>
            <p:cNvSpPr>
              <a:spLocks noChangeArrowheads="1"/>
            </p:cNvSpPr>
            <p:nvPr/>
          </p:nvSpPr>
          <p:spPr bwMode="auto">
            <a:xfrm rot="-2006763">
              <a:off x="363" y="2931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7" name="AutoShape 123"/>
            <p:cNvSpPr>
              <a:spLocks noChangeArrowheads="1"/>
            </p:cNvSpPr>
            <p:nvPr/>
          </p:nvSpPr>
          <p:spPr bwMode="auto">
            <a:xfrm rot="-2006763">
              <a:off x="363" y="2908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8" name="AutoShape 124"/>
            <p:cNvSpPr>
              <a:spLocks noChangeArrowheads="1"/>
            </p:cNvSpPr>
            <p:nvPr/>
          </p:nvSpPr>
          <p:spPr bwMode="auto">
            <a:xfrm rot="-2006763">
              <a:off x="363" y="288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09" name="Text Box 125"/>
            <p:cNvSpPr txBox="1">
              <a:spLocks noChangeArrowheads="1"/>
            </p:cNvSpPr>
            <p:nvPr/>
          </p:nvSpPr>
          <p:spPr bwMode="auto">
            <a:xfrm rot="3401275">
              <a:off x="391" y="2919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10" name="Group 126"/>
          <p:cNvGrpSpPr>
            <a:grpSpLocks/>
          </p:cNvGrpSpPr>
          <p:nvPr/>
        </p:nvGrpSpPr>
        <p:grpSpPr bwMode="auto">
          <a:xfrm>
            <a:off x="7200900" y="3608388"/>
            <a:ext cx="495300" cy="576262"/>
            <a:chOff x="363" y="2886"/>
            <a:chExt cx="312" cy="363"/>
          </a:xfrm>
        </p:grpSpPr>
        <p:sp>
          <p:nvSpPr>
            <p:cNvPr id="144511" name="AutoShape 127"/>
            <p:cNvSpPr>
              <a:spLocks noChangeArrowheads="1"/>
            </p:cNvSpPr>
            <p:nvPr/>
          </p:nvSpPr>
          <p:spPr bwMode="auto">
            <a:xfrm rot="-2006763">
              <a:off x="363" y="297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12" name="AutoShape 128"/>
            <p:cNvSpPr>
              <a:spLocks noChangeArrowheads="1"/>
            </p:cNvSpPr>
            <p:nvPr/>
          </p:nvSpPr>
          <p:spPr bwMode="auto">
            <a:xfrm rot="-2006763">
              <a:off x="363" y="2954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13" name="AutoShape 129"/>
            <p:cNvSpPr>
              <a:spLocks noChangeArrowheads="1"/>
            </p:cNvSpPr>
            <p:nvPr/>
          </p:nvSpPr>
          <p:spPr bwMode="auto">
            <a:xfrm rot="-2006763">
              <a:off x="363" y="2931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14" name="AutoShape 130"/>
            <p:cNvSpPr>
              <a:spLocks noChangeArrowheads="1"/>
            </p:cNvSpPr>
            <p:nvPr/>
          </p:nvSpPr>
          <p:spPr bwMode="auto">
            <a:xfrm rot="-2006763">
              <a:off x="363" y="2908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15" name="AutoShape 131"/>
            <p:cNvSpPr>
              <a:spLocks noChangeArrowheads="1"/>
            </p:cNvSpPr>
            <p:nvPr/>
          </p:nvSpPr>
          <p:spPr bwMode="auto">
            <a:xfrm rot="-2006763">
              <a:off x="363" y="288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16" name="Text Box 132"/>
            <p:cNvSpPr txBox="1">
              <a:spLocks noChangeArrowheads="1"/>
            </p:cNvSpPr>
            <p:nvPr/>
          </p:nvSpPr>
          <p:spPr bwMode="auto">
            <a:xfrm rot="3401275">
              <a:off x="391" y="2919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17" name="Group 133"/>
          <p:cNvGrpSpPr>
            <a:grpSpLocks/>
          </p:cNvGrpSpPr>
          <p:nvPr/>
        </p:nvGrpSpPr>
        <p:grpSpPr bwMode="auto">
          <a:xfrm>
            <a:off x="2124075" y="584200"/>
            <a:ext cx="495300" cy="576263"/>
            <a:chOff x="363" y="2886"/>
            <a:chExt cx="312" cy="363"/>
          </a:xfrm>
        </p:grpSpPr>
        <p:sp>
          <p:nvSpPr>
            <p:cNvPr id="144518" name="AutoShape 134"/>
            <p:cNvSpPr>
              <a:spLocks noChangeArrowheads="1"/>
            </p:cNvSpPr>
            <p:nvPr/>
          </p:nvSpPr>
          <p:spPr bwMode="auto">
            <a:xfrm rot="-2006763">
              <a:off x="363" y="297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19" name="AutoShape 135"/>
            <p:cNvSpPr>
              <a:spLocks noChangeArrowheads="1"/>
            </p:cNvSpPr>
            <p:nvPr/>
          </p:nvSpPr>
          <p:spPr bwMode="auto">
            <a:xfrm rot="-2006763">
              <a:off x="363" y="2954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20" name="AutoShape 136"/>
            <p:cNvSpPr>
              <a:spLocks noChangeArrowheads="1"/>
            </p:cNvSpPr>
            <p:nvPr/>
          </p:nvSpPr>
          <p:spPr bwMode="auto">
            <a:xfrm rot="-2006763">
              <a:off x="363" y="2931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21" name="AutoShape 137"/>
            <p:cNvSpPr>
              <a:spLocks noChangeArrowheads="1"/>
            </p:cNvSpPr>
            <p:nvPr/>
          </p:nvSpPr>
          <p:spPr bwMode="auto">
            <a:xfrm rot="-2006763">
              <a:off x="363" y="2908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22" name="AutoShape 138"/>
            <p:cNvSpPr>
              <a:spLocks noChangeArrowheads="1"/>
            </p:cNvSpPr>
            <p:nvPr/>
          </p:nvSpPr>
          <p:spPr bwMode="auto">
            <a:xfrm rot="-2006763">
              <a:off x="363" y="288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23" name="Text Box 139"/>
            <p:cNvSpPr txBox="1">
              <a:spLocks noChangeArrowheads="1"/>
            </p:cNvSpPr>
            <p:nvPr/>
          </p:nvSpPr>
          <p:spPr bwMode="auto">
            <a:xfrm rot="3401275">
              <a:off x="391" y="2919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24" name="Group 140"/>
          <p:cNvGrpSpPr>
            <a:grpSpLocks/>
          </p:cNvGrpSpPr>
          <p:nvPr/>
        </p:nvGrpSpPr>
        <p:grpSpPr bwMode="auto">
          <a:xfrm>
            <a:off x="6480175" y="2097088"/>
            <a:ext cx="495300" cy="576262"/>
            <a:chOff x="363" y="2886"/>
            <a:chExt cx="312" cy="363"/>
          </a:xfrm>
        </p:grpSpPr>
        <p:sp>
          <p:nvSpPr>
            <p:cNvPr id="144525" name="AutoShape 141"/>
            <p:cNvSpPr>
              <a:spLocks noChangeArrowheads="1"/>
            </p:cNvSpPr>
            <p:nvPr/>
          </p:nvSpPr>
          <p:spPr bwMode="auto">
            <a:xfrm rot="-2006763">
              <a:off x="363" y="297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26" name="AutoShape 142"/>
            <p:cNvSpPr>
              <a:spLocks noChangeArrowheads="1"/>
            </p:cNvSpPr>
            <p:nvPr/>
          </p:nvSpPr>
          <p:spPr bwMode="auto">
            <a:xfrm rot="-2006763">
              <a:off x="363" y="2954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27" name="AutoShape 143"/>
            <p:cNvSpPr>
              <a:spLocks noChangeArrowheads="1"/>
            </p:cNvSpPr>
            <p:nvPr/>
          </p:nvSpPr>
          <p:spPr bwMode="auto">
            <a:xfrm rot="-2006763">
              <a:off x="363" y="2931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28" name="AutoShape 144"/>
            <p:cNvSpPr>
              <a:spLocks noChangeArrowheads="1"/>
            </p:cNvSpPr>
            <p:nvPr/>
          </p:nvSpPr>
          <p:spPr bwMode="auto">
            <a:xfrm rot="-2006763">
              <a:off x="363" y="2908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29" name="AutoShape 145"/>
            <p:cNvSpPr>
              <a:spLocks noChangeArrowheads="1"/>
            </p:cNvSpPr>
            <p:nvPr/>
          </p:nvSpPr>
          <p:spPr bwMode="auto">
            <a:xfrm rot="-2006763">
              <a:off x="363" y="288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30" name="Text Box 146"/>
            <p:cNvSpPr txBox="1">
              <a:spLocks noChangeArrowheads="1"/>
            </p:cNvSpPr>
            <p:nvPr/>
          </p:nvSpPr>
          <p:spPr bwMode="auto">
            <a:xfrm rot="3401275">
              <a:off x="391" y="2919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31" name="Group 147"/>
          <p:cNvGrpSpPr>
            <a:grpSpLocks/>
          </p:cNvGrpSpPr>
          <p:nvPr/>
        </p:nvGrpSpPr>
        <p:grpSpPr bwMode="auto">
          <a:xfrm>
            <a:off x="6551613" y="584200"/>
            <a:ext cx="495300" cy="576263"/>
            <a:chOff x="363" y="2886"/>
            <a:chExt cx="312" cy="363"/>
          </a:xfrm>
        </p:grpSpPr>
        <p:sp>
          <p:nvSpPr>
            <p:cNvPr id="144532" name="AutoShape 148"/>
            <p:cNvSpPr>
              <a:spLocks noChangeArrowheads="1"/>
            </p:cNvSpPr>
            <p:nvPr/>
          </p:nvSpPr>
          <p:spPr bwMode="auto">
            <a:xfrm rot="-2006763">
              <a:off x="363" y="297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33" name="AutoShape 149"/>
            <p:cNvSpPr>
              <a:spLocks noChangeArrowheads="1"/>
            </p:cNvSpPr>
            <p:nvPr/>
          </p:nvSpPr>
          <p:spPr bwMode="auto">
            <a:xfrm rot="-2006763">
              <a:off x="363" y="2954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34" name="AutoShape 150"/>
            <p:cNvSpPr>
              <a:spLocks noChangeArrowheads="1"/>
            </p:cNvSpPr>
            <p:nvPr/>
          </p:nvSpPr>
          <p:spPr bwMode="auto">
            <a:xfrm rot="-2006763">
              <a:off x="363" y="2931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35" name="AutoShape 151"/>
            <p:cNvSpPr>
              <a:spLocks noChangeArrowheads="1"/>
            </p:cNvSpPr>
            <p:nvPr/>
          </p:nvSpPr>
          <p:spPr bwMode="auto">
            <a:xfrm rot="-2006763">
              <a:off x="363" y="2908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36" name="AutoShape 152"/>
            <p:cNvSpPr>
              <a:spLocks noChangeArrowheads="1"/>
            </p:cNvSpPr>
            <p:nvPr/>
          </p:nvSpPr>
          <p:spPr bwMode="auto">
            <a:xfrm rot="-2006763">
              <a:off x="363" y="288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37" name="Text Box 153"/>
            <p:cNvSpPr txBox="1">
              <a:spLocks noChangeArrowheads="1"/>
            </p:cNvSpPr>
            <p:nvPr/>
          </p:nvSpPr>
          <p:spPr bwMode="auto">
            <a:xfrm rot="3401275">
              <a:off x="391" y="2919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38" name="Group 154"/>
          <p:cNvGrpSpPr>
            <a:grpSpLocks/>
          </p:cNvGrpSpPr>
          <p:nvPr/>
        </p:nvGrpSpPr>
        <p:grpSpPr bwMode="auto">
          <a:xfrm>
            <a:off x="2159000" y="2097088"/>
            <a:ext cx="495300" cy="576262"/>
            <a:chOff x="363" y="2886"/>
            <a:chExt cx="312" cy="363"/>
          </a:xfrm>
        </p:grpSpPr>
        <p:sp>
          <p:nvSpPr>
            <p:cNvPr id="144539" name="AutoShape 155"/>
            <p:cNvSpPr>
              <a:spLocks noChangeArrowheads="1"/>
            </p:cNvSpPr>
            <p:nvPr/>
          </p:nvSpPr>
          <p:spPr bwMode="auto">
            <a:xfrm rot="-2006763">
              <a:off x="363" y="297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40" name="AutoShape 156"/>
            <p:cNvSpPr>
              <a:spLocks noChangeArrowheads="1"/>
            </p:cNvSpPr>
            <p:nvPr/>
          </p:nvSpPr>
          <p:spPr bwMode="auto">
            <a:xfrm rot="-2006763">
              <a:off x="363" y="2954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41" name="AutoShape 157"/>
            <p:cNvSpPr>
              <a:spLocks noChangeArrowheads="1"/>
            </p:cNvSpPr>
            <p:nvPr/>
          </p:nvSpPr>
          <p:spPr bwMode="auto">
            <a:xfrm rot="-2006763">
              <a:off x="363" y="2931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42" name="AutoShape 158"/>
            <p:cNvSpPr>
              <a:spLocks noChangeArrowheads="1"/>
            </p:cNvSpPr>
            <p:nvPr/>
          </p:nvSpPr>
          <p:spPr bwMode="auto">
            <a:xfrm rot="-2006763">
              <a:off x="363" y="2908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43" name="AutoShape 159"/>
            <p:cNvSpPr>
              <a:spLocks noChangeArrowheads="1"/>
            </p:cNvSpPr>
            <p:nvPr/>
          </p:nvSpPr>
          <p:spPr bwMode="auto">
            <a:xfrm rot="-2006763">
              <a:off x="363" y="2886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44" name="Text Box 160"/>
            <p:cNvSpPr txBox="1">
              <a:spLocks noChangeArrowheads="1"/>
            </p:cNvSpPr>
            <p:nvPr/>
          </p:nvSpPr>
          <p:spPr bwMode="auto">
            <a:xfrm rot="3401275">
              <a:off x="391" y="2919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494" name="Group 110"/>
          <p:cNvGrpSpPr>
            <a:grpSpLocks/>
          </p:cNvGrpSpPr>
          <p:nvPr/>
        </p:nvGrpSpPr>
        <p:grpSpPr bwMode="auto">
          <a:xfrm>
            <a:off x="576263" y="5121275"/>
            <a:ext cx="495300" cy="461963"/>
            <a:chOff x="330" y="1113"/>
            <a:chExt cx="312" cy="291"/>
          </a:xfrm>
        </p:grpSpPr>
        <p:sp>
          <p:nvSpPr>
            <p:cNvPr id="144492" name="AutoShape 108"/>
            <p:cNvSpPr>
              <a:spLocks noChangeArrowheads="1"/>
            </p:cNvSpPr>
            <p:nvPr/>
          </p:nvSpPr>
          <p:spPr bwMode="auto">
            <a:xfrm rot="-2006763">
              <a:off x="330" y="1113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493" name="Text Box 109"/>
            <p:cNvSpPr txBox="1">
              <a:spLocks noChangeArrowheads="1"/>
            </p:cNvSpPr>
            <p:nvPr/>
          </p:nvSpPr>
          <p:spPr bwMode="auto">
            <a:xfrm rot="3401275">
              <a:off x="358" y="1146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57" name="Group 173"/>
          <p:cNvGrpSpPr>
            <a:grpSpLocks/>
          </p:cNvGrpSpPr>
          <p:nvPr/>
        </p:nvGrpSpPr>
        <p:grpSpPr bwMode="auto">
          <a:xfrm>
            <a:off x="6551613" y="584200"/>
            <a:ext cx="495300" cy="461963"/>
            <a:chOff x="330" y="1113"/>
            <a:chExt cx="312" cy="291"/>
          </a:xfrm>
        </p:grpSpPr>
        <p:sp>
          <p:nvSpPr>
            <p:cNvPr id="144558" name="AutoShape 174"/>
            <p:cNvSpPr>
              <a:spLocks noChangeArrowheads="1"/>
            </p:cNvSpPr>
            <p:nvPr/>
          </p:nvSpPr>
          <p:spPr bwMode="auto">
            <a:xfrm rot="-2006763">
              <a:off x="330" y="1113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59" name="Text Box 175"/>
            <p:cNvSpPr txBox="1">
              <a:spLocks noChangeArrowheads="1"/>
            </p:cNvSpPr>
            <p:nvPr/>
          </p:nvSpPr>
          <p:spPr bwMode="auto">
            <a:xfrm rot="3401275">
              <a:off x="358" y="1146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60" name="Group 176"/>
          <p:cNvGrpSpPr>
            <a:grpSpLocks/>
          </p:cNvGrpSpPr>
          <p:nvPr/>
        </p:nvGrpSpPr>
        <p:grpSpPr bwMode="auto">
          <a:xfrm>
            <a:off x="6551613" y="584200"/>
            <a:ext cx="495300" cy="461963"/>
            <a:chOff x="330" y="1113"/>
            <a:chExt cx="312" cy="291"/>
          </a:xfrm>
        </p:grpSpPr>
        <p:sp>
          <p:nvSpPr>
            <p:cNvPr id="144561" name="AutoShape 177"/>
            <p:cNvSpPr>
              <a:spLocks noChangeArrowheads="1"/>
            </p:cNvSpPr>
            <p:nvPr/>
          </p:nvSpPr>
          <p:spPr bwMode="auto">
            <a:xfrm rot="-2006763">
              <a:off x="330" y="1113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62" name="Text Box 178"/>
            <p:cNvSpPr txBox="1">
              <a:spLocks noChangeArrowheads="1"/>
            </p:cNvSpPr>
            <p:nvPr/>
          </p:nvSpPr>
          <p:spPr bwMode="auto">
            <a:xfrm rot="3401275">
              <a:off x="358" y="1146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63" name="Group 179"/>
          <p:cNvGrpSpPr>
            <a:grpSpLocks/>
          </p:cNvGrpSpPr>
          <p:nvPr/>
        </p:nvGrpSpPr>
        <p:grpSpPr bwMode="auto">
          <a:xfrm>
            <a:off x="6551613" y="584200"/>
            <a:ext cx="495300" cy="461963"/>
            <a:chOff x="330" y="1113"/>
            <a:chExt cx="312" cy="291"/>
          </a:xfrm>
        </p:grpSpPr>
        <p:sp>
          <p:nvSpPr>
            <p:cNvPr id="144564" name="AutoShape 180"/>
            <p:cNvSpPr>
              <a:spLocks noChangeArrowheads="1"/>
            </p:cNvSpPr>
            <p:nvPr/>
          </p:nvSpPr>
          <p:spPr bwMode="auto">
            <a:xfrm rot="-2006763">
              <a:off x="330" y="1113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65" name="Text Box 181"/>
            <p:cNvSpPr txBox="1">
              <a:spLocks noChangeArrowheads="1"/>
            </p:cNvSpPr>
            <p:nvPr/>
          </p:nvSpPr>
          <p:spPr bwMode="auto">
            <a:xfrm rot="3401275">
              <a:off x="358" y="1146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48" name="Group 164"/>
          <p:cNvGrpSpPr>
            <a:grpSpLocks/>
          </p:cNvGrpSpPr>
          <p:nvPr/>
        </p:nvGrpSpPr>
        <p:grpSpPr bwMode="auto">
          <a:xfrm>
            <a:off x="2159000" y="2097088"/>
            <a:ext cx="495300" cy="461962"/>
            <a:chOff x="330" y="1113"/>
            <a:chExt cx="312" cy="291"/>
          </a:xfrm>
        </p:grpSpPr>
        <p:sp>
          <p:nvSpPr>
            <p:cNvPr id="144549" name="AutoShape 165"/>
            <p:cNvSpPr>
              <a:spLocks noChangeArrowheads="1"/>
            </p:cNvSpPr>
            <p:nvPr/>
          </p:nvSpPr>
          <p:spPr bwMode="auto">
            <a:xfrm rot="-2006763">
              <a:off x="330" y="1113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50" name="Text Box 166"/>
            <p:cNvSpPr txBox="1">
              <a:spLocks noChangeArrowheads="1"/>
            </p:cNvSpPr>
            <p:nvPr/>
          </p:nvSpPr>
          <p:spPr bwMode="auto">
            <a:xfrm rot="3401275">
              <a:off x="358" y="1146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  <p:grpSp>
        <p:nvGrpSpPr>
          <p:cNvPr id="144545" name="Group 161"/>
          <p:cNvGrpSpPr>
            <a:grpSpLocks/>
          </p:cNvGrpSpPr>
          <p:nvPr/>
        </p:nvGrpSpPr>
        <p:grpSpPr bwMode="auto">
          <a:xfrm>
            <a:off x="1439863" y="3608388"/>
            <a:ext cx="495300" cy="461962"/>
            <a:chOff x="330" y="1113"/>
            <a:chExt cx="312" cy="291"/>
          </a:xfrm>
        </p:grpSpPr>
        <p:sp>
          <p:nvSpPr>
            <p:cNvPr id="144546" name="AutoShape 162"/>
            <p:cNvSpPr>
              <a:spLocks noChangeArrowheads="1"/>
            </p:cNvSpPr>
            <p:nvPr/>
          </p:nvSpPr>
          <p:spPr bwMode="auto">
            <a:xfrm rot="-2006763">
              <a:off x="330" y="1113"/>
              <a:ext cx="312" cy="27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E9D18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547" name="Text Box 163"/>
            <p:cNvSpPr txBox="1">
              <a:spLocks noChangeArrowheads="1"/>
            </p:cNvSpPr>
            <p:nvPr/>
          </p:nvSpPr>
          <p:spPr bwMode="auto">
            <a:xfrm rot="3401275">
              <a:off x="358" y="1146"/>
              <a:ext cx="26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">
                  <a:latin typeface="OdessaScript" pitchFamily="2" charset="0"/>
                </a:rPr>
                <a:t>Прошу предоставить мне отдельно</a:t>
              </a:r>
              <a:r>
                <a:rPr lang="en-US" sz="400">
                  <a:latin typeface="OdessaScript" pitchFamily="2" charset="0"/>
                </a:rPr>
                <a:t>  </a:t>
              </a:r>
              <a:r>
                <a:rPr lang="ru-RU" sz="400">
                  <a:latin typeface="OdessaScript" pitchFamily="2" charset="0"/>
                </a:rPr>
                <a:t>е жилье</a:t>
              </a:r>
              <a:r>
                <a:rPr lang="en-US" sz="400">
                  <a:latin typeface="OdessaScript" pitchFamily="2" charset="0"/>
                </a:rPr>
                <a:t> </a:t>
              </a:r>
              <a:r>
                <a:rPr lang="ru-RU" sz="400">
                  <a:latin typeface="OdessaScript" pitchFamily="2" charset="0"/>
                </a:rPr>
                <a:t>с целью…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4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5841E-6 C -0.00173 -0.04649 -0.00069 -0.09507 0.00747 -0.14712 C 0.01563 -0.19916 0.03542 -0.24797 0.04879 -0.31297 C 0.06216 -0.37751 0.06737 -0.47744 0.0875 -0.53574 C 0.10764 -0.59403 0.15278 -0.63567 0.16997 -0.66204 " pathEditMode="relative" rAng="0" ptsTypes="aaaaa">
                                      <p:cBhvr>
                                        <p:cTn id="112" dur="2000" fill="hold"/>
                                        <p:tgtEl>
                                          <p:spTgt spid="144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33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4562E-6 C -0.02378 -0.00833 -0.0526 -0.01943 -0.07691 -0.0421 C -0.10121 -0.06477 -0.14149 -0.10942 -0.14635 -0.13579 C -0.15121 -0.16216 -0.1302 -0.18599 -0.10642 -0.20033 C -0.08263 -0.21467 -0.02465 -0.21721 -0.00312 -0.22161 " pathEditMode="relative" rAng="0" ptsTypes="aaaaa">
                                      <p:cBhvr>
                                        <p:cTn id="114" dur="2000" fill="hold"/>
                                        <p:tgtEl>
                                          <p:spTgt spid="144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11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C -0.04045 -0.04861 -0.08056 -0.09745 -0.0908 -0.1456 C -0.10104 -0.19398 -0.07344 -0.2544 -0.06146 -0.29028 C -0.04948 -0.32616 -0.04167 -0.33588 -0.01892 -0.36111 C 0.00382 -0.38634 0.0559 -0.425 0.07552 -0.4419 " pathEditMode="relative" rAng="0" ptsTypes="aaaaa">
                                      <p:cBhvr>
                                        <p:cTn id="116" dur="2000" fill="hold"/>
                                        <p:tgtEl>
                                          <p:spTgt spid="14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2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C 0.01545 0.00833 0.03142 0.01759 0.04913 0.03148 C 0.06684 0.04537 0.09531 0.05949 0.1059 0.08194 C 0.11649 0.1044 0.13194 0.14329 0.11319 0.1662 C 0.09444 0.18912 0.01823 0.20903 -0.00677 0.22014 " pathEditMode="relative" rAng="0" ptsTypes="aaaaa">
                                      <p:cBhvr>
                                        <p:cTn id="118" dur="2000" fill="hold"/>
                                        <p:tgtEl>
                                          <p:spTgt spid="144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1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C 0.05989 0.07199 0.11944 0.14468 0.13142 0.21829 C 0.1434 0.2919 0.08472 0.39491 0.07239 0.44144 " pathEditMode="relative" rAng="0" ptsTypes="aaa">
                                      <p:cBhvr>
                                        <p:cTn id="120" dur="2000" fill="hold"/>
                                        <p:tgtEl>
                                          <p:spTgt spid="144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22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78E-17 C 0.03541 0.05972 0.07083 0.11944 0.10173 0.1706 C 0.13264 0.22176 0.16875 0.24745 0.18559 0.30694 C 0.20243 0.36667 0.20573 0.46829 0.20243 0.52755 C 0.19913 0.58681 0.17343 0.63403 0.1658 0.66204 " pathEditMode="relative" rAng="0" ptsTypes="aaaaa">
                                      <p:cBhvr>
                                        <p:cTn id="122" dur="2000" fill="hold"/>
                                        <p:tgtEl>
                                          <p:spTgt spid="144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7" grpId="0" animBg="1"/>
      <p:bldP spid="144398" grpId="0" animBg="1"/>
      <p:bldP spid="144399" grpId="0" animBg="1"/>
      <p:bldP spid="144388" grpId="0" animBg="1"/>
      <p:bldP spid="144389" grpId="0" animBg="1"/>
      <p:bldP spid="144390" grpId="0" animBg="1"/>
      <p:bldP spid="144391" grpId="0" animBg="1"/>
      <p:bldP spid="144393" grpId="0" animBg="1"/>
      <p:bldP spid="144394" grpId="0" animBg="1"/>
      <p:bldP spid="144395" grpId="0" animBg="1"/>
      <p:bldP spid="1443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42875" y="584200"/>
            <a:ext cx="8856663" cy="611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9D18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2400" b="1"/>
          </a:p>
        </p:txBody>
      </p:sp>
      <p:grpSp>
        <p:nvGrpSpPr>
          <p:cNvPr id="153603" name="Group 3"/>
          <p:cNvGrpSpPr>
            <a:grpSpLocks/>
          </p:cNvGrpSpPr>
          <p:nvPr/>
        </p:nvGrpSpPr>
        <p:grpSpPr bwMode="auto">
          <a:xfrm>
            <a:off x="598488" y="1196975"/>
            <a:ext cx="720725" cy="576263"/>
            <a:chOff x="612" y="1026"/>
            <a:chExt cx="454" cy="363"/>
          </a:xfrm>
        </p:grpSpPr>
        <p:cxnSp>
          <p:nvCxnSpPr>
            <p:cNvPr id="153604" name="AutoShape 4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605" name="AutoShape 5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3606" name="Group 6"/>
          <p:cNvGrpSpPr>
            <a:grpSpLocks/>
          </p:cNvGrpSpPr>
          <p:nvPr/>
        </p:nvGrpSpPr>
        <p:grpSpPr bwMode="auto">
          <a:xfrm>
            <a:off x="2008188" y="1196975"/>
            <a:ext cx="720725" cy="3313113"/>
            <a:chOff x="612" y="1026"/>
            <a:chExt cx="454" cy="363"/>
          </a:xfrm>
        </p:grpSpPr>
        <p:cxnSp>
          <p:nvCxnSpPr>
            <p:cNvPr id="153607" name="AutoShape 7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608" name="AutoShape 8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3609" name="Group 9"/>
          <p:cNvGrpSpPr>
            <a:grpSpLocks/>
          </p:cNvGrpSpPr>
          <p:nvPr/>
        </p:nvGrpSpPr>
        <p:grpSpPr bwMode="auto">
          <a:xfrm>
            <a:off x="3417888" y="1196975"/>
            <a:ext cx="720725" cy="576263"/>
            <a:chOff x="612" y="1026"/>
            <a:chExt cx="454" cy="363"/>
          </a:xfrm>
        </p:grpSpPr>
        <p:cxnSp>
          <p:nvCxnSpPr>
            <p:cNvPr id="153610" name="AutoShape 10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611" name="AutoShape 11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3612" name="Group 12"/>
          <p:cNvGrpSpPr>
            <a:grpSpLocks/>
          </p:cNvGrpSpPr>
          <p:nvPr/>
        </p:nvGrpSpPr>
        <p:grpSpPr bwMode="auto">
          <a:xfrm>
            <a:off x="4827588" y="1196975"/>
            <a:ext cx="720725" cy="3313113"/>
            <a:chOff x="612" y="1026"/>
            <a:chExt cx="454" cy="363"/>
          </a:xfrm>
        </p:grpSpPr>
        <p:cxnSp>
          <p:nvCxnSpPr>
            <p:cNvPr id="153613" name="AutoShape 13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614" name="AutoShape 14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3615" name="Group 15"/>
          <p:cNvGrpSpPr>
            <a:grpSpLocks/>
          </p:cNvGrpSpPr>
          <p:nvPr/>
        </p:nvGrpSpPr>
        <p:grpSpPr bwMode="auto">
          <a:xfrm>
            <a:off x="6237288" y="1196975"/>
            <a:ext cx="720725" cy="576263"/>
            <a:chOff x="612" y="1026"/>
            <a:chExt cx="454" cy="363"/>
          </a:xfrm>
        </p:grpSpPr>
        <p:cxnSp>
          <p:nvCxnSpPr>
            <p:cNvPr id="153616" name="AutoShape 16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617" name="AutoShape 17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3618" name="Group 18"/>
          <p:cNvGrpSpPr>
            <a:grpSpLocks/>
          </p:cNvGrpSpPr>
          <p:nvPr/>
        </p:nvGrpSpPr>
        <p:grpSpPr bwMode="auto">
          <a:xfrm>
            <a:off x="7646988" y="1196975"/>
            <a:ext cx="720725" cy="3276600"/>
            <a:chOff x="612" y="1026"/>
            <a:chExt cx="454" cy="363"/>
          </a:xfrm>
        </p:grpSpPr>
        <p:cxnSp>
          <p:nvCxnSpPr>
            <p:cNvPr id="153619" name="AutoShape 19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3620" name="AutoShape 20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53975" y="1844675"/>
            <a:ext cx="1873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Готовило</a:t>
            </a:r>
            <a:br>
              <a:rPr lang="ru-RU" sz="2000" b="1"/>
            </a:br>
            <a:r>
              <a:rPr lang="ru-RU" sz="2000" b="1"/>
              <a:t>бумаги для </a:t>
            </a:r>
            <a:br>
              <a:rPr lang="ru-RU" sz="2000" b="1"/>
            </a:br>
            <a:r>
              <a:rPr lang="ru-RU" sz="2000" b="1"/>
              <a:t>докладов</a:t>
            </a:r>
            <a:br>
              <a:rPr lang="ru-RU" sz="2000" b="1"/>
            </a:br>
            <a:r>
              <a:rPr lang="ru-RU" sz="2000" b="1"/>
              <a:t>императору</a:t>
            </a: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1260475" y="4545013"/>
            <a:ext cx="2197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в 1826 г. для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кодификации законодательства</a:t>
            </a:r>
          </a:p>
        </p:txBody>
      </p:sp>
      <p:sp>
        <p:nvSpPr>
          <p:cNvPr id="153623" name="Text Box 23"/>
          <p:cNvSpPr txBox="1">
            <a:spLocks noChangeArrowheads="1"/>
          </p:cNvSpPr>
          <p:nvPr/>
        </p:nvSpPr>
        <p:spPr bwMode="auto">
          <a:xfrm>
            <a:off x="2555875" y="1844675"/>
            <a:ext cx="2466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1826 г. </a:t>
            </a:r>
            <a:br>
              <a:rPr lang="ru-RU" sz="2000" b="1"/>
            </a:br>
            <a:r>
              <a:rPr lang="ru-RU" sz="2000" b="1"/>
              <a:t>Орган высшей</a:t>
            </a:r>
            <a:br>
              <a:rPr lang="ru-RU" sz="2000" b="1"/>
            </a:br>
            <a:r>
              <a:rPr lang="ru-RU" sz="2000" b="1"/>
              <a:t>политической полиции</a:t>
            </a:r>
            <a:r>
              <a:rPr lang="en-US" sz="2000" b="1"/>
              <a:t>.</a:t>
            </a:r>
            <a:br>
              <a:rPr lang="en-US" sz="2000" b="1"/>
            </a:br>
            <a:r>
              <a:rPr lang="ru-RU" sz="2000" b="1"/>
              <a:t>Отдельный корпус жандармов</a:t>
            </a:r>
          </a:p>
        </p:txBody>
      </p:sp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3816350" y="4545013"/>
            <a:ext cx="2771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IV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182</a:t>
            </a:r>
            <a:r>
              <a:rPr lang="en-US" sz="2000" b="1"/>
              <a:t>8</a:t>
            </a:r>
            <a:r>
              <a:rPr lang="ru-RU" sz="2000" b="1"/>
              <a:t> г. </a:t>
            </a:r>
            <a:br>
              <a:rPr lang="ru-RU" sz="2000" b="1"/>
            </a:br>
            <a:r>
              <a:rPr lang="ru-RU" sz="2000" b="1"/>
              <a:t>для руководства женскими училищами и благотворительными заведениями</a:t>
            </a:r>
          </a:p>
        </p:txBody>
      </p:sp>
      <p:sp>
        <p:nvSpPr>
          <p:cNvPr id="153625" name="Text Box 25"/>
          <p:cNvSpPr txBox="1">
            <a:spLocks noChangeArrowheads="1"/>
          </p:cNvSpPr>
          <p:nvPr/>
        </p:nvSpPr>
        <p:spPr bwMode="auto">
          <a:xfrm>
            <a:off x="5472113" y="1844675"/>
            <a:ext cx="2305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1836 г. </a:t>
            </a:r>
            <a:br>
              <a:rPr lang="ru-RU" sz="2000" b="1"/>
            </a:br>
            <a:r>
              <a:rPr lang="ru-RU" sz="2000" b="1"/>
              <a:t>для проведения реформы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государственных крестьян</a:t>
            </a:r>
          </a:p>
        </p:txBody>
      </p:sp>
      <p:sp>
        <p:nvSpPr>
          <p:cNvPr id="153626" name="Text Box 26"/>
          <p:cNvSpPr txBox="1">
            <a:spLocks noChangeArrowheads="1"/>
          </p:cNvSpPr>
          <p:nvPr/>
        </p:nvSpPr>
        <p:spPr bwMode="auto">
          <a:xfrm>
            <a:off x="6732588" y="4510088"/>
            <a:ext cx="2411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   </a:t>
            </a: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</a:t>
            </a:r>
            <a:r>
              <a:rPr lang="en-US" sz="2000" b="1"/>
              <a:t>42</a:t>
            </a:r>
            <a:r>
              <a:rPr lang="ru-RU" sz="2000" b="1"/>
              <a:t> г. </a:t>
            </a:r>
            <a:br>
              <a:rPr lang="ru-RU" sz="2000" b="1"/>
            </a:br>
            <a:r>
              <a:rPr lang="ru-RU" sz="2000" b="1"/>
              <a:t> По вопросам управления Закавказьем</a:t>
            </a:r>
          </a:p>
        </p:txBody>
      </p:sp>
      <p:sp>
        <p:nvSpPr>
          <p:cNvPr id="153627" name="Rectangle 27"/>
          <p:cNvSpPr>
            <a:spLocks noChangeArrowheads="1"/>
          </p:cNvSpPr>
          <p:nvPr/>
        </p:nvSpPr>
        <p:spPr bwMode="auto">
          <a:xfrm>
            <a:off x="71438" y="657225"/>
            <a:ext cx="9001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500" b="1"/>
              <a:t>Собственная Его Императорского Величества канцелярия</a:t>
            </a:r>
          </a:p>
        </p:txBody>
      </p:sp>
      <p:sp>
        <p:nvSpPr>
          <p:cNvPr id="153628" name="Rectangle 28"/>
          <p:cNvSpPr>
            <a:spLocks noChangeArrowheads="1"/>
          </p:cNvSpPr>
          <p:nvPr/>
        </p:nvSpPr>
        <p:spPr bwMode="auto">
          <a:xfrm>
            <a:off x="1258888" y="4508500"/>
            <a:ext cx="2197100" cy="16208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Rectangle 18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>
                <a:effectLst/>
              </a:rPr>
              <a:t>Кодификация законов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58775" y="5049838"/>
            <a:ext cx="360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3C56F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b="1"/>
              <a:t>«Полное собрание законов Российской империи» в 45 томах</a:t>
            </a:r>
          </a:p>
          <a:p>
            <a:pPr algn="ctr"/>
            <a:r>
              <a:rPr lang="ru-RU" b="1"/>
              <a:t>Как историко-архивный справочник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535488" y="5049838"/>
            <a:ext cx="43926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E3C56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«Свод законов Российской империи» в 15 томах действующего законодательства как единственное официальное руководство органов правосудия и управления</a:t>
            </a:r>
          </a:p>
        </p:txBody>
      </p:sp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3425" y="1304925"/>
            <a:ext cx="25971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3425" y="1304925"/>
            <a:ext cx="25971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Untitled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975" y="493713"/>
            <a:ext cx="8275638" cy="5876925"/>
          </a:xfrm>
          <a:prstGeom prst="rect">
            <a:avLst/>
          </a:prstGeom>
          <a:noFill/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Памят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9650" y="374650"/>
            <a:ext cx="4584700" cy="6113463"/>
          </a:xfrm>
          <a:prstGeom prst="rect">
            <a:avLst/>
          </a:prstGeom>
          <a:noFill/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42875" y="584200"/>
            <a:ext cx="8856663" cy="611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9D18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2400" b="1"/>
          </a:p>
        </p:txBody>
      </p:sp>
      <p:grpSp>
        <p:nvGrpSpPr>
          <p:cNvPr id="154627" name="Group 3"/>
          <p:cNvGrpSpPr>
            <a:grpSpLocks/>
          </p:cNvGrpSpPr>
          <p:nvPr/>
        </p:nvGrpSpPr>
        <p:grpSpPr bwMode="auto">
          <a:xfrm>
            <a:off x="598488" y="1196975"/>
            <a:ext cx="720725" cy="576263"/>
            <a:chOff x="612" y="1026"/>
            <a:chExt cx="454" cy="363"/>
          </a:xfrm>
        </p:grpSpPr>
        <p:cxnSp>
          <p:nvCxnSpPr>
            <p:cNvPr id="154628" name="AutoShape 4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629" name="AutoShape 5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4630" name="Group 6"/>
          <p:cNvGrpSpPr>
            <a:grpSpLocks/>
          </p:cNvGrpSpPr>
          <p:nvPr/>
        </p:nvGrpSpPr>
        <p:grpSpPr bwMode="auto">
          <a:xfrm>
            <a:off x="2008188" y="1196975"/>
            <a:ext cx="720725" cy="3313113"/>
            <a:chOff x="612" y="1026"/>
            <a:chExt cx="454" cy="363"/>
          </a:xfrm>
        </p:grpSpPr>
        <p:cxnSp>
          <p:nvCxnSpPr>
            <p:cNvPr id="154631" name="AutoShape 7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632" name="AutoShape 8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4633" name="Group 9"/>
          <p:cNvGrpSpPr>
            <a:grpSpLocks/>
          </p:cNvGrpSpPr>
          <p:nvPr/>
        </p:nvGrpSpPr>
        <p:grpSpPr bwMode="auto">
          <a:xfrm>
            <a:off x="3417888" y="1196975"/>
            <a:ext cx="720725" cy="576263"/>
            <a:chOff x="612" y="1026"/>
            <a:chExt cx="454" cy="363"/>
          </a:xfrm>
        </p:grpSpPr>
        <p:cxnSp>
          <p:nvCxnSpPr>
            <p:cNvPr id="154634" name="AutoShape 10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635" name="AutoShape 11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4636" name="Group 12"/>
          <p:cNvGrpSpPr>
            <a:grpSpLocks/>
          </p:cNvGrpSpPr>
          <p:nvPr/>
        </p:nvGrpSpPr>
        <p:grpSpPr bwMode="auto">
          <a:xfrm>
            <a:off x="4827588" y="1196975"/>
            <a:ext cx="720725" cy="3313113"/>
            <a:chOff x="612" y="1026"/>
            <a:chExt cx="454" cy="363"/>
          </a:xfrm>
        </p:grpSpPr>
        <p:cxnSp>
          <p:nvCxnSpPr>
            <p:cNvPr id="154637" name="AutoShape 13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638" name="AutoShape 14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4639" name="Group 15"/>
          <p:cNvGrpSpPr>
            <a:grpSpLocks/>
          </p:cNvGrpSpPr>
          <p:nvPr/>
        </p:nvGrpSpPr>
        <p:grpSpPr bwMode="auto">
          <a:xfrm>
            <a:off x="6237288" y="1196975"/>
            <a:ext cx="720725" cy="576263"/>
            <a:chOff x="612" y="1026"/>
            <a:chExt cx="454" cy="363"/>
          </a:xfrm>
        </p:grpSpPr>
        <p:cxnSp>
          <p:nvCxnSpPr>
            <p:cNvPr id="154640" name="AutoShape 16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641" name="AutoShape 17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4642" name="Group 18"/>
          <p:cNvGrpSpPr>
            <a:grpSpLocks/>
          </p:cNvGrpSpPr>
          <p:nvPr/>
        </p:nvGrpSpPr>
        <p:grpSpPr bwMode="auto">
          <a:xfrm>
            <a:off x="7646988" y="1196975"/>
            <a:ext cx="720725" cy="3276600"/>
            <a:chOff x="612" y="1026"/>
            <a:chExt cx="454" cy="363"/>
          </a:xfrm>
        </p:grpSpPr>
        <p:cxnSp>
          <p:nvCxnSpPr>
            <p:cNvPr id="154643" name="AutoShape 19"/>
            <p:cNvCxnSpPr>
              <a:cxnSpLocks noChangeShapeType="1"/>
            </p:cNvCxnSpPr>
            <p:nvPr/>
          </p:nvCxnSpPr>
          <p:spPr bwMode="auto">
            <a:xfrm>
              <a:off x="839" y="1026"/>
              <a:ext cx="0" cy="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4644" name="AutoShape 20"/>
            <p:cNvCxnSpPr>
              <a:cxnSpLocks noChangeShapeType="1"/>
            </p:cNvCxnSpPr>
            <p:nvPr/>
          </p:nvCxnSpPr>
          <p:spPr bwMode="auto">
            <a:xfrm>
              <a:off x="612" y="1389"/>
              <a:ext cx="45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53975" y="1844675"/>
            <a:ext cx="1873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Готовило</a:t>
            </a:r>
            <a:br>
              <a:rPr lang="ru-RU" sz="2000" b="1"/>
            </a:br>
            <a:r>
              <a:rPr lang="ru-RU" sz="2000" b="1"/>
              <a:t>бумаги для </a:t>
            </a:r>
            <a:br>
              <a:rPr lang="ru-RU" sz="2000" b="1"/>
            </a:br>
            <a:r>
              <a:rPr lang="ru-RU" sz="2000" b="1"/>
              <a:t>докладов</a:t>
            </a:r>
            <a:br>
              <a:rPr lang="ru-RU" sz="2000" b="1"/>
            </a:br>
            <a:r>
              <a:rPr lang="ru-RU" sz="2000" b="1"/>
              <a:t>императору</a:t>
            </a: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1260475" y="4545013"/>
            <a:ext cx="2197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в 1826 г. для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кодификации законодательства</a:t>
            </a:r>
          </a:p>
        </p:txBody>
      </p: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2555875" y="1844675"/>
            <a:ext cx="2466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1826 г. </a:t>
            </a:r>
            <a:br>
              <a:rPr lang="ru-RU" sz="2000" b="1"/>
            </a:br>
            <a:r>
              <a:rPr lang="ru-RU" sz="2000" b="1"/>
              <a:t>Орган высшей</a:t>
            </a:r>
            <a:br>
              <a:rPr lang="ru-RU" sz="2000" b="1"/>
            </a:br>
            <a:r>
              <a:rPr lang="ru-RU" sz="2000" b="1"/>
              <a:t>политической полиции</a:t>
            </a:r>
            <a:r>
              <a:rPr lang="en-US" sz="2000" b="1"/>
              <a:t>.</a:t>
            </a:r>
            <a:br>
              <a:rPr lang="en-US" sz="2000" b="1"/>
            </a:br>
            <a:r>
              <a:rPr lang="ru-RU" sz="2000" b="1"/>
              <a:t>Отдельный корпус жандармов</a:t>
            </a:r>
          </a:p>
        </p:txBody>
      </p:sp>
      <p:sp>
        <p:nvSpPr>
          <p:cNvPr id="154648" name="Text Box 24"/>
          <p:cNvSpPr txBox="1">
            <a:spLocks noChangeArrowheads="1"/>
          </p:cNvSpPr>
          <p:nvPr/>
        </p:nvSpPr>
        <p:spPr bwMode="auto">
          <a:xfrm>
            <a:off x="3816350" y="4545013"/>
            <a:ext cx="2771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IV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182</a:t>
            </a:r>
            <a:r>
              <a:rPr lang="en-US" sz="2000" b="1"/>
              <a:t>8</a:t>
            </a:r>
            <a:r>
              <a:rPr lang="ru-RU" sz="2000" b="1"/>
              <a:t> г. </a:t>
            </a:r>
            <a:br>
              <a:rPr lang="ru-RU" sz="2000" b="1"/>
            </a:br>
            <a:r>
              <a:rPr lang="ru-RU" sz="2000" b="1"/>
              <a:t>для руководства женскими училищами и благотворительными заведениями</a:t>
            </a:r>
          </a:p>
        </p:txBody>
      </p:sp>
      <p:sp>
        <p:nvSpPr>
          <p:cNvPr id="154649" name="Text Box 25"/>
          <p:cNvSpPr txBox="1">
            <a:spLocks noChangeArrowheads="1"/>
          </p:cNvSpPr>
          <p:nvPr/>
        </p:nvSpPr>
        <p:spPr bwMode="auto">
          <a:xfrm>
            <a:off x="5472113" y="1844675"/>
            <a:ext cx="2305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b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1836 г. </a:t>
            </a:r>
            <a:br>
              <a:rPr lang="ru-RU" sz="2000" b="1"/>
            </a:br>
            <a:r>
              <a:rPr lang="ru-RU" sz="2000" b="1"/>
              <a:t>для проведения реформы </a:t>
            </a:r>
            <a:r>
              <a:rPr lang="en-US" sz="2000" b="1"/>
              <a:t/>
            </a:r>
            <a:br>
              <a:rPr lang="en-US" sz="2000" b="1"/>
            </a:br>
            <a:r>
              <a:rPr lang="ru-RU" sz="2000" b="1"/>
              <a:t>государственных крестьян</a:t>
            </a:r>
          </a:p>
        </p:txBody>
      </p:sp>
      <p:sp>
        <p:nvSpPr>
          <p:cNvPr id="154650" name="Text Box 26"/>
          <p:cNvSpPr txBox="1">
            <a:spLocks noChangeArrowheads="1"/>
          </p:cNvSpPr>
          <p:nvPr/>
        </p:nvSpPr>
        <p:spPr bwMode="auto">
          <a:xfrm>
            <a:off x="6732588" y="4510088"/>
            <a:ext cx="2411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   </a:t>
            </a:r>
            <a:r>
              <a:rPr lang="en-US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 </a:t>
            </a:r>
            <a:r>
              <a:rPr lang="ru-RU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отд.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/>
              <a:t>Создано в 18</a:t>
            </a:r>
            <a:r>
              <a:rPr lang="en-US" sz="2000" b="1"/>
              <a:t>42</a:t>
            </a:r>
            <a:r>
              <a:rPr lang="ru-RU" sz="2000" b="1"/>
              <a:t> г. </a:t>
            </a:r>
            <a:br>
              <a:rPr lang="ru-RU" sz="2000" b="1"/>
            </a:br>
            <a:r>
              <a:rPr lang="ru-RU" sz="2000" b="1"/>
              <a:t> По вопросам управления Закавказьем</a:t>
            </a:r>
          </a:p>
        </p:txBody>
      </p:sp>
      <p:sp>
        <p:nvSpPr>
          <p:cNvPr id="154651" name="Rectangle 27"/>
          <p:cNvSpPr>
            <a:spLocks noChangeArrowheads="1"/>
          </p:cNvSpPr>
          <p:nvPr/>
        </p:nvSpPr>
        <p:spPr bwMode="auto">
          <a:xfrm>
            <a:off x="71438" y="657225"/>
            <a:ext cx="90011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500" b="1"/>
              <a:t>Собственная Его Императорского Величества канцелярия</a:t>
            </a:r>
          </a:p>
        </p:txBody>
      </p:sp>
      <p:sp>
        <p:nvSpPr>
          <p:cNvPr id="154652" name="Rectangle 28"/>
          <p:cNvSpPr>
            <a:spLocks noChangeArrowheads="1"/>
          </p:cNvSpPr>
          <p:nvPr/>
        </p:nvSpPr>
        <p:spPr bwMode="auto">
          <a:xfrm>
            <a:off x="2592388" y="1773238"/>
            <a:ext cx="2447925" cy="230346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52" grpId="0" animBg="1"/>
    </p:bldLst>
  </p:timing>
</p:sld>
</file>

<file path=ppt/theme/theme1.xml><?xml version="1.0" encoding="utf-8"?>
<a:theme xmlns:a="http://schemas.openxmlformats.org/drawingml/2006/main" name="Течение">
  <a:themeElements>
    <a:clrScheme name="Течение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1430</TotalTime>
  <Words>652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Garamond</vt:lpstr>
      <vt:lpstr>Times New Roman</vt:lpstr>
      <vt:lpstr>Wingdings</vt:lpstr>
      <vt:lpstr>OdessaScript</vt:lpstr>
      <vt:lpstr>Pushkin</vt:lpstr>
      <vt:lpstr>Течение</vt:lpstr>
      <vt:lpstr>Слайд 1</vt:lpstr>
      <vt:lpstr>Слайд 2</vt:lpstr>
      <vt:lpstr>Слайд 3</vt:lpstr>
      <vt:lpstr>Слайд 4</vt:lpstr>
      <vt:lpstr>Слайд 5</vt:lpstr>
      <vt:lpstr>Кодификация законов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Xtent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John Orvosh</dc:creator>
  <cp:lastModifiedBy>Дарёна</cp:lastModifiedBy>
  <cp:revision>341</cp:revision>
  <dcterms:created xsi:type="dcterms:W3CDTF">2008-02-23T09:06:00Z</dcterms:created>
  <dcterms:modified xsi:type="dcterms:W3CDTF">2012-07-14T19:46:47Z</dcterms:modified>
</cp:coreProperties>
</file>