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3" r:id="rId4"/>
    <p:sldId id="271" r:id="rId5"/>
    <p:sldId id="272" r:id="rId6"/>
    <p:sldId id="273" r:id="rId7"/>
    <p:sldId id="281" r:id="rId8"/>
    <p:sldId id="280" r:id="rId9"/>
    <p:sldId id="275" r:id="rId10"/>
    <p:sldId id="258" r:id="rId11"/>
    <p:sldId id="329" r:id="rId12"/>
    <p:sldId id="276" r:id="rId13"/>
    <p:sldId id="287" r:id="rId14"/>
    <p:sldId id="277" r:id="rId15"/>
    <p:sldId id="278" r:id="rId16"/>
    <p:sldId id="327" r:id="rId17"/>
    <p:sldId id="263" r:id="rId18"/>
    <p:sldId id="279" r:id="rId19"/>
    <p:sldId id="265" r:id="rId20"/>
    <p:sldId id="282" r:id="rId21"/>
    <p:sldId id="267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9900"/>
    <a:srgbClr val="0099CC"/>
    <a:srgbClr val="DA2626"/>
    <a:srgbClr val="000000"/>
    <a:srgbClr val="BE46B0"/>
    <a:srgbClr val="FFFFFF"/>
    <a:srgbClr val="E8DF6A"/>
    <a:srgbClr val="F8F2F5"/>
    <a:srgbClr val="FBFAE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image" Target="../media/image28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blipFill>
          <a:blip xmlns:r="http://schemas.openxmlformats.org/officeDocument/2006/relationships" r:embed="rId1"/>
          <a:tile tx="0" ty="0" sx="100000" sy="100000" flip="none" algn="tl"/>
        </a:blipFill>
      </c:spPr>
    </c:sideWall>
    <c:backWall>
      <c:spPr>
        <a:blipFill>
          <a:blip xmlns:r="http://schemas.openxmlformats.org/officeDocument/2006/relationships" r:embed="rId1"/>
          <a:tile tx="0" ty="0" sx="100000" sy="100000" flip="none" algn="tl"/>
        </a:blip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14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15-35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35-50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hape val="box"/>
        <c:axId val="72996736"/>
        <c:axId val="72998272"/>
        <c:axId val="0"/>
      </c:bar3DChart>
      <c:catAx>
        <c:axId val="72996736"/>
        <c:scaling>
          <c:orientation val="minMax"/>
        </c:scaling>
        <c:delete val="1"/>
        <c:axPos val="b"/>
        <c:tickLblPos val="nextTo"/>
        <c:crossAx val="72998272"/>
        <c:crosses val="autoZero"/>
        <c:auto val="1"/>
        <c:lblAlgn val="ctr"/>
        <c:lblOffset val="100"/>
      </c:catAx>
      <c:valAx>
        <c:axId val="72998272"/>
        <c:scaling>
          <c:orientation val="minMax"/>
        </c:scaling>
        <c:axPos val="l"/>
        <c:numFmt formatCode="General" sourceLinked="1"/>
        <c:tickLblPos val="nextTo"/>
        <c:crossAx val="72996736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7EE66-724E-475B-BD8B-319B5F777A97}" type="datetimeFigureOut">
              <a:rPr lang="ru-RU" smtClean="0"/>
              <a:pPr/>
              <a:t>20.01.2003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46CF9-EA78-449A-BB5F-AD2DBB845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46CF9-EA78-449A-BB5F-AD2DBB845D7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46CF9-EA78-449A-BB5F-AD2DBB845D7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5194-6BF2-4EDD-83B4-93264DCC85BA}" type="datetimeFigureOut">
              <a:rPr lang="ru-RU" smtClean="0"/>
              <a:pPr/>
              <a:t>20.01.2003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E42B-BF10-4E25-AB61-B4E2D533B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5194-6BF2-4EDD-83B4-93264DCC85BA}" type="datetimeFigureOut">
              <a:rPr lang="ru-RU" smtClean="0"/>
              <a:pPr/>
              <a:t>20.01.2003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E42B-BF10-4E25-AB61-B4E2D533B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5194-6BF2-4EDD-83B4-93264DCC85BA}" type="datetimeFigureOut">
              <a:rPr lang="ru-RU" smtClean="0"/>
              <a:pPr/>
              <a:t>20.01.2003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E42B-BF10-4E25-AB61-B4E2D533B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C7C684-E435-47DD-98E4-2828EC9C17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5194-6BF2-4EDD-83B4-93264DCC85BA}" type="datetimeFigureOut">
              <a:rPr lang="ru-RU" smtClean="0"/>
              <a:pPr/>
              <a:t>20.01.2003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E42B-BF10-4E25-AB61-B4E2D533B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5194-6BF2-4EDD-83B4-93264DCC85BA}" type="datetimeFigureOut">
              <a:rPr lang="ru-RU" smtClean="0"/>
              <a:pPr/>
              <a:t>20.01.2003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E42B-BF10-4E25-AB61-B4E2D533B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5194-6BF2-4EDD-83B4-93264DCC85BA}" type="datetimeFigureOut">
              <a:rPr lang="ru-RU" smtClean="0"/>
              <a:pPr/>
              <a:t>20.01.2003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E42B-BF10-4E25-AB61-B4E2D533B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5194-6BF2-4EDD-83B4-93264DCC85BA}" type="datetimeFigureOut">
              <a:rPr lang="ru-RU" smtClean="0"/>
              <a:pPr/>
              <a:t>20.01.2003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E42B-BF10-4E25-AB61-B4E2D533B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5194-6BF2-4EDD-83B4-93264DCC85BA}" type="datetimeFigureOut">
              <a:rPr lang="ru-RU" smtClean="0"/>
              <a:pPr/>
              <a:t>20.01.2003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E42B-BF10-4E25-AB61-B4E2D533B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5194-6BF2-4EDD-83B4-93264DCC85BA}" type="datetimeFigureOut">
              <a:rPr lang="ru-RU" smtClean="0"/>
              <a:pPr/>
              <a:t>20.01.2003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E42B-BF10-4E25-AB61-B4E2D533B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5194-6BF2-4EDD-83B4-93264DCC85BA}" type="datetimeFigureOut">
              <a:rPr lang="ru-RU" smtClean="0"/>
              <a:pPr/>
              <a:t>20.01.2003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E42B-BF10-4E25-AB61-B4E2D533B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5194-6BF2-4EDD-83B4-93264DCC85BA}" type="datetimeFigureOut">
              <a:rPr lang="ru-RU" smtClean="0"/>
              <a:pPr/>
              <a:t>20.01.2003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E42B-BF10-4E25-AB61-B4E2D533B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75194-6BF2-4EDD-83B4-93264DCC85BA}" type="datetimeFigureOut">
              <a:rPr lang="ru-RU" smtClean="0"/>
              <a:pPr/>
              <a:t>20.01.2003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7E42B-BF10-4E25-AB61-B4E2D533B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dls.vspu.ac.ru/wiki/images/4/47/2968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6d.ucoz.ru/_si/0/81355014.jpg" TargetMode="External"/><Relationship Id="rId7" Type="http://schemas.openxmlformats.org/officeDocument/2006/relationships/hyperlink" Target="http://www.e-crimea.info/pictures/h_XqUTK3ZpxBm7vYMCro4z1aW0hbdSEFl6_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hyperlink" Target="http://www.e-crimea.info/pictures/h_TWk4i8mydGMOpKPZsFAngtoBVxuvSq3Q_.jpg" TargetMode="Externa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rcpk.marsu.ru/works_iso/2007-05-28-mrcio/bocharova/images/1schoolboy3-med.gif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tat17.privet.ru/lr/092d660c5efc595874db992bcc4fb9a7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artmaxima.ua/images/static/vozdshar.jpg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g-fotki.yandex.ru/get/19/vibpxhgglzd.d25/0_37622_5c0e8da4_X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jpe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yjulia.ru/data/cache/2010/02/05/331209_4764-800x600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akhodka-city.ru/files/admnews/L00003909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lifetobetter.info/wp-content/uploads/2010/01/%D0%9A-%D0%BB%D1%83%D1%87%D1%88%D0%B5%D0%B9-%D0%B6%D0%B8%D0%B7%D0%BD%D0%B8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ntzville.k12.mo.us/tinymce/imagemanager/files/heritageintermediate/pta/schooldays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200026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Человек среди других людей</a:t>
            </a: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0070C0"/>
                </a:solidFill>
              </a:rPr>
              <a:t>                                              </a:t>
            </a:r>
            <a:r>
              <a:rPr lang="en-US" sz="2800" b="1" dirty="0" smtClean="0">
                <a:solidFill>
                  <a:srgbClr val="0070C0"/>
                </a:solidFill>
              </a:rPr>
              <a:t>A  Person Among Other People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802" name="Picture 10" descr="Картинка 63 из 63009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714620"/>
            <a:ext cx="642942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66FF"/>
                </a:solidFill>
              </a:rPr>
              <a:t>Друг. Кто это?</a:t>
            </a:r>
            <a:endParaRPr lang="ru-RU" dirty="0"/>
          </a:p>
        </p:txBody>
      </p:sp>
      <p:pic>
        <p:nvPicPr>
          <p:cNvPr id="4" name="Picture 7" descr="trumb_2822053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00240"/>
            <a:ext cx="2714644" cy="2071702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1214422"/>
            <a:ext cx="3357586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66FF"/>
                </a:solidFill>
              </a:rPr>
              <a:t>В толковом словаре С.И.Ожегова:</a:t>
            </a:r>
          </a:p>
          <a:p>
            <a:pPr>
              <a:lnSpc>
                <a:spcPct val="90000"/>
              </a:lnSpc>
            </a:pPr>
            <a:endParaRPr lang="ru-RU" sz="2800" b="1" dirty="0" smtClean="0">
              <a:solidFill>
                <a:srgbClr val="FF66FF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FF66FF"/>
                </a:solidFill>
              </a:rPr>
              <a:t>ДРУГ- это тот, кто связан с кем-нибудь взаимным доверием, преданностью, любовью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Идеальный одноклассник – это…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3" descr="C:\Documents and Settings\Лариса\Рабочий стол\PUB60COR\BD19563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3643338" cy="4500594"/>
          </a:xfrm>
          <a:prstGeom prst="rect">
            <a:avLst/>
          </a:prstGeom>
          <a:noFill/>
        </p:spPr>
      </p:pic>
      <p:pic>
        <p:nvPicPr>
          <p:cNvPr id="137218" name="Picture 2" descr="C:\Documents and Settings\Лариса\Рабочий стол\PUB60COR\J0149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643050"/>
            <a:ext cx="3514724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Клубы по интересам                   </a:t>
            </a:r>
            <a:r>
              <a:rPr lang="en-US" dirty="0" smtClean="0"/>
              <a:t>  Hobby Clubs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3250" name="Picture 2" descr="Картинка 371 из 62093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14290"/>
            <a:ext cx="1785950" cy="1214446"/>
          </a:xfrm>
          <a:prstGeom prst="rect">
            <a:avLst/>
          </a:prstGeom>
          <a:noFill/>
        </p:spPr>
      </p:pic>
      <p:pic>
        <p:nvPicPr>
          <p:cNvPr id="53252" name="Picture 4" descr="Картинка 392 из 62093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571612"/>
            <a:ext cx="4143404" cy="4500594"/>
          </a:xfrm>
          <a:prstGeom prst="rect">
            <a:avLst/>
          </a:prstGeom>
          <a:noFill/>
        </p:spPr>
      </p:pic>
      <p:pic>
        <p:nvPicPr>
          <p:cNvPr id="53254" name="Picture 6" descr="Картинка 433 из 620938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1571612"/>
            <a:ext cx="407196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DA2626"/>
                </a:solidFill>
              </a:rPr>
              <a:t>Наши увлечения</a:t>
            </a:r>
            <a:endParaRPr lang="ru-RU" dirty="0">
              <a:solidFill>
                <a:srgbClr val="DA262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4038600" cy="4525963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DA2626"/>
                </a:solidFill>
              </a:rPr>
              <a:t>Спортивные секции </a:t>
            </a:r>
            <a:endParaRPr lang="ru-RU" dirty="0" smtClean="0">
              <a:solidFill>
                <a:srgbClr val="DA2626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DA2626"/>
                </a:solidFill>
              </a:rPr>
              <a:t>(дзюдо, лыжи, плавание,</a:t>
            </a:r>
          </a:p>
          <a:p>
            <a:pPr>
              <a:buNone/>
            </a:pPr>
            <a:r>
              <a:rPr lang="ru-RU" b="1" dirty="0" smtClean="0">
                <a:solidFill>
                  <a:srgbClr val="DA2626"/>
                </a:solidFill>
              </a:rPr>
              <a:t>шахматы, футбол) - 11</a:t>
            </a:r>
            <a:endParaRPr lang="ru-RU" dirty="0" smtClean="0">
              <a:solidFill>
                <a:srgbClr val="DA2626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DA2626"/>
                </a:solidFill>
              </a:rPr>
              <a:t>Музыкальная школа -4</a:t>
            </a:r>
          </a:p>
          <a:p>
            <a:pPr>
              <a:buNone/>
            </a:pPr>
            <a:r>
              <a:rPr lang="ru-RU" b="1" dirty="0" smtClean="0">
                <a:solidFill>
                  <a:srgbClr val="DA2626"/>
                </a:solidFill>
              </a:rPr>
              <a:t>Школьный  хор- 7</a:t>
            </a:r>
            <a:endParaRPr lang="ru-RU" dirty="0" smtClean="0">
              <a:solidFill>
                <a:srgbClr val="DA2626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DA2626"/>
                </a:solidFill>
              </a:rPr>
              <a:t>Художественная школа- 1</a:t>
            </a:r>
            <a:endParaRPr lang="ru-RU" dirty="0" smtClean="0">
              <a:solidFill>
                <a:srgbClr val="DA2626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DA2626"/>
                </a:solidFill>
              </a:rPr>
              <a:t>Радиотехнический</a:t>
            </a:r>
            <a:endParaRPr lang="ru-RU" dirty="0" smtClean="0">
              <a:solidFill>
                <a:srgbClr val="DA2626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DA2626"/>
                </a:solidFill>
              </a:rPr>
              <a:t>кружок- 2</a:t>
            </a:r>
            <a:endParaRPr lang="ru-RU" dirty="0" smtClean="0">
              <a:solidFill>
                <a:srgbClr val="DA2626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DA2626"/>
                </a:solidFill>
              </a:rPr>
              <a:t>Хореография -1</a:t>
            </a:r>
            <a:endParaRPr lang="ru-RU" dirty="0" smtClean="0">
              <a:solidFill>
                <a:srgbClr val="DA2626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/>
          </a:p>
        </p:txBody>
      </p:sp>
      <p:pic>
        <p:nvPicPr>
          <p:cNvPr id="62466" name="Picture 2" descr="Картинка 111 из 69825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736"/>
            <a:ext cx="407196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8000"/>
                </a:solidFill>
              </a:rPr>
              <a:t>Путешествие на воздушном шаре</a:t>
            </a:r>
            <a:endParaRPr lang="ru-RU" sz="40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6" name="Picture 4" descr="Картинка 5 из 6602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821537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008000"/>
                </a:solidFill>
              </a:rPr>
              <a:t>Кто мне скажет правду обо мне, если не друг, а слышать о себе правду от другого – необходимо.</a:t>
            </a:r>
            <a:r>
              <a:rPr lang="ru-RU" sz="1600" b="1" dirty="0" smtClean="0">
                <a:solidFill>
                  <a:srgbClr val="008000"/>
                </a:solidFill>
              </a:rPr>
              <a:t/>
            </a:r>
            <a:br>
              <a:rPr lang="ru-RU" sz="1600" b="1" dirty="0" smtClean="0">
                <a:solidFill>
                  <a:srgbClr val="008000"/>
                </a:solidFill>
              </a:rPr>
            </a:br>
            <a:r>
              <a:rPr lang="ru-RU" sz="1600" b="1" dirty="0" smtClean="0">
                <a:solidFill>
                  <a:srgbClr val="008000"/>
                </a:solidFill>
              </a:rPr>
              <a:t>                                                                                                                                     В.Г.Белинский</a:t>
            </a:r>
            <a:br>
              <a:rPr lang="ru-RU" sz="1600" b="1" dirty="0" smtClean="0">
                <a:solidFill>
                  <a:srgbClr val="008000"/>
                </a:solidFill>
              </a:rPr>
            </a:br>
            <a:r>
              <a:rPr lang="ru-RU" sz="1600" b="1" dirty="0" smtClean="0">
                <a:solidFill>
                  <a:srgbClr val="008000"/>
                </a:solidFill>
              </a:rPr>
              <a:t> </a:t>
            </a:r>
            <a:endParaRPr lang="ru-RU" sz="16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900" dirty="0" smtClean="0"/>
              <a:t>Канат - 50м</a:t>
            </a:r>
          </a:p>
          <a:p>
            <a:r>
              <a:rPr lang="ru-RU" sz="1900" dirty="0" smtClean="0"/>
              <a:t>Аптечка с медикаментами-5 кг.</a:t>
            </a:r>
          </a:p>
          <a:p>
            <a:r>
              <a:rPr lang="ru-RU" sz="1900" dirty="0" smtClean="0"/>
              <a:t>Консервы мясные и рыбные-20 кг.</a:t>
            </a:r>
          </a:p>
          <a:p>
            <a:r>
              <a:rPr lang="ru-RU" sz="1900" dirty="0" smtClean="0"/>
              <a:t>Конфеты разные – 20кг.</a:t>
            </a:r>
          </a:p>
          <a:p>
            <a:r>
              <a:rPr lang="ru-RU" sz="1900" dirty="0" smtClean="0"/>
              <a:t>Спальные мешки( по одному на каждого)</a:t>
            </a:r>
          </a:p>
          <a:p>
            <a:r>
              <a:rPr lang="ru-RU" sz="1900" dirty="0" smtClean="0"/>
              <a:t>Комплект географических карт – 25 кг.</a:t>
            </a:r>
          </a:p>
          <a:p>
            <a:r>
              <a:rPr lang="ru-RU" sz="1900" dirty="0" smtClean="0"/>
              <a:t>Канистра с питьевой водой - 20 л</a:t>
            </a:r>
          </a:p>
          <a:p>
            <a:r>
              <a:rPr lang="ru-RU" sz="1900" dirty="0" smtClean="0"/>
              <a:t>Транзисторный приемник - 3 кг</a:t>
            </a:r>
          </a:p>
          <a:p>
            <a:r>
              <a:rPr lang="ru-RU" sz="1900" dirty="0" smtClean="0"/>
              <a:t>Лодка резиновая надувная – 25 кг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55298" name="Picture 2" descr="Картинка 50 из 6602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407196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6194" name="Picture 2" descr="C:\Documents and Settings\Лариса\Рабочий стол\PUB60COR\J01786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7700" y="285728"/>
            <a:ext cx="792482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Друзья</a:t>
            </a:r>
            <a:r>
              <a:rPr lang="en-US" dirty="0" smtClean="0"/>
              <a:t>                    </a:t>
            </a:r>
            <a:r>
              <a:rPr lang="ru-RU" dirty="0" smtClean="0"/>
              <a:t> </a:t>
            </a:r>
            <a:r>
              <a:rPr lang="en-US" dirty="0" smtClean="0"/>
              <a:t>Friends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Если ты настоящий друг, в твоём сердце не должно быть зависти. Хотите иметь друга – будьте и сами другом на равных, без оглядки. Воспринимайте радости и горести  друга как собственные и помогите ему стать счастливее.</a:t>
            </a:r>
            <a:r>
              <a:rPr lang="ru-RU" dirty="0" smtClean="0">
                <a:solidFill>
                  <a:srgbClr val="FFFF66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6" name="Picture 6" descr="friends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7750" y="1958181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CC66FF"/>
                </a:solidFill>
              </a:rPr>
              <a:t>Хочу я, чтоб добро к тебе пришло,  как свет весенний, как тепло костра:</a:t>
            </a:r>
            <a:br>
              <a:rPr lang="ru-RU" sz="2000" dirty="0" smtClean="0">
                <a:solidFill>
                  <a:srgbClr val="CC66FF"/>
                </a:solidFill>
              </a:rPr>
            </a:br>
            <a:r>
              <a:rPr lang="ru-RU" sz="2000" dirty="0" smtClean="0">
                <a:solidFill>
                  <a:srgbClr val="CC66FF"/>
                </a:solidFill>
              </a:rPr>
              <a:t>Пусть для тебя источником добра  не станет то, что для другого зло.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Друг за друга стой – выиграешь бой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Без беды   - друга не узнаешь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Человек без друзей, что дерево без корней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Друга ищи, нашел береги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Друзья познаются в беде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Старый друг – лучше новых двух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Дружба как стекло – разобьешь не сложишь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Верному другу – цены нет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Не имей сто рублей, а имей сто друзей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Друга ищи, а найдешь береги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Один за всех, все за одного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Недруг поддакивает, а друг спорит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5" name="Picture 5" descr="trust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928802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C4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Итоги теста: «Готов ли ты быть настоящим другом».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4" descr="silen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7750" y="1958181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7698f70e6f13796189b33cda0bedb7d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569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500042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Не стесняйтесь доброты своей,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На земле друзей не так уж много.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Опасайтесь потерять друзей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             Расул Гамзатов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Картинка 20 из 119273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714488"/>
            <a:ext cx="5572164" cy="3810000"/>
          </a:xfrm>
          <a:prstGeom prst="rect">
            <a:avLst/>
          </a:prstGeom>
          <a:noFill/>
        </p:spPr>
      </p:pic>
      <p:pic>
        <p:nvPicPr>
          <p:cNvPr id="55300" name="Picture 4" descr="http://im0-tub.yandex.net/i?id=43534863&amp;tov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642918"/>
            <a:ext cx="1066800" cy="1152525"/>
          </a:xfrm>
          <a:prstGeom prst="rect">
            <a:avLst/>
          </a:prstGeom>
          <a:noFill/>
        </p:spPr>
      </p:pic>
      <p:pic>
        <p:nvPicPr>
          <p:cNvPr id="55302" name="Picture 6" descr="http://im0-tub.yandex.net/i?id=43534863&amp;tov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500306"/>
            <a:ext cx="1066800" cy="1152525"/>
          </a:xfrm>
          <a:prstGeom prst="rect">
            <a:avLst/>
          </a:prstGeom>
          <a:noFill/>
        </p:spPr>
      </p:pic>
      <p:pic>
        <p:nvPicPr>
          <p:cNvPr id="55304" name="Picture 8" descr="http://im0-tub.yandex.net/i?id=43534863&amp;tov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714884"/>
            <a:ext cx="1066800" cy="1152525"/>
          </a:xfrm>
          <a:prstGeom prst="rect">
            <a:avLst/>
          </a:prstGeom>
          <a:noFill/>
        </p:spPr>
      </p:pic>
      <p:pic>
        <p:nvPicPr>
          <p:cNvPr id="55306" name="Picture 10" descr="http://im0-tub.yandex.net/i?id=43534863&amp;tov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71480"/>
            <a:ext cx="1066800" cy="1152525"/>
          </a:xfrm>
          <a:prstGeom prst="rect">
            <a:avLst/>
          </a:prstGeom>
          <a:noFill/>
        </p:spPr>
      </p:pic>
      <p:pic>
        <p:nvPicPr>
          <p:cNvPr id="55308" name="Picture 12" descr="http://im0-tub.yandex.net/i?id=43534863&amp;tov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2786058"/>
            <a:ext cx="1066800" cy="1152525"/>
          </a:xfrm>
          <a:prstGeom prst="rect">
            <a:avLst/>
          </a:prstGeom>
          <a:noFill/>
        </p:spPr>
      </p:pic>
      <p:pic>
        <p:nvPicPr>
          <p:cNvPr id="55310" name="Picture 14" descr="http://im0-tub.yandex.net/i?id=43534863&amp;tov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5143512"/>
            <a:ext cx="1066800" cy="1152525"/>
          </a:xfrm>
          <a:prstGeom prst="rect">
            <a:avLst/>
          </a:prstGeom>
          <a:noFill/>
        </p:spPr>
      </p:pic>
      <p:pic>
        <p:nvPicPr>
          <p:cNvPr id="55312" name="Picture 16" descr="http://im0-tub.yandex.net/i?id=43534863&amp;tov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5500702"/>
            <a:ext cx="1066800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F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FFFF"/>
                </a:solidFill>
              </a:rPr>
              <a:t>ПОМНИТЕ!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Дружба – величайшая нравственная ценность.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Необходимо терпимо относиться к друзьям, учиться быть настоящим другом.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Сохраняйте веру в хороших и добрых друзей.</a:t>
            </a:r>
          </a:p>
          <a:p>
            <a:endParaRPr lang="ru-RU" dirty="0"/>
          </a:p>
        </p:txBody>
      </p:sp>
      <p:pic>
        <p:nvPicPr>
          <p:cNvPr id="6" name="Picture 7" descr="like_u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38750" y="1958181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071539" y="3571876"/>
            <a:ext cx="513762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3300"/>
                </a:solidFill>
                <a:latin typeface="Georgia" pitchFamily="18" charset="0"/>
              </a:rPr>
              <a:t>Спасибо всем </a:t>
            </a:r>
          </a:p>
          <a:p>
            <a:pPr algn="ctr"/>
            <a:r>
              <a:rPr lang="ru-RU" sz="4400" b="1" dirty="0">
                <a:solidFill>
                  <a:srgbClr val="FF3300"/>
                </a:solidFill>
                <a:latin typeface="Georgia" pitchFamily="18" charset="0"/>
              </a:rPr>
              <a:t>за внимание</a:t>
            </a:r>
            <a:r>
              <a:rPr lang="ru-RU" b="1" dirty="0">
                <a:solidFill>
                  <a:srgbClr val="FF3300"/>
                </a:solidFill>
                <a:latin typeface="Georgia" pitchFamily="18" charset="0"/>
              </a:rPr>
              <a:t>!</a:t>
            </a:r>
          </a:p>
        </p:txBody>
      </p:sp>
      <p:pic>
        <p:nvPicPr>
          <p:cNvPr id="103429" name="Picture 5" descr="Без Имени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0"/>
            <a:ext cx="6121400" cy="3808413"/>
          </a:xfrm>
          <a:prstGeom prst="rect">
            <a:avLst/>
          </a:prstGeom>
          <a:noFill/>
        </p:spPr>
      </p:pic>
      <p:graphicFrame>
        <p:nvGraphicFramePr>
          <p:cNvPr id="103430" name="Object 6"/>
          <p:cNvGraphicFramePr>
            <a:graphicFrameLocks noChangeAspect="1"/>
          </p:cNvGraphicFramePr>
          <p:nvPr>
            <p:ph/>
          </p:nvPr>
        </p:nvGraphicFramePr>
        <p:xfrm>
          <a:off x="0" y="4071942"/>
          <a:ext cx="2179638" cy="2590800"/>
        </p:xfrm>
        <a:graphic>
          <a:graphicData uri="http://schemas.openxmlformats.org/presentationml/2006/ole">
            <p:oleObj spid="_x0000_s22530" name="Фотография Photo Editor" r:id="rId4" imgW="1009791" imgH="1200318" progId="">
              <p:embed/>
            </p:oleObj>
          </a:graphicData>
        </a:graphic>
      </p:graphicFrame>
      <p:pic>
        <p:nvPicPr>
          <p:cNvPr id="103432" name="Picture 8" descr="для 3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2825" y="2332038"/>
            <a:ext cx="4321175" cy="4525962"/>
          </a:xfrm>
          <a:prstGeom prst="rect">
            <a:avLst/>
          </a:prstGeom>
          <a:noFill/>
        </p:spPr>
      </p:pic>
      <p:pic>
        <p:nvPicPr>
          <p:cNvPr id="8" name="Picture 5" descr="Без Имени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"/>
            <a:ext cx="6121400" cy="3357562"/>
          </a:xfrm>
          <a:prstGeom prst="rect">
            <a:avLst/>
          </a:prstGeom>
          <a:noFill/>
        </p:spPr>
      </p:pic>
      <p:pic>
        <p:nvPicPr>
          <p:cNvPr id="9" name="Picture 5" descr="Без Имени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58" y="152401"/>
            <a:ext cx="6121400" cy="320516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subSp spid="_x0000_s2253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03430">
                                            <p:subSp spid="_x0000_s2253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Don’ t walk in front of me,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I may not follow.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Don’ t walk   behind  me,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I may not lead.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Just walk beside me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And be my friend. 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       Albert Camus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8370" name="Picture 2" descr="http://www.logvanov.r52.ru/data/Personaz/2Dsum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00174"/>
            <a:ext cx="3405183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Перед вами – карта звездного неба, на которую нанесли миллиарды звезд,  миллионы созвездий, тысячи и тысячи галактик, они рождаются, живут и умирают по строго определенным законам – </a:t>
            </a:r>
            <a:r>
              <a:rPr lang="ru-RU" sz="2000" dirty="0" err="1" smtClean="0">
                <a:solidFill>
                  <a:srgbClr val="FF0000"/>
                </a:solidFill>
              </a:rPr>
              <a:t>законам</a:t>
            </a:r>
            <a:r>
              <a:rPr lang="ru-RU" sz="2000" dirty="0" smtClean="0">
                <a:solidFill>
                  <a:srgbClr val="FF0000"/>
                </a:solidFill>
              </a:rPr>
              <a:t> межгалактического притяжения, отталкивания, взаимопроникновения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 descr="Картинка 5 из 4264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828680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C00000"/>
                </a:solidFill>
              </a:rPr>
              <a:t>Человеческая вселенная не менее  сложна. На ее карте миллиарды непохожих друг на друга личностей, объединенных в миллионы социальных созвездий – больших и малых групп.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6" name="Picture 4" descr="Картинка 154 из 63009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828680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7030A0"/>
                </a:solidFill>
              </a:rPr>
              <a:t>                </a:t>
            </a:r>
            <a:r>
              <a:rPr lang="ru-RU" dirty="0" smtClean="0">
                <a:solidFill>
                  <a:srgbClr val="7030A0"/>
                </a:solidFill>
              </a:rPr>
              <a:t>Семья…   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FFC000"/>
                </a:solidFill>
              </a:rPr>
              <a:t>Family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0178" name="Picture 2" descr="Картинка 37 из 140458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214422"/>
            <a:ext cx="8429684" cy="5286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5169" name="Picture 1" descr="C:\Documents and Settings\Лариса\Рабочий стол\PUB60COR\J0101861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6786610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DA2626"/>
                </a:solidFill>
              </a:rPr>
              <a:t>Одноклассники</a:t>
            </a:r>
            <a:r>
              <a:rPr lang="en-US" sz="6000" b="1" dirty="0" smtClean="0">
                <a:solidFill>
                  <a:srgbClr val="DA2626"/>
                </a:solidFill>
              </a:rPr>
              <a:t> </a:t>
            </a:r>
            <a:r>
              <a:rPr lang="en-US" b="1" dirty="0" smtClean="0">
                <a:solidFill>
                  <a:srgbClr val="DA2626"/>
                </a:solidFill>
              </a:rPr>
              <a:t> </a:t>
            </a:r>
            <a:r>
              <a:rPr lang="en-US" b="1" dirty="0" smtClean="0">
                <a:solidFill>
                  <a:srgbClr val="BE46B0"/>
                </a:solidFill>
              </a:rPr>
              <a:t>                                       </a:t>
            </a:r>
            <a:r>
              <a:rPr lang="en-US" sz="6600" b="1" dirty="0" smtClean="0">
                <a:solidFill>
                  <a:srgbClr val="BE46B0"/>
                </a:solidFill>
              </a:rPr>
              <a:t>My</a:t>
            </a:r>
            <a:r>
              <a:rPr lang="ru-RU" sz="6600" b="1" dirty="0" smtClean="0">
                <a:solidFill>
                  <a:srgbClr val="BE46B0"/>
                </a:solidFill>
              </a:rPr>
              <a:t>    </a:t>
            </a:r>
            <a:r>
              <a:rPr lang="en-US" sz="6600" b="1" dirty="0" smtClean="0">
                <a:solidFill>
                  <a:srgbClr val="BE46B0"/>
                </a:solidFill>
              </a:rPr>
              <a:t> Classmates</a:t>
            </a:r>
            <a:endParaRPr lang="ru-RU" dirty="0"/>
          </a:p>
        </p:txBody>
      </p:sp>
      <p:pic>
        <p:nvPicPr>
          <p:cNvPr id="54274" name="Picture 2" descr="C:\Documents and Settings\Учитель\Рабочий стол\DSC055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dirty="0" smtClean="0">
                <a:solidFill>
                  <a:srgbClr val="BE46B0"/>
                </a:solidFill>
              </a:rPr>
              <a:t>1</a:t>
            </a:r>
            <a:r>
              <a:rPr lang="ru-RU" sz="1800" dirty="0" smtClean="0">
                <a:solidFill>
                  <a:srgbClr val="C00000"/>
                </a:solidFill>
              </a:rPr>
              <a:t>. Твой друг получает плохие отметки за четверть и тебе запрещают с ним дружить. Как ты поступишь?</a:t>
            </a:r>
          </a:p>
          <a:p>
            <a:r>
              <a:rPr lang="ru-RU" sz="1800" dirty="0" smtClean="0">
                <a:solidFill>
                  <a:srgbClr val="C00000"/>
                </a:solidFill>
              </a:rPr>
              <a:t>2. Наташа ищет себе хорошую подругу. По мнению Наташи, хорошая подруга – это подруга, которая будет во всем помогать Наташе, делиться с ней конфетами, булочками, а если нужно сделать что – </a:t>
            </a:r>
            <a:r>
              <a:rPr lang="ru-RU" sz="1800" dirty="0" err="1" smtClean="0">
                <a:solidFill>
                  <a:srgbClr val="C00000"/>
                </a:solidFill>
              </a:rPr>
              <a:t>нибудь</a:t>
            </a:r>
            <a:r>
              <a:rPr lang="ru-RU" sz="1800" dirty="0" smtClean="0">
                <a:solidFill>
                  <a:srgbClr val="C00000"/>
                </a:solidFill>
              </a:rPr>
              <a:t>  за Наташу, например, убрать кабинет, обязательно сделает это. Но пока Наташа одинока. Почему?</a:t>
            </a:r>
          </a:p>
          <a:p>
            <a:r>
              <a:rPr lang="ru-RU" sz="1800" dirty="0" smtClean="0">
                <a:solidFill>
                  <a:srgbClr val="C00000"/>
                </a:solidFill>
              </a:rPr>
              <a:t>3. Класс спускался по лестнице в школе, и вдруг одна из учениц, Вера, поскользнулась, взмахнула портфелем и упала. Когда падала, то нечаянно толкнула впереди спускавшуюся  Иру</a:t>
            </a:r>
            <a:r>
              <a:rPr lang="en-US" sz="1800" dirty="0" smtClean="0">
                <a:solidFill>
                  <a:srgbClr val="C00000"/>
                </a:solidFill>
              </a:rPr>
              <a:t>? </a:t>
            </a:r>
            <a:r>
              <a:rPr lang="ru-RU" sz="1800" dirty="0" smtClean="0">
                <a:solidFill>
                  <a:srgbClr val="C00000"/>
                </a:solidFill>
              </a:rPr>
              <a:t>А портфелем стукнула Колю.  Как реагировали ребята? Ира закричала: « Ты что толкаешься? Вот неловкая, растяпа этакая», вслед за Ирой Петя громко сказал: « Не растяпа, а курица слепая. Надо смотреть под ноги». Коля взмахнул портфелем и пытался ударить девочек, Люда громко смеялась. Остальные шли мимо, как – будто ничего не случилось. Лишь Оксана сказала: « Ребята, ну что вы на нее набросились? Разве она нарочно толкалась? Она ведь упала!» Оксана подошла к Вере, помогла подняться, отряхнула платье. Кто из ребят повел себя правильно?</a:t>
            </a:r>
          </a:p>
          <a:p>
            <a:r>
              <a:rPr lang="ru-RU" sz="1800" dirty="0" smtClean="0">
                <a:solidFill>
                  <a:srgbClr val="C00000"/>
                </a:solidFill>
              </a:rPr>
              <a:t>4.Володя  учится в 6 классе, а его друг Саша в 5. Володя решил  посещать спортивную  секцию по дзюдо и зовет с собой Сашу. Саша не любит этот вид спорта. Володя обижается и говорит: « Саша, раз ты мой друг, то и ты должен заниматься дзюдо». Правильно ли Володя понимает дружбу?</a:t>
            </a:r>
          </a:p>
          <a:p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52226" name="Picture 2" descr="Картинка 317 из 62093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335758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738</Words>
  <Application>Microsoft Office PowerPoint</Application>
  <PresentationFormat>Экран (4:3)</PresentationFormat>
  <Paragraphs>74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Фотография Photo Editor</vt:lpstr>
      <vt:lpstr>Человек среди других людей                                                 A  Person Among Other People </vt:lpstr>
      <vt:lpstr>Слайд 2</vt:lpstr>
      <vt:lpstr>Слайд 3</vt:lpstr>
      <vt:lpstr>Перед вами – карта звездного неба, на которую нанесли миллиарды звезд,  миллионы созвездий, тысячи и тысячи галактик, они рождаются, живут и умирают по строго определенным законам – законам межгалактического притяжения, отталкивания, взаимопроникновения.</vt:lpstr>
      <vt:lpstr>Человеческая вселенная не менее  сложна. На ее карте миллиарды непохожих друг на друга личностей, объединенных в миллионы социальных созвездий – больших и малых групп.</vt:lpstr>
      <vt:lpstr>                Семья…        Family</vt:lpstr>
      <vt:lpstr>Слайд 7</vt:lpstr>
      <vt:lpstr>Одноклассники                                         My     Classmates</vt:lpstr>
      <vt:lpstr>Слайд 9</vt:lpstr>
      <vt:lpstr>Друг. Кто это?</vt:lpstr>
      <vt:lpstr>Идеальный одноклассник – это…</vt:lpstr>
      <vt:lpstr>Клубы по интересам                     Hobby Clubs </vt:lpstr>
      <vt:lpstr>Наши увлечения</vt:lpstr>
      <vt:lpstr>Путешествие на воздушном шаре</vt:lpstr>
      <vt:lpstr>Кто мне скажет правду обо мне, если не друг, а слышать о себе правду от другого – необходимо.                                                                                                                                      В.Г.Белинский  </vt:lpstr>
      <vt:lpstr>Слайд 16</vt:lpstr>
      <vt:lpstr>Друзья                     Friends</vt:lpstr>
      <vt:lpstr>Хочу я, чтоб добро к тебе пришло,  как свет весенний, как тепло костра: Пусть для тебя источником добра  не станет то, что для другого зло.</vt:lpstr>
      <vt:lpstr>Итоги теста: «Готов ли ты быть настоящим другом».</vt:lpstr>
      <vt:lpstr>Слайд 20</vt:lpstr>
      <vt:lpstr>ПОМНИТЕ!</vt:lpstr>
      <vt:lpstr>Слайд 22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79</cp:revision>
  <dcterms:created xsi:type="dcterms:W3CDTF">2002-07-14T15:04:45Z</dcterms:created>
  <dcterms:modified xsi:type="dcterms:W3CDTF">2003-01-20T11:08:33Z</dcterms:modified>
</cp:coreProperties>
</file>