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71" r:id="rId4"/>
    <p:sldId id="270" r:id="rId5"/>
    <p:sldId id="262" r:id="rId6"/>
    <p:sldId id="263" r:id="rId7"/>
    <p:sldId id="258" r:id="rId8"/>
    <p:sldId id="259" r:id="rId9"/>
    <p:sldId id="267" r:id="rId10"/>
    <p:sldId id="264" r:id="rId11"/>
    <p:sldId id="265" r:id="rId12"/>
    <p:sldId id="269" r:id="rId13"/>
    <p:sldId id="272" r:id="rId14"/>
    <p:sldId id="273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A7B"/>
    <a:srgbClr val="3F48CC"/>
    <a:srgbClr val="6BA42C"/>
    <a:srgbClr val="FF0000"/>
    <a:srgbClr val="E8CE3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1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27336-8A9D-4289-9D1F-7079C811E41F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45872-FAC7-4F3D-9BCD-9B858A66E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  <a:alpha val="53000"/>
              </a:schemeClr>
            </a:gs>
            <a:gs pos="50000">
              <a:srgbClr val="E8CE30">
                <a:alpha val="89000"/>
              </a:srgbClr>
            </a:gs>
            <a:gs pos="100000">
              <a:schemeClr val="accent2">
                <a:lumMod val="60000"/>
                <a:lumOff val="40000"/>
                <a:alpha val="54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16F6-D501-4C26-8C7A-4546E44BC65E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1703-5542-469B-8D15-594DBFD6F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alan-school.ucoz.ru/index/russkij_jazyk/0-279" TargetMode="External"/><Relationship Id="rId2" Type="http://schemas.openxmlformats.org/officeDocument/2006/relationships/hyperlink" Target="http://kpolyakov.narod.ru/school/ege.htm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кругов Эйлера для решения логических задач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35769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7 класс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82153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/>
            <a:r>
              <a:rPr lang="ru-RU" sz="2400" b="1" dirty="0" smtClean="0"/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каждому запросу. </a:t>
            </a:r>
          </a:p>
          <a:p>
            <a:pPr indent="539750"/>
            <a:endParaRPr lang="ru-RU" sz="2400" b="1" dirty="0" smtClean="0"/>
          </a:p>
          <a:p>
            <a:pPr lvl="0" indent="539750"/>
            <a:endParaRPr lang="ru-RU" sz="2400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714884"/>
          <a:ext cx="7643866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005"/>
                <a:gridCol w="688186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Пушкин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9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Пушкин </a:t>
                      </a:r>
                      <a:r>
                        <a:rPr lang="ru-RU" sz="2400" b="1" dirty="0" smtClean="0"/>
                        <a:t>И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Лермонтов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9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Лермонтов 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Пушкин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9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Лермонтов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Пушкин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Баратынский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428736"/>
            <a:ext cx="3273504" cy="346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00760" y="1928802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Пушкин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2071678"/>
            <a:ext cx="128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Лермонтов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4071942"/>
            <a:ext cx="1472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dk1"/>
                </a:solidFill>
              </a:rPr>
              <a:t>Баратынский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14290"/>
          <a:ext cx="7786742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3343"/>
                <a:gridCol w="681339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Пушкин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9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Пушкин </a:t>
                      </a:r>
                      <a:r>
                        <a:rPr lang="ru-RU" sz="2400" b="1" dirty="0" smtClean="0"/>
                        <a:t>И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Лермонтов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9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Лермонтов  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Пушкин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9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Лермонтов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Пушкин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Баратынский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29618" y="307181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15206" y="3071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68796" y="5681979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86050" y="5715016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077460"/>
            <a:ext cx="2793390" cy="285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125344"/>
            <a:ext cx="2978187" cy="280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06" y="4269454"/>
            <a:ext cx="2928958" cy="258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1775" y="4265416"/>
            <a:ext cx="2476505" cy="244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821536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ru-RU" sz="2400" b="1" dirty="0" smtClean="0"/>
              <a:t>В таблице приведены запросы к поисковому серверу. Известно количество запросов «</a:t>
            </a:r>
            <a:r>
              <a:rPr lang="ru-RU" sz="2400" b="1" dirty="0" err="1" smtClean="0"/>
              <a:t>Гуппи</a:t>
            </a:r>
            <a:r>
              <a:rPr lang="ru-RU" sz="2400" b="1" dirty="0" smtClean="0"/>
              <a:t>» – 300 сайтов, «Меченосец» – 340, «</a:t>
            </a:r>
            <a:r>
              <a:rPr lang="ru-RU" sz="2400" b="1" dirty="0" err="1" smtClean="0"/>
              <a:t>Гуппи</a:t>
            </a:r>
            <a:r>
              <a:rPr lang="ru-RU" sz="2400" b="1" dirty="0" smtClean="0"/>
              <a:t> ИЛИ Меченосец» – 430 сайтов.</a:t>
            </a:r>
          </a:p>
          <a:p>
            <a:pPr indent="539750" algn="just"/>
            <a:r>
              <a:rPr lang="ru-RU" sz="2400" b="1" dirty="0" smtClean="0"/>
              <a:t>Сколько сайтов будет найдено по запросу «</a:t>
            </a:r>
            <a:r>
              <a:rPr lang="ru-RU" sz="2400" b="1" dirty="0" err="1" smtClean="0"/>
              <a:t>Гуппи</a:t>
            </a:r>
            <a:r>
              <a:rPr lang="ru-RU" sz="2400" b="1" dirty="0" smtClean="0"/>
              <a:t> И Меченосец»?</a:t>
            </a:r>
          </a:p>
          <a:p>
            <a:pPr indent="539750"/>
            <a:endParaRPr lang="ru-RU" sz="2400" b="1" dirty="0" smtClean="0"/>
          </a:p>
          <a:p>
            <a:pPr lvl="0" indent="539750"/>
            <a:endParaRPr lang="ru-RU" sz="2400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571744"/>
          <a:ext cx="4429156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4758"/>
                <a:gridCol w="375439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300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Гуппи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9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340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Меченосец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9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430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Гуппи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dirty="0" smtClean="0"/>
                        <a:t>Меченосец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9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Гуппи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2400" dirty="0" smtClean="0"/>
                        <a:t>Меченосец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43834" y="5854503"/>
            <a:ext cx="143020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Меченосец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74604" y="5814972"/>
            <a:ext cx="797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 smtClean="0"/>
              <a:t>Гуппи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4929190" y="3786190"/>
            <a:ext cx="2143140" cy="21431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215074" y="3786190"/>
            <a:ext cx="2143140" cy="2143140"/>
          </a:xfrm>
          <a:custGeom>
            <a:avLst/>
            <a:gdLst>
              <a:gd name="connsiteX0" fmla="*/ 0 w 2143140"/>
              <a:gd name="connsiteY0" fmla="*/ 1071570 h 2143140"/>
              <a:gd name="connsiteX1" fmla="*/ 313857 w 2143140"/>
              <a:gd name="connsiteY1" fmla="*/ 313856 h 2143140"/>
              <a:gd name="connsiteX2" fmla="*/ 1071572 w 2143140"/>
              <a:gd name="connsiteY2" fmla="*/ 2 h 2143140"/>
              <a:gd name="connsiteX3" fmla="*/ 1829286 w 2143140"/>
              <a:gd name="connsiteY3" fmla="*/ 313859 h 2143140"/>
              <a:gd name="connsiteX4" fmla="*/ 2143140 w 2143140"/>
              <a:gd name="connsiteY4" fmla="*/ 1071574 h 2143140"/>
              <a:gd name="connsiteX5" fmla="*/ 1829284 w 2143140"/>
              <a:gd name="connsiteY5" fmla="*/ 1829289 h 2143140"/>
              <a:gd name="connsiteX6" fmla="*/ 1071569 w 2143140"/>
              <a:gd name="connsiteY6" fmla="*/ 2143144 h 2143140"/>
              <a:gd name="connsiteX7" fmla="*/ 313855 w 2143140"/>
              <a:gd name="connsiteY7" fmla="*/ 1829288 h 2143140"/>
              <a:gd name="connsiteX8" fmla="*/ 0 w 2143140"/>
              <a:gd name="connsiteY8" fmla="*/ 1071573 h 2143140"/>
              <a:gd name="connsiteX9" fmla="*/ 0 w 2143140"/>
              <a:gd name="connsiteY9" fmla="*/ 1071570 h 214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3140" h="2143140">
                <a:moveTo>
                  <a:pt x="0" y="1071570"/>
                </a:moveTo>
                <a:cubicBezTo>
                  <a:pt x="0" y="787372"/>
                  <a:pt x="112898" y="514814"/>
                  <a:pt x="313857" y="313856"/>
                </a:cubicBezTo>
                <a:cubicBezTo>
                  <a:pt x="514816" y="112898"/>
                  <a:pt x="787374" y="1"/>
                  <a:pt x="1071572" y="2"/>
                </a:cubicBezTo>
                <a:cubicBezTo>
                  <a:pt x="1355770" y="2"/>
                  <a:pt x="1628328" y="112900"/>
                  <a:pt x="1829286" y="313859"/>
                </a:cubicBezTo>
                <a:cubicBezTo>
                  <a:pt x="2030244" y="514818"/>
                  <a:pt x="2143141" y="787376"/>
                  <a:pt x="2143140" y="1071574"/>
                </a:cubicBezTo>
                <a:cubicBezTo>
                  <a:pt x="2143140" y="1355772"/>
                  <a:pt x="2030243" y="1628330"/>
                  <a:pt x="1829284" y="1829289"/>
                </a:cubicBezTo>
                <a:cubicBezTo>
                  <a:pt x="1628326" y="2030247"/>
                  <a:pt x="1355767" y="2143145"/>
                  <a:pt x="1071569" y="2143144"/>
                </a:cubicBezTo>
                <a:cubicBezTo>
                  <a:pt x="787371" y="2143144"/>
                  <a:pt x="514813" y="2030246"/>
                  <a:pt x="313855" y="1829288"/>
                </a:cubicBezTo>
                <a:cubicBezTo>
                  <a:pt x="112897" y="1628329"/>
                  <a:pt x="0" y="1355771"/>
                  <a:pt x="0" y="1071573"/>
                </a:cubicBezTo>
                <a:lnTo>
                  <a:pt x="0" y="107157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47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500826" y="4572008"/>
            <a:ext cx="71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?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000240"/>
            <a:ext cx="2889939" cy="294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034" y="357166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/>
            <a:r>
              <a:rPr lang="ru-RU" sz="2400" b="1" dirty="0" smtClean="0"/>
              <a:t>В классе 35 учеников. 26 детей умеют играть в шашки, 20 – в шахматы. 16 учеников умеют играть и в шашки и в шахматы. Введите числовой ответ в соответствии с заданиями.</a:t>
            </a:r>
            <a:endParaRPr lang="ru-RU" sz="24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941169"/>
            <a:ext cx="4767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57356" y="4943315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Играют только в шашки – ? детей.</a:t>
            </a:r>
          </a:p>
          <a:p>
            <a:r>
              <a:rPr lang="ru-RU" b="1" dirty="0" smtClean="0"/>
              <a:t>Играют только в шахматы – ? ребенка.</a:t>
            </a:r>
          </a:p>
          <a:p>
            <a:r>
              <a:rPr lang="ru-RU" b="1" dirty="0" smtClean="0"/>
              <a:t>Играют и в шашки, и в шахматы – 16 детей.</a:t>
            </a:r>
          </a:p>
          <a:p>
            <a:r>
              <a:rPr lang="ru-RU" b="1" dirty="0" smtClean="0"/>
              <a:t>Не играют ни в шашки, ни в шахматы – ? детей.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500438"/>
            <a:ext cx="8072494" cy="300039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     занимаются только танцами  –  ? девочек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     занимаются только музыкой  –  ? девочек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      занимаются и танцами, и музыкой – 6 девочек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      не занимаются ни танцами, ни музыкой – 4 девочки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       Всего в классе девочек   – ?</a:t>
            </a:r>
          </a:p>
          <a:p>
            <a:pPr algn="just"/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85728"/>
            <a:ext cx="3643338" cy="357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85786" y="3714752"/>
            <a:ext cx="216024" cy="720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143380"/>
            <a:ext cx="216024" cy="720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572008"/>
            <a:ext cx="2160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5000636"/>
            <a:ext cx="216024" cy="720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71480"/>
            <a:ext cx="5357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400" b="1" dirty="0" smtClean="0"/>
              <a:t>11 девочек из класса занимаются танцами. 9 – занимаются музыкой. 6 девочек занимаются и танцами, и музыкой. 4 девочки не занимаются ни танцами, ни музыкой. Введите числовые ответы.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58082" y="17144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15074" y="285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11</a:t>
            </a:r>
            <a:endParaRPr lang="ru-RU" b="1" dirty="0"/>
          </a:p>
        </p:txBody>
      </p:sp>
      <p:cxnSp>
        <p:nvCxnSpPr>
          <p:cNvPr id="16" name="Прямая со стрелкой 15"/>
          <p:cNvCxnSpPr>
            <a:stCxn id="14" idx="2"/>
          </p:cNvCxnSpPr>
          <p:nvPr/>
        </p:nvCxnSpPr>
        <p:spPr>
          <a:xfrm rot="16200000" flipH="1">
            <a:off x="6147226" y="932260"/>
            <a:ext cx="1059428" cy="50502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4" idx="2"/>
            <a:endCxn id="9" idx="1"/>
          </p:cNvCxnSpPr>
          <p:nvPr/>
        </p:nvCxnSpPr>
        <p:spPr>
          <a:xfrm rot="16200000" flipH="1">
            <a:off x="6269207" y="810279"/>
            <a:ext cx="1244094" cy="93365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58016" y="107154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танцы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500958" y="2000240"/>
            <a:ext cx="90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501090" y="35004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endParaRPr lang="ru-RU" b="1" dirty="0"/>
          </a:p>
        </p:txBody>
      </p:sp>
      <p:cxnSp>
        <p:nvCxnSpPr>
          <p:cNvPr id="31" name="Прямая со стрелкой 30"/>
          <p:cNvCxnSpPr>
            <a:stCxn id="30" idx="1"/>
          </p:cNvCxnSpPr>
          <p:nvPr/>
        </p:nvCxnSpPr>
        <p:spPr>
          <a:xfrm rot="10800000">
            <a:off x="7858148" y="2428868"/>
            <a:ext cx="642942" cy="125623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V="1">
            <a:off x="7036611" y="2250273"/>
            <a:ext cx="1714512" cy="121444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643702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71546"/>
            <a:ext cx="5486400" cy="566738"/>
          </a:xfrm>
        </p:spPr>
        <p:txBody>
          <a:bodyPr>
            <a:noAutofit/>
          </a:bodyPr>
          <a:lstStyle/>
          <a:p>
            <a:r>
              <a:rPr lang="ru-RU" sz="44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Источники:</a:t>
            </a:r>
            <a:endParaRPr lang="ru-RU" sz="44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2143116"/>
            <a:ext cx="7072362" cy="2928958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kpolyakov.narod.ru/school/ege.htm</a:t>
            </a:r>
            <a:endParaRPr lang="ru-RU" sz="2400" dirty="0" smtClean="0"/>
          </a:p>
          <a:p>
            <a:r>
              <a:rPr lang="ru-RU" sz="2400" dirty="0" smtClean="0"/>
              <a:t>материалы К.Полякова к ЕГЭ по информатике</a:t>
            </a:r>
          </a:p>
          <a:p>
            <a:endParaRPr lang="ru-RU" sz="2400" dirty="0" smtClean="0"/>
          </a:p>
          <a:p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talan-school.ucoz.ru/index/russkij_jazyk/0-279</a:t>
            </a:r>
            <a:endParaRPr lang="ru-RU" sz="2400" dirty="0" smtClean="0"/>
          </a:p>
          <a:p>
            <a:r>
              <a:rPr lang="ru-RU" sz="2400" b="1" dirty="0" smtClean="0"/>
              <a:t>ЦОР «Учись играючи», </a:t>
            </a:r>
            <a:r>
              <a:rPr lang="ru-RU" sz="2400" b="1" dirty="0" smtClean="0"/>
              <a:t>автор: Г.Анисимова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714488"/>
            <a:ext cx="8643998" cy="1143000"/>
          </a:xfrm>
        </p:spPr>
        <p:txBody>
          <a:bodyPr>
            <a:normAutofit fontScale="90000"/>
          </a:bodyPr>
          <a:lstStyle/>
          <a:p>
            <a:pPr indent="539750"/>
            <a:r>
              <a:rPr lang="ru-RU" sz="3600" dirty="0" smtClean="0"/>
              <a:t>А – множество компьютеров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1071538" y="3143248"/>
            <a:ext cx="2643206" cy="26432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2071678"/>
            <a:ext cx="8858280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5397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B</a:t>
            </a:r>
            <a:r>
              <a:rPr lang="ru-RU" sz="3600" dirty="0" smtClean="0">
                <a:latin typeface="+mj-lt"/>
                <a:ea typeface="+mj-ea"/>
                <a:cs typeface="+mj-cs"/>
              </a:rPr>
              <a:t> – множество учеников 7-а класса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00694" y="3214686"/>
            <a:ext cx="2643206" cy="264320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Отношение </a:t>
            </a:r>
            <a:r>
              <a:rPr kumimoji="0" lang="ru-RU" sz="4400" b="1" i="0" u="none" strike="noStrike" kern="1200" cap="none" spc="0" normalizeH="0" baseline="0" noProof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непересечения</a:t>
            </a:r>
            <a:endParaRPr kumimoji="0" lang="ru-RU" sz="4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0" y="1857364"/>
            <a:ext cx="4357718" cy="435771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3200" u="sng" dirty="0" smtClean="0"/>
              <a:t>«Цветок»</a:t>
            </a:r>
            <a:endParaRPr lang="ru-RU" sz="3200" u="sng" dirty="0"/>
          </a:p>
        </p:txBody>
      </p:sp>
      <p:sp>
        <p:nvSpPr>
          <p:cNvPr id="5" name="Овал 4"/>
          <p:cNvSpPr/>
          <p:nvPr/>
        </p:nvSpPr>
        <p:spPr>
          <a:xfrm>
            <a:off x="5715008" y="3357562"/>
            <a:ext cx="2643206" cy="264320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sz="2800" u="sng" dirty="0" smtClean="0"/>
              <a:t>«Фиалка»</a:t>
            </a:r>
            <a:endParaRPr lang="ru-RU" sz="2800" u="sng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Отношение вхождения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5.66474E-6 L -0.46475 -0.0104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43998" cy="1143000"/>
          </a:xfrm>
        </p:spPr>
        <p:txBody>
          <a:bodyPr>
            <a:normAutofit fontScale="90000"/>
          </a:bodyPr>
          <a:lstStyle/>
          <a:p>
            <a:pPr indent="539750"/>
            <a:r>
              <a:rPr lang="ru-RU" sz="3600" dirty="0" smtClean="0"/>
              <a:t>А – множество ребят нашего класса, зарегистрированных в социальной сети</a:t>
            </a:r>
            <a:br>
              <a:rPr lang="ru-RU" sz="3600" dirty="0" smtClean="0"/>
            </a:br>
            <a:r>
              <a:rPr lang="ru-RU" sz="3600" dirty="0" smtClean="0"/>
              <a:t> В Контакте.</a:t>
            </a:r>
            <a:r>
              <a:rPr lang="en-US" sz="3600" dirty="0" err="1" smtClean="0"/>
              <a:t>ru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1071538" y="3143248"/>
            <a:ext cx="2643206" cy="26432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1643050"/>
            <a:ext cx="8858280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5397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700" dirty="0" smtClean="0">
                <a:latin typeface="+mj-lt"/>
                <a:ea typeface="+mj-ea"/>
                <a:cs typeface="+mj-cs"/>
              </a:rPr>
              <a:t>B</a:t>
            </a:r>
            <a:r>
              <a:rPr lang="ru-RU" sz="4700" dirty="0" smtClean="0">
                <a:latin typeface="+mj-lt"/>
                <a:ea typeface="+mj-ea"/>
                <a:cs typeface="+mj-cs"/>
              </a:rPr>
              <a:t> – множество ребят нашего класса, зарегистрированных в социальной сети </a:t>
            </a:r>
            <a:r>
              <a:rPr lang="en-US" sz="4700" dirty="0" err="1" smtClean="0">
                <a:latin typeface="+mj-lt"/>
                <a:ea typeface="+mj-ea"/>
                <a:cs typeface="+mj-cs"/>
              </a:rPr>
              <a:t>Facebook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00694" y="3214686"/>
            <a:ext cx="2643206" cy="264320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500034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Отношение пересечения</a:t>
            </a:r>
            <a:endParaRPr kumimoji="0" lang="ru-RU" sz="4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643998" cy="1143000"/>
          </a:xfrm>
        </p:spPr>
        <p:txBody>
          <a:bodyPr>
            <a:normAutofit fontScale="90000"/>
          </a:bodyPr>
          <a:lstStyle/>
          <a:p>
            <a:pPr indent="539750"/>
            <a:r>
              <a:rPr lang="ru-RU" sz="3600" dirty="0" smtClean="0"/>
              <a:t>А </a:t>
            </a:r>
            <a:r>
              <a:rPr lang="ru-RU" sz="3600" b="1" dirty="0" smtClean="0"/>
              <a:t>и</a:t>
            </a:r>
            <a:r>
              <a:rPr lang="ru-RU" sz="3600" dirty="0" smtClean="0"/>
              <a:t> В – множество ребят нашего класса, зарегистрированных сразу в двух  социальных сетях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1071538" y="3143248"/>
            <a:ext cx="2643206" cy="26432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5500694" y="3214686"/>
            <a:ext cx="2643206" cy="264320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ru-RU" sz="40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3143240" y="2928934"/>
            <a:ext cx="3009900" cy="3062287"/>
            <a:chOff x="3143240" y="2857496"/>
            <a:chExt cx="3009900" cy="3133725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43240" y="2857496"/>
              <a:ext cx="3009900" cy="313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4071934" y="4000504"/>
              <a:ext cx="1214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</a:rPr>
                <a:t>А </a:t>
              </a:r>
              <a:r>
                <a:rPr lang="ru-RU" sz="3200" b="1" dirty="0" smtClean="0">
                  <a:solidFill>
                    <a:schemeClr val="bg1"/>
                  </a:solidFill>
                </a:rPr>
                <a:t>и</a:t>
              </a:r>
              <a:r>
                <a:rPr lang="ru-RU" sz="3200" dirty="0" smtClean="0">
                  <a:solidFill>
                    <a:schemeClr val="bg1"/>
                  </a:solidFill>
                </a:rPr>
                <a:t> В</a:t>
              </a:r>
              <a:endParaRPr lang="ru-RU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Заголовок 5"/>
          <p:cNvSpPr txBox="1">
            <a:spLocks/>
          </p:cNvSpPr>
          <p:nvPr/>
        </p:nvSpPr>
        <p:spPr>
          <a:xfrm>
            <a:off x="500034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Отношение пересечения</a:t>
            </a:r>
            <a:endParaRPr kumimoji="0" lang="ru-RU" sz="4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4104E-6 L 0.17535 0.00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96532E-6 L -0.16719 -0.0039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643998" cy="1143000"/>
          </a:xfrm>
        </p:spPr>
        <p:txBody>
          <a:bodyPr>
            <a:normAutofit fontScale="90000"/>
          </a:bodyPr>
          <a:lstStyle/>
          <a:p>
            <a:pPr indent="539750"/>
            <a:r>
              <a:rPr lang="ru-RU" sz="3600" dirty="0" smtClean="0"/>
              <a:t>А </a:t>
            </a:r>
            <a:r>
              <a:rPr lang="ru-RU" sz="3600" b="1" dirty="0" smtClean="0"/>
              <a:t>или</a:t>
            </a:r>
            <a:r>
              <a:rPr lang="ru-RU" sz="3600" dirty="0" smtClean="0"/>
              <a:t> В – множество ребят нашего класса, зарегистрированных хотя бы в одной   социальной сети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285984" y="2928934"/>
            <a:ext cx="4071966" cy="3062287"/>
            <a:chOff x="2285984" y="2928934"/>
            <a:chExt cx="4071966" cy="3062287"/>
          </a:xfrm>
        </p:grpSpPr>
        <p:sp>
          <p:nvSpPr>
            <p:cNvPr id="3" name="Овал 2"/>
            <p:cNvSpPr/>
            <p:nvPr/>
          </p:nvSpPr>
          <p:spPr>
            <a:xfrm>
              <a:off x="2285984" y="3143248"/>
              <a:ext cx="2643206" cy="264320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4000" dirty="0"/>
            </a:p>
          </p:txBody>
        </p:sp>
        <p:sp>
          <p:nvSpPr>
            <p:cNvPr id="5" name="Овал 4"/>
            <p:cNvSpPr/>
            <p:nvPr/>
          </p:nvSpPr>
          <p:spPr>
            <a:xfrm>
              <a:off x="3714744" y="3143248"/>
              <a:ext cx="2643206" cy="271464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ru-RU" sz="4000" dirty="0"/>
            </a:p>
          </p:txBody>
        </p:sp>
        <p:grpSp>
          <p:nvGrpSpPr>
            <p:cNvPr id="4" name="Группа 8"/>
            <p:cNvGrpSpPr/>
            <p:nvPr/>
          </p:nvGrpSpPr>
          <p:grpSpPr>
            <a:xfrm>
              <a:off x="2847984" y="2928934"/>
              <a:ext cx="3009900" cy="3062287"/>
              <a:chOff x="3143240" y="2857496"/>
              <a:chExt cx="3009900" cy="3133725"/>
            </a:xfrm>
          </p:grpSpPr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143240" y="2857496"/>
                <a:ext cx="3009900" cy="3133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071934" y="4000504"/>
                <a:ext cx="1214446" cy="598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3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Группа 11"/>
          <p:cNvGrpSpPr/>
          <p:nvPr/>
        </p:nvGrpSpPr>
        <p:grpSpPr>
          <a:xfrm>
            <a:off x="2285984" y="3000372"/>
            <a:ext cx="4733925" cy="3438525"/>
            <a:chOff x="6777037" y="1571612"/>
            <a:chExt cx="4733925" cy="34385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77037" y="1571612"/>
              <a:ext cx="4733925" cy="3438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8072462" y="2643182"/>
              <a:ext cx="15055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</a:rPr>
                <a:t>А </a:t>
              </a:r>
              <a:r>
                <a:rPr lang="ru-RU" sz="3200" b="1" dirty="0" smtClean="0">
                  <a:solidFill>
                    <a:schemeClr val="bg1"/>
                  </a:solidFill>
                </a:rPr>
                <a:t>или</a:t>
              </a:r>
              <a:r>
                <a:rPr lang="ru-RU" sz="3200" dirty="0" smtClean="0">
                  <a:solidFill>
                    <a:schemeClr val="bg1"/>
                  </a:solidFill>
                </a:rPr>
                <a:t> В</a:t>
              </a:r>
              <a:endParaRPr lang="ru-RU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Заголовок 5"/>
          <p:cNvSpPr txBox="1">
            <a:spLocks/>
          </p:cNvSpPr>
          <p:nvPr/>
        </p:nvSpPr>
        <p:spPr>
          <a:xfrm>
            <a:off x="500034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Отношение объединения</a:t>
            </a:r>
            <a:endParaRPr kumimoji="0" lang="ru-RU" sz="4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285728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/>
            <a:r>
              <a:rPr lang="ru-RU" sz="3200" dirty="0" smtClean="0"/>
              <a:t>Ребята нашего класса имеют возможность посещать три факультатива: по рисованию, по литературе и по математике.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46922" y="214311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МАТЕМАТИКА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929586" y="20716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РИСОВАНИЕ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89426" y="521495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ЛИТЕРАТУРА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712910"/>
            <a:ext cx="576064" cy="216024"/>
          </a:xfrm>
          <a:prstGeom prst="rect">
            <a:avLst/>
          </a:prstGeom>
          <a:solidFill>
            <a:srgbClr val="3F48CC"/>
          </a:solidFill>
          <a:ln>
            <a:solidFill>
              <a:srgbClr val="3F48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427422"/>
            <a:ext cx="576064" cy="216024"/>
          </a:xfrm>
          <a:prstGeom prst="rect">
            <a:avLst/>
          </a:prstGeom>
          <a:solidFill>
            <a:srgbClr val="6BA42C"/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570166"/>
            <a:ext cx="576064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5284678"/>
            <a:ext cx="576064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214414" y="3467401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Посещают только математику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14414" y="2455127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Посещают только факультатив по литературе</a:t>
            </a:r>
            <a:endParaRPr lang="ru-RU" sz="2400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8725" y="1785926"/>
            <a:ext cx="41052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71876"/>
            <a:ext cx="2643206" cy="175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82" y="1785926"/>
            <a:ext cx="22860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1214414" y="4324657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Посещают только рисование</a:t>
            </a:r>
            <a:endParaRPr lang="ru-RU" sz="2400" b="1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857364"/>
            <a:ext cx="1928826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214414" y="5181913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Посещают 2 факультатива</a:t>
            </a:r>
            <a:endParaRPr lang="ru-RU" sz="2400" b="1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857364"/>
            <a:ext cx="36766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Прямоугольник 31"/>
          <p:cNvSpPr/>
          <p:nvPr/>
        </p:nvSpPr>
        <p:spPr>
          <a:xfrm>
            <a:off x="428596" y="6141934"/>
            <a:ext cx="576064" cy="216024"/>
          </a:xfrm>
          <a:prstGeom prst="rect">
            <a:avLst/>
          </a:prstGeom>
          <a:solidFill>
            <a:srgbClr val="604A7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214414" y="607220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Посещают все 3 факультатива</a:t>
            </a:r>
            <a:endParaRPr lang="ru-RU" sz="2400" b="1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881318"/>
            <a:ext cx="135732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3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3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20" grpId="0"/>
      <p:bldP spid="22" grpId="0"/>
      <p:bldP spid="28" grpId="0"/>
      <p:bldP spid="30" grpId="0"/>
      <p:bldP spid="32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/>
            <a:r>
              <a:rPr lang="ru-RU" sz="2400" b="1" dirty="0" smtClean="0"/>
              <a:t>Многие ребята нашего класса любят футбол, баскетбол и волейбол.  А некоторые - даже два или три из этих видов спорта.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916832"/>
            <a:ext cx="39909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3998794"/>
            <a:ext cx="576064" cy="21602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000372"/>
            <a:ext cx="576064" cy="21602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998926"/>
            <a:ext cx="576064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6072206"/>
            <a:ext cx="576064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500438"/>
            <a:ext cx="576064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5517232"/>
            <a:ext cx="576064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500570"/>
            <a:ext cx="576064" cy="216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38480" y="292893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Любят только футбол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29969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волейбол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444208" y="465313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баскетбол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452320" y="306896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футбол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338480" y="350043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Любят только баскетбол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20810" y="6000768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Не любят  волейбол,  баскетбол и футбол 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334490" y="4947834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Любят волейбол и баскетбол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331070" y="5445224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Любят все три вида спорта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336770" y="442913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Любят баскетбол и футбол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38350" y="2500306"/>
            <a:ext cx="576064" cy="21602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332780" y="2428868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Любят только волейбол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336770" y="394770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Любят волейбол и футбол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85794"/>
            <a:ext cx="57150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/>
            <a:r>
              <a:rPr lang="ru-RU" sz="2400" b="1" dirty="0" smtClean="0"/>
              <a:t>Известно, что 6 человек из класса играют только в волейбол, 2 – только в футбол,  5 – только в баскетбол. Только в волейбол и футбол умеют играть 3 человека, в футбол и баскетбол – 4, в волейбол и баскетбол – 2.</a:t>
            </a:r>
          </a:p>
          <a:p>
            <a:pPr indent="539750"/>
            <a:r>
              <a:rPr lang="ru-RU" sz="2400" b="1" dirty="0" smtClean="0"/>
              <a:t>Один человек из  класса</a:t>
            </a:r>
          </a:p>
          <a:p>
            <a:r>
              <a:rPr lang="ru-RU" sz="2400" b="1" dirty="0" smtClean="0"/>
              <a:t>умеет играть во все игры, 7 не</a:t>
            </a:r>
          </a:p>
          <a:p>
            <a:r>
              <a:rPr lang="ru-RU" sz="2400" b="1" dirty="0" smtClean="0"/>
              <a:t>умеют играть ни в одну игру.</a:t>
            </a:r>
          </a:p>
          <a:p>
            <a:pPr indent="449263"/>
            <a:r>
              <a:rPr lang="ru-RU" sz="2400" b="1" dirty="0" smtClean="0"/>
              <a:t>Сколько всего человек в классе?</a:t>
            </a:r>
          </a:p>
          <a:p>
            <a:pPr indent="449263"/>
            <a:r>
              <a:rPr lang="ru-RU" sz="2400" b="1" dirty="0" smtClean="0"/>
              <a:t>Сколько человек умеют</a:t>
            </a:r>
          </a:p>
          <a:p>
            <a:r>
              <a:rPr lang="ru-RU" sz="2400" b="1" dirty="0" smtClean="0"/>
              <a:t>играть в футбол?</a:t>
            </a:r>
          </a:p>
          <a:p>
            <a:pPr indent="449263"/>
            <a:r>
              <a:rPr lang="ru-RU" sz="2400" b="1" dirty="0" smtClean="0"/>
              <a:t> Сколько человек умеют</a:t>
            </a:r>
          </a:p>
          <a:p>
            <a:r>
              <a:rPr lang="ru-RU" sz="2400" b="1" dirty="0" smtClean="0"/>
              <a:t>играть в волейбол?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928802"/>
            <a:ext cx="39909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429256" y="314324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Волейбол, </a:t>
            </a: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44208" y="4653136"/>
            <a:ext cx="1413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Баскетбол,</a:t>
            </a:r>
            <a:r>
              <a:rPr lang="ru-RU" dirty="0" smtClean="0"/>
              <a:t> </a:t>
            </a: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52320" y="3068960"/>
            <a:ext cx="119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Футбол</a:t>
            </a:r>
            <a:r>
              <a:rPr lang="ru-RU" dirty="0" smtClean="0"/>
              <a:t>, </a:t>
            </a: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86578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58082" y="385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57950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86578" y="36433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72462" y="43576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604</Words>
  <Application>Microsoft Office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Использование кругов Эйлера для решения логических задач</vt:lpstr>
      <vt:lpstr>А – множество компьютеров  </vt:lpstr>
      <vt:lpstr>Отношение вхождения</vt:lpstr>
      <vt:lpstr>А – множество ребят нашего класса, зарегистрированных в социальной сети  В Контакте.ru  </vt:lpstr>
      <vt:lpstr>А и В – множество ребят нашего класса, зарегистрированных сразу в двух  социальных сетях  </vt:lpstr>
      <vt:lpstr>А или В – множество ребят нашего класса, зарегистрированных хотя бы в одной   социальной сети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Источники: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4b_03</dc:creator>
  <cp:lastModifiedBy>KiselevaNN</cp:lastModifiedBy>
  <cp:revision>90</cp:revision>
  <dcterms:created xsi:type="dcterms:W3CDTF">2011-11-24T05:29:20Z</dcterms:created>
  <dcterms:modified xsi:type="dcterms:W3CDTF">2012-01-13T18:01:28Z</dcterms:modified>
</cp:coreProperties>
</file>