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8" r:id="rId3"/>
    <p:sldId id="275" r:id="rId4"/>
    <p:sldId id="258" r:id="rId5"/>
    <p:sldId id="265" r:id="rId6"/>
    <p:sldId id="266" r:id="rId7"/>
    <p:sldId id="261" r:id="rId8"/>
    <p:sldId id="263" r:id="rId9"/>
    <p:sldId id="268" r:id="rId10"/>
    <p:sldId id="274" r:id="rId11"/>
    <p:sldId id="270" r:id="rId12"/>
    <p:sldId id="276" r:id="rId13"/>
    <p:sldId id="269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5" autoAdjust="0"/>
    <p:restoredTop sz="94718" autoAdjust="0"/>
  </p:normalViewPr>
  <p:slideViewPr>
    <p:cSldViewPr>
      <p:cViewPr>
        <p:scale>
          <a:sx n="60" d="100"/>
          <a:sy n="60" d="100"/>
        </p:scale>
        <p:origin x="-1296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CA3F6-5178-4FEF-B50C-8FDBEBD7A0DE}" type="datetimeFigureOut">
              <a:rPr lang="ru-RU" smtClean="0"/>
              <a:pPr/>
              <a:t>30.01.2012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1EC9B-63DE-45C1-A6E7-C1479112A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1EC9B-63DE-45C1-A6E7-C1479112A71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DAEC-AB06-4F72-AB0F-D63094FDB966}" type="datetime1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B244-FCB7-47A0-8B02-57BB5D39E0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BA9C1-85E8-4476-AA8F-742A8DC67149}" type="datetime1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B244-FCB7-47A0-8B02-57BB5D39E0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838E1-2CD9-44F8-A20B-E9024D17753A}" type="datetime1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B244-FCB7-47A0-8B02-57BB5D39E0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F2A0D-1248-44FB-AA33-B9A877796BDB}" type="datetime1">
              <a:rPr lang="ru-RU" smtClean="0"/>
              <a:pPr>
                <a:defRPr/>
              </a:pPr>
              <a:t>30.01.2012</a:t>
            </a:fld>
            <a:endParaRPr lang="ru-RU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39814-E1A1-468A-9BBE-3E1F622DFA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BB86-B200-4EB5-A788-954514182A02}" type="datetime1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B244-FCB7-47A0-8B02-57BB5D39E0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C6A4-4571-4FB8-AB65-B3ED99B5C5D0}" type="datetime1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B244-FCB7-47A0-8B02-57BB5D39E0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7C5D-8FCD-4750-894C-E4418DD39EA1}" type="datetime1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B244-FCB7-47A0-8B02-57BB5D39E0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4A14-FF64-4CA6-A966-35DFBBBDD30B}" type="datetime1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B244-FCB7-47A0-8B02-57BB5D39E0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04D42-CA9C-405C-AB1F-E75501D36E59}" type="datetime1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B244-FCB7-47A0-8B02-57BB5D39E0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D43C-1A3C-4820-9B5A-71EEEC50C721}" type="datetime1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B244-FCB7-47A0-8B02-57BB5D39E0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0DF5-19EF-4044-96E7-B5A5C83B214B}" type="datetime1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B244-FCB7-47A0-8B02-57BB5D39E0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287B-CB67-4611-B9DA-F353831CE699}" type="datetime1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B244-FCB7-47A0-8B02-57BB5D39E0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8CE69-A64F-480B-9979-B997FC2644B2}" type="datetime1">
              <a:rPr lang="ru-RU" smtClean="0"/>
              <a:pPr/>
              <a:t>30.01.2012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7B244-FCB7-47A0-8B02-57BB5D39E0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072230"/>
          </a:xfrm>
          <a:ln>
            <a:solidFill>
              <a:schemeClr val="tx1"/>
            </a:solidFill>
          </a:ln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buNone/>
            </a:pPr>
            <a:endParaRPr lang="ru-RU" sz="4800" b="1" dirty="0" smtClean="0">
              <a:latin typeface="Times New Roman" pitchFamily="18" charset="0"/>
            </a:endParaRPr>
          </a:p>
          <a:p>
            <a:pPr algn="ctr">
              <a:buNone/>
            </a:pPr>
            <a:endParaRPr lang="ru-RU" sz="4800" b="1" dirty="0" smtClean="0">
              <a:latin typeface="Times New Roman" pitchFamily="18" charset="0"/>
            </a:endParaRPr>
          </a:p>
          <a:p>
            <a:pPr algn="ctr">
              <a:buNone/>
            </a:pPr>
            <a:endParaRPr lang="ru-RU" sz="4800" b="1" dirty="0" smtClean="0">
              <a:latin typeface="Times New Roman" pitchFamily="18" charset="0"/>
            </a:endParaRPr>
          </a:p>
          <a:p>
            <a:pPr algn="ctr">
              <a:buNone/>
            </a:pPr>
            <a:endParaRPr lang="ru-RU" sz="4800" b="1" dirty="0" smtClean="0">
              <a:latin typeface="Times New Roman" pitchFamily="18" charset="0"/>
            </a:endParaRPr>
          </a:p>
          <a:p>
            <a:pPr algn="ctr">
              <a:buNone/>
            </a:pPr>
            <a:endParaRPr lang="ru-RU" sz="4800" b="1" dirty="0" smtClean="0">
              <a:latin typeface="Times New Roman" pitchFamily="18" charset="0"/>
            </a:endParaRPr>
          </a:p>
          <a:p>
            <a:pPr algn="ctr">
              <a:buNone/>
            </a:pPr>
            <a:endParaRPr lang="ru-RU" sz="4800" b="1" dirty="0" smtClean="0">
              <a:latin typeface="Times New Roman" pitchFamily="18" charset="0"/>
            </a:endParaRPr>
          </a:p>
          <a:p>
            <a:pPr algn="ctr">
              <a:buNone/>
            </a:pPr>
            <a:endParaRPr lang="ru-RU" sz="4800" b="1" dirty="0" smtClean="0">
              <a:latin typeface="Times New Roman" pitchFamily="18" charset="0"/>
            </a:endParaRPr>
          </a:p>
          <a:p>
            <a:pPr algn="ctr">
              <a:buNone/>
            </a:pPr>
            <a:endParaRPr lang="ru-RU" sz="4800" b="1" dirty="0" smtClean="0">
              <a:latin typeface="Times New Roman" pitchFamily="18" charset="0"/>
            </a:endParaRPr>
          </a:p>
          <a:p>
            <a:pPr algn="ctr">
              <a:buNone/>
            </a:pPr>
            <a:endParaRPr lang="ru-RU" sz="4800" b="1" dirty="0" smtClean="0">
              <a:latin typeface="Times New Roman" pitchFamily="18" charset="0"/>
            </a:endParaRPr>
          </a:p>
          <a:p>
            <a:pPr algn="ctr">
              <a:buNone/>
            </a:pPr>
            <a:endParaRPr lang="ru-RU" sz="8700" b="1" dirty="0" smtClean="0">
              <a:latin typeface="Times New Roman" pitchFamily="18" charset="0"/>
            </a:endParaRPr>
          </a:p>
          <a:p>
            <a:pPr algn="ctr">
              <a:buNone/>
            </a:pPr>
            <a:r>
              <a:rPr lang="ru-RU" sz="1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Урок </a:t>
            </a:r>
            <a:r>
              <a:rPr lang="ru-RU" sz="1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алгебры </a:t>
            </a:r>
            <a:r>
              <a:rPr lang="ru-RU" sz="135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 11 </a:t>
            </a:r>
            <a:r>
              <a:rPr lang="ru-RU" sz="1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классе</a:t>
            </a:r>
            <a:endParaRPr lang="ru-RU" sz="13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0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«Степени и корни»</a:t>
            </a:r>
            <a:r>
              <a:rPr lang="ru-RU" sz="2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B244-FCB7-47A0-8B02-57BB5D39E0C8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28992" y="514351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5" descr="P4280018"/>
          <p:cNvPicPr>
            <a:picLocks noChangeAspect="1" noChangeArrowheads="1"/>
          </p:cNvPicPr>
          <p:nvPr/>
        </p:nvPicPr>
        <p:blipFill>
          <a:blip r:embed="rId2"/>
          <a:srcRect l="70" t="24940" r="16473" b="30296"/>
          <a:stretch>
            <a:fillRect/>
          </a:stretch>
        </p:blipFill>
        <p:spPr bwMode="auto">
          <a:xfrm>
            <a:off x="1142976" y="285728"/>
            <a:ext cx="678661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Баллы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оценочный лист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643050"/>
            <a:ext cx="6972320" cy="4483113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1)задание-1балл+ 1балл;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2)задание-1 балл;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3)задание-1 балл;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4) задание-1 балл.</a:t>
            </a:r>
          </a:p>
          <a:p>
            <a:pPr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B244-FCB7-47A0-8B02-57BB5D39E0C8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Критерии оценок за теорию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2143116"/>
            <a:ext cx="7186634" cy="3983047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“5”- зачтены 5 заданий;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4” -зачтены 4 задания;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“3” -зачтены 3 задания;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2” -зачтены менее 3 заданий.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B244-FCB7-47A0-8B02-57BB5D39E0C8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</a:t>
            </a:r>
            <a:r>
              <a:rPr lang="ru-RU" sz="6000" dirty="0" smtClean="0"/>
              <a:t> </a:t>
            </a: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Зачет по практике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Реши задания ЕГЭ</a:t>
            </a:r>
            <a:b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3"/>
            <a:ext cx="8229600" cy="4572032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B244-FCB7-47A0-8B02-57BB5D39E0C8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37892" name="Picture 4" descr="PB010032_c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357562"/>
            <a:ext cx="3857652" cy="284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Ответы к тесту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00101" y="1600200"/>
          <a:ext cx="6858048" cy="4079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6016"/>
                <a:gridCol w="2286016"/>
                <a:gridCol w="22860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задания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вариант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вариант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B244-FCB7-47A0-8B02-57BB5D39E0C8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Критерии оценок за тест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2071678"/>
            <a:ext cx="6972320" cy="4054485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“5” -зачтены 10 заданий;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“4” -зачтены 9 заданий;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“3” -зачтены 8 заданий;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“2” -зачтены менее 8 заданий.</a:t>
            </a: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B244-FCB7-47A0-8B02-57BB5D39E0C8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Удачи всем на ЕГЭ!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00200"/>
            <a:ext cx="8186766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B244-FCB7-47A0-8B02-57BB5D39E0C8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38916" name="Picture 4" descr="P8260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357299"/>
            <a:ext cx="607223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29058" y="578645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г. Нижневартовск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71538" y="678438"/>
          <a:ext cx="7000924" cy="53937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43564"/>
                <a:gridCol w="1957360"/>
              </a:tblGrid>
              <a:tr h="7212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Этапы урока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/>
                        <a:t>Временная реализация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1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I. Организационный момент.   Целевая установка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мин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6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</a:t>
                      </a: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.Вспомни формулы    (зачет по теории) 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мин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1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 Определение и свойства арифметического квадратного </a:t>
                      </a:r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корня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6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2.Свойства степени с целым </a:t>
                      </a:r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показателем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6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 Основные свойства </a:t>
                      </a:r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корней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1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 По определению степени с рациональным </a:t>
                      </a:r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показателем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6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III. Реши задания ЕГЭ  ( зачет по практике)</a:t>
                      </a:r>
                      <a:endParaRPr lang="ru-RU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 мин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6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V. Подведение итогов. </a:t>
                      </a:r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Рефлексия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5мин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B244-FCB7-47A0-8B02-57BB5D39E0C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/>
              <a:t> </a:t>
            </a: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Зачет по теории </a:t>
            </a: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Вспомни формулы</a:t>
            </a: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C:\Documents and Settings\ADMIN\Рабочий стол\41.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363119"/>
            <a:ext cx="2857520" cy="190649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B244-FCB7-47A0-8B02-57BB5D39E0C8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  <a:t>1</a:t>
            </a:r>
            <a:r>
              <a:rPr lang="ru-RU" sz="4000" b="1" kern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Повторение  </a:t>
            </a:r>
            <a:r>
              <a:rPr lang="ru-RU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определения и </a:t>
            </a:r>
            <a:r>
              <a:rPr lang="ru-RU" sz="4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свойств </a:t>
            </a:r>
            <a:r>
              <a:rPr lang="ru-RU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арифметического квадратного корня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B244-FCB7-47A0-8B02-57BB5D39E0C8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2285984" y="3036089"/>
          <a:ext cx="4714908" cy="3321869"/>
        </p:xfrm>
        <a:graphic>
          <a:graphicData uri="http://schemas.openxmlformats.org/presentationml/2006/ole">
            <p:oleObj spid="_x0000_s19457" name="Формула" r:id="rId3" imgW="241200" imgH="228600" progId="Equation.3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7500937" cy="1428750"/>
          </a:xfrm>
        </p:spPr>
        <p:txBody>
          <a:bodyPr/>
          <a:lstStyle/>
          <a:p>
            <a:pPr marL="1117600" indent="-1117600" eaLnBrk="1" hangingPunct="1">
              <a:defRPr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Укажите условия для       верного равенства</a:t>
            </a:r>
          </a:p>
        </p:txBody>
      </p:sp>
      <p:graphicFrame>
        <p:nvGraphicFramePr>
          <p:cNvPr id="12300" name="Object 12"/>
          <p:cNvGraphicFramePr>
            <a:graphicFrameLocks noChangeAspect="1"/>
          </p:cNvGraphicFramePr>
          <p:nvPr>
            <p:ph sz="half" idx="1"/>
          </p:nvPr>
        </p:nvGraphicFramePr>
        <p:xfrm>
          <a:off x="1770063" y="3214688"/>
          <a:ext cx="779462" cy="935037"/>
        </p:xfrm>
        <a:graphic>
          <a:graphicData uri="http://schemas.openxmlformats.org/presentationml/2006/ole">
            <p:oleObj spid="_x0000_s1027" name="Формула" r:id="rId3" imgW="126720" imgH="152280" progId="Equation.3">
              <p:embed/>
            </p:oleObj>
          </a:graphicData>
        </a:graphic>
      </p:graphicFrame>
      <p:graphicFrame>
        <p:nvGraphicFramePr>
          <p:cNvPr id="12302" name="Object 14"/>
          <p:cNvGraphicFramePr>
            <a:graphicFrameLocks noChangeAspect="1"/>
          </p:cNvGraphicFramePr>
          <p:nvPr>
            <p:ph sz="quarter" idx="2"/>
          </p:nvPr>
        </p:nvGraphicFramePr>
        <p:xfrm>
          <a:off x="2160588" y="4500563"/>
          <a:ext cx="1308100" cy="1046162"/>
        </p:xfrm>
        <a:graphic>
          <a:graphicData uri="http://schemas.openxmlformats.org/presentationml/2006/ole">
            <p:oleObj spid="_x0000_s1028" name="Формула" r:id="rId4" imgW="126720" imgH="101520" progId="Equation.3">
              <p:embed/>
            </p:oleObj>
          </a:graphicData>
        </a:graphic>
      </p:graphicFrame>
      <p:sp>
        <p:nvSpPr>
          <p:cNvPr id="205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DBB254-DFC9-4A9E-8085-DFB1D495DBC5}" type="slidenum">
              <a:rPr lang="ru-RU" smtClean="0">
                <a:latin typeface="Arial" pitchFamily="34" charset="0"/>
              </a:rPr>
              <a:pPr/>
              <a:t>5</a:t>
            </a:fld>
            <a:endParaRPr lang="ru-RU" smtClean="0">
              <a:latin typeface="Arial" pitchFamily="34" charset="0"/>
            </a:endParaRPr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/>
        </p:nvGraphicFramePr>
        <p:xfrm>
          <a:off x="500063" y="1714500"/>
          <a:ext cx="4427537" cy="3843338"/>
        </p:xfrm>
        <a:graphic>
          <a:graphicData uri="http://schemas.openxmlformats.org/presentationml/2006/ole">
            <p:oleObj spid="_x0000_s1026" name="Формула" r:id="rId5" imgW="799920" imgH="723600" progId="Equation.3">
              <p:embed/>
            </p:oleObj>
          </a:graphicData>
        </a:graphic>
      </p:graphicFrame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8" name="Rectangle 11"/>
          <p:cNvSpPr>
            <a:spLocks noChangeArrowheads="1"/>
          </p:cNvSpPr>
          <p:nvPr/>
        </p:nvSpPr>
        <p:spPr bwMode="auto">
          <a:xfrm>
            <a:off x="179388" y="2205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500063" y="1714500"/>
          <a:ext cx="4427537" cy="3843338"/>
        </p:xfrm>
        <a:graphic>
          <a:graphicData uri="http://schemas.openxmlformats.org/presentationml/2006/ole">
            <p:oleObj spid="_x0000_s1029" name="Формула" r:id="rId6" imgW="799920" imgH="723600" progId="Equation.3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>
          <a:xfrm>
            <a:off x="214313" y="285750"/>
            <a:ext cx="8001000" cy="685800"/>
          </a:xfrm>
        </p:spPr>
        <p:txBody>
          <a:bodyPr>
            <a:normAutofit fontScale="90000"/>
          </a:bodyPr>
          <a:lstStyle/>
          <a:p>
            <a:pPr marL="1117600" indent="-1117600" eaLnBrk="1" hangingPunct="1"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Заполните пропуски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формулах</a:t>
            </a:r>
          </a:p>
        </p:txBody>
      </p:sp>
      <p:graphicFrame>
        <p:nvGraphicFramePr>
          <p:cNvPr id="28683" name="Object 11"/>
          <p:cNvGraphicFramePr>
            <a:graphicFrameLocks noChangeAspect="1"/>
          </p:cNvGraphicFramePr>
          <p:nvPr>
            <p:ph sz="half" idx="1"/>
          </p:nvPr>
        </p:nvGraphicFramePr>
        <p:xfrm>
          <a:off x="2195513" y="2071688"/>
          <a:ext cx="608012" cy="935037"/>
        </p:xfrm>
        <a:graphic>
          <a:graphicData uri="http://schemas.openxmlformats.org/presentationml/2006/ole">
            <p:oleObj spid="_x0000_s2051" name="Формула" r:id="rId3" imgW="164880" imgH="253800" progId="Equation.3">
              <p:embed/>
            </p:oleObj>
          </a:graphicData>
        </a:graphic>
      </p:graphicFrame>
      <p:graphicFrame>
        <p:nvGraphicFramePr>
          <p:cNvPr id="28687" name="Object 15"/>
          <p:cNvGraphicFramePr>
            <a:graphicFrameLocks noChangeAspect="1"/>
          </p:cNvGraphicFramePr>
          <p:nvPr>
            <p:ph sz="quarter" idx="2"/>
          </p:nvPr>
        </p:nvGraphicFramePr>
        <p:xfrm>
          <a:off x="2628900" y="3143250"/>
          <a:ext cx="2159000" cy="971550"/>
        </p:xfrm>
        <a:graphic>
          <a:graphicData uri="http://schemas.openxmlformats.org/presentationml/2006/ole">
            <p:oleObj spid="_x0000_s2052" name="Формула" r:id="rId4" imgW="507960" imgH="228600" progId="Equation.3">
              <p:embed/>
            </p:oleObj>
          </a:graphicData>
        </a:graphic>
      </p:graphicFrame>
      <p:graphicFrame>
        <p:nvGraphicFramePr>
          <p:cNvPr id="28689" name="Object 17"/>
          <p:cNvGraphicFramePr>
            <a:graphicFrameLocks noChangeAspect="1"/>
          </p:cNvGraphicFramePr>
          <p:nvPr>
            <p:ph sz="quarter" idx="3"/>
          </p:nvPr>
        </p:nvGraphicFramePr>
        <p:xfrm>
          <a:off x="2181225" y="4429125"/>
          <a:ext cx="1108075" cy="1900238"/>
        </p:xfrm>
        <a:graphic>
          <a:graphicData uri="http://schemas.openxmlformats.org/presentationml/2006/ole">
            <p:oleObj spid="_x0000_s2053" name="Формула" r:id="rId5" imgW="266400" imgH="457200" progId="Equation.3">
              <p:embed/>
            </p:oleObj>
          </a:graphicData>
        </a:graphic>
      </p:graphicFrame>
      <p:sp>
        <p:nvSpPr>
          <p:cNvPr id="30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4D5EA3-005F-4681-8726-BCA2EAE4AF73}" type="slidenum">
              <a:rPr lang="ru-RU" smtClean="0">
                <a:latin typeface="Arial" pitchFamily="34" charset="0"/>
              </a:rPr>
              <a:pPr/>
              <a:t>6</a:t>
            </a:fld>
            <a:endParaRPr lang="ru-RU" smtClean="0">
              <a:latin typeface="Arial" pitchFamily="34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4925" y="1785938"/>
          <a:ext cx="9048750" cy="4429125"/>
        </p:xfrm>
        <a:graphic>
          <a:graphicData uri="http://schemas.openxmlformats.org/presentationml/2006/ole">
            <p:oleObj spid="_x0000_s2050" name="Формула" r:id="rId6" imgW="2286000" imgH="977760" progId="Equation.3">
              <p:embed/>
            </p:oleObj>
          </a:graphicData>
        </a:graphic>
      </p:graphicFrame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179388" y="2205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9" name="Text Box 14"/>
          <p:cNvSpPr txBox="1">
            <a:spLocks noChangeArrowheads="1"/>
          </p:cNvSpPr>
          <p:nvPr/>
        </p:nvSpPr>
        <p:spPr bwMode="auto">
          <a:xfrm>
            <a:off x="642938" y="357188"/>
            <a:ext cx="77041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4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2.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Свойства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степени с целым показателем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и  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– целые числа, </a:t>
            </a:r>
            <a:r>
              <a:rPr lang="ru-RU" sz="2700" b="1" dirty="0" err="1"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≠0 и 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≠0 ).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B244-FCB7-47A0-8B02-57BB5D39E0C8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2643174" y="1714488"/>
          <a:ext cx="3214710" cy="4564928"/>
        </p:xfrm>
        <a:graphic>
          <a:graphicData uri="http://schemas.openxmlformats.org/presentationml/2006/ole">
            <p:oleObj spid="_x0000_s16385" name="Формула" r:id="rId3" imgW="1397000" imgH="2108200" progId="Equation.3">
              <p:embed/>
            </p:oleObj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свойства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корней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5259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B244-FCB7-47A0-8B02-57BB5D39E0C8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2789238" y="1584325"/>
          <a:ext cx="3636962" cy="4475163"/>
        </p:xfrm>
        <a:graphic>
          <a:graphicData uri="http://schemas.openxmlformats.org/presentationml/2006/ole">
            <p:oleObj spid="_x0000_s14339" name="Формула" r:id="rId3" imgW="2514600" imgH="2234880" progId="Equation.3">
              <p:embed/>
            </p:oleObj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4.По определению 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степени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рациональным показателем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7B244-FCB7-47A0-8B02-57BB5D39E0C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2844387" y="1714488"/>
          <a:ext cx="2160443" cy="1357322"/>
        </p:xfrm>
        <a:graphic>
          <a:graphicData uri="http://schemas.openxmlformats.org/presentationml/2006/ole">
            <p:oleObj spid="_x0000_s25602" name="Формула" r:id="rId3" imgW="965200" imgH="4699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8596" y="3357562"/>
            <a:ext cx="85011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615" name="Object 15"/>
          <p:cNvGraphicFramePr>
            <a:graphicFrameLocks noChangeAspect="1"/>
          </p:cNvGraphicFramePr>
          <p:nvPr/>
        </p:nvGraphicFramePr>
        <p:xfrm>
          <a:off x="785785" y="3214686"/>
          <a:ext cx="2617103" cy="1285884"/>
        </p:xfrm>
        <a:graphic>
          <a:graphicData uri="http://schemas.openxmlformats.org/presentationml/2006/ole">
            <p:oleObj spid="_x0000_s25615" name="Формула" r:id="rId4" imgW="1205977" imgH="495085" progId="Equation.3">
              <p:embed/>
            </p:oleObj>
          </a:graphicData>
        </a:graphic>
      </p:graphicFrame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617" name="Object 17"/>
          <p:cNvGraphicFramePr>
            <a:graphicFrameLocks noChangeAspect="1"/>
          </p:cNvGraphicFramePr>
          <p:nvPr/>
        </p:nvGraphicFramePr>
        <p:xfrm>
          <a:off x="3643306" y="3286124"/>
          <a:ext cx="5291908" cy="1214446"/>
        </p:xfrm>
        <a:graphic>
          <a:graphicData uri="http://schemas.openxmlformats.org/presentationml/2006/ole">
            <p:oleObj spid="_x0000_s25617" name="Формула" r:id="rId5" imgW="2286000" imgH="495300" progId="Equation.3">
              <p:embed/>
            </p:oleObj>
          </a:graphicData>
        </a:graphic>
      </p:graphicFrame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619" name="Object 19"/>
          <p:cNvGraphicFramePr>
            <a:graphicFrameLocks noChangeAspect="1"/>
          </p:cNvGraphicFramePr>
          <p:nvPr/>
        </p:nvGraphicFramePr>
        <p:xfrm>
          <a:off x="1785918" y="4857760"/>
          <a:ext cx="5952122" cy="1647646"/>
        </p:xfrm>
        <a:graphic>
          <a:graphicData uri="http://schemas.openxmlformats.org/presentationml/2006/ole">
            <p:oleObj spid="_x0000_s25619" name="Формула" r:id="rId6" imgW="2577960" imgH="711000" progId="Equation.3">
              <p:embed/>
            </p:oleObj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</TotalTime>
  <Words>252</Words>
  <Application>Microsoft Office PowerPoint</Application>
  <PresentationFormat>Экран (4:3)</PresentationFormat>
  <Paragraphs>113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Формула</vt:lpstr>
      <vt:lpstr>Слайд 1</vt:lpstr>
      <vt:lpstr>Слайд 2</vt:lpstr>
      <vt:lpstr>       II. Зачет по теории   Вспомни формулы  </vt:lpstr>
      <vt:lpstr>Слайд 4</vt:lpstr>
      <vt:lpstr>         Укажите условия для       верного равенства</vt:lpstr>
      <vt:lpstr> Заполните пропуски  в формулах</vt:lpstr>
      <vt:lpstr> 2.Свойства степени с целым показателем  (m и  n – целые числа, α ≠0 и b≠0 ). </vt:lpstr>
      <vt:lpstr>  3.Основные свойства корней   </vt:lpstr>
      <vt:lpstr>4.По определению  степени  с рациональным показателем </vt:lpstr>
      <vt:lpstr>Баллы в оценочный лист</vt:lpstr>
      <vt:lpstr>Критерии оценок за теорию</vt:lpstr>
      <vt:lpstr>   III. Зачет по практике  Реши задания ЕГЭ </vt:lpstr>
      <vt:lpstr>Ответы к тесту</vt:lpstr>
      <vt:lpstr>Критерии оценок за тест</vt:lpstr>
      <vt:lpstr>  Удачи всем на ЕГЭ! 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72</cp:revision>
  <dcterms:created xsi:type="dcterms:W3CDTF">2011-06-25T14:20:11Z</dcterms:created>
  <dcterms:modified xsi:type="dcterms:W3CDTF">2012-01-30T06:53:48Z</dcterms:modified>
</cp:coreProperties>
</file>