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59" r:id="rId4"/>
    <p:sldId id="262" r:id="rId5"/>
    <p:sldId id="261" r:id="rId6"/>
    <p:sldId id="277" r:id="rId7"/>
    <p:sldId id="264" r:id="rId8"/>
    <p:sldId id="263" r:id="rId9"/>
    <p:sldId id="269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1BB26-C37F-4535-A21D-4EB2F33D4F51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B059A-7170-42D5-B3AA-D93B49ADC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1A8981-12A3-49FA-99F9-45C0885DEFDE}" type="slidenum">
              <a:rPr lang="ru-RU">
                <a:cs typeface="Arial" pitchFamily="34" charset="0"/>
              </a:rPr>
              <a:pPr/>
              <a:t>6</a:t>
            </a:fld>
            <a:endParaRPr lang="ru-RU"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A009-2942-4AA3-925F-7BDB4C6A99F4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1290693-9C94-4392-89A7-F9B2CCC7EF83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681A3B-18B0-4D65-A6EC-3799384F5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A860-2AF9-4F25-B9E3-4E77C33B5E43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610C-64C9-466B-93EB-802F8E76D0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FD8C-7EC0-48B5-8590-49B6C0A557EE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EE5E-23D7-417D-A120-AD92DA16E0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26268E-DA46-430C-A2D7-098675D4FF37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E37557-77D3-4EBA-BCC9-7C069A608A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73DA45A-6738-4F2B-95E8-152F98966C6E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22EB5A-5869-475E-8669-5AD73E87ED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41A19D-6E17-412F-8CED-7AEACF121099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49C682-AA32-4CDB-AB52-03BB03B3D8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31C4D8-0B61-43B6-A4DF-5226DE08039B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96A1E-1BB1-463F-AB58-29EC0986D8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0C9E57-2528-4C3F-B6BD-D4D88A83331D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6C171-FBD8-4FA7-B784-35D74D3031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A1EC-1CF8-4498-9A64-1E010153FEDE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6534-D305-438B-B0EA-3758499D6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A0C176C-D30B-4E78-A5C1-C9F9E6B92A0F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10CE29-B4FE-40F3-9A2A-50261AF23F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B4E281B-1F69-4BFB-8EE5-E77B47A3AD88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5CE2F1-2B81-4C03-AA69-E7A13ECB2A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dirty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64678E-1B41-4C2E-93E7-580027974073}" type="datetimeFigureOut">
              <a:rPr lang="ru-RU"/>
              <a:pPr>
                <a:defRPr/>
              </a:pPr>
              <a:t>29.01.2012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D74DC3D-703C-4900-9C4F-1518F70316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4" r:id="rId7"/>
    <p:sldLayoutId id="2147483713" r:id="rId8"/>
    <p:sldLayoutId id="2147483714" r:id="rId9"/>
    <p:sldLayoutId id="2147483705" r:id="rId10"/>
    <p:sldLayoutId id="2147483706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6D7442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6D7442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465484" cy="2209800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Первая медицинская помощь при острой сердечной недостаточности и инсульте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Dfont" pitchFamily="2" charset="0"/>
              </a:rPr>
              <a:t>.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BDfont" pitchFamily="2" charset="0"/>
            </a:endParaRPr>
          </a:p>
        </p:txBody>
      </p:sp>
      <p:pic>
        <p:nvPicPr>
          <p:cNvPr id="6" name="Рисунок 2" descr="807161_200511201004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14686"/>
            <a:ext cx="5143536" cy="3326873"/>
          </a:xfrm>
          <a:prstGeom prst="rect">
            <a:avLst/>
          </a:prstGeom>
          <a:noFill/>
          <a:ln w="9525" cmpd="sng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57200" y="1144588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Сердечная недостаточность сопровождается</a:t>
            </a:r>
            <a:r>
              <a:rPr lang="ru-RU" sz="40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</a:t>
            </a:r>
          </a:p>
          <a:p>
            <a:pPr marL="914400" lvl="1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эмоционально-психическим беспокойством</a:t>
            </a:r>
          </a:p>
          <a:p>
            <a:pPr marL="914400" lvl="1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застоем в органах брюшной полости</a:t>
            </a:r>
          </a:p>
          <a:p>
            <a:pPr marL="914400" lvl="1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3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сужением зрачков и </a:t>
            </a:r>
            <a:r>
              <a:rPr lang="ru-RU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порозовением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 кожи</a:t>
            </a:r>
          </a:p>
          <a:p>
            <a:pPr marL="457200" indent="-457200">
              <a:defRPr/>
            </a:pPr>
            <a:endParaRPr lang="ru-RU" sz="24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638800"/>
            <a:ext cx="5029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Ответ: 1,2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799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 правильный ответ</a:t>
            </a:r>
            <a:r>
              <a:rPr lang="ru-RU" sz="36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838200"/>
            <a:ext cx="8153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Неотложная помощь при боли в области сердца включает в себя:</a:t>
            </a:r>
          </a:p>
          <a:p>
            <a:pPr marL="457200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прием препаратов валерианового корня в виде настоя или настойки</a:t>
            </a:r>
          </a:p>
          <a:p>
            <a:pPr marL="457200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горчичники на область сердца</a:t>
            </a:r>
          </a:p>
          <a:p>
            <a:pPr marL="457200" indent="-457200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3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) прием препаратов нитроглицерина, валидола, анальгетиков.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638800"/>
            <a:ext cx="5029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Ответ: 2,3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799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 правильный ответ</a:t>
            </a:r>
            <a:r>
              <a:rPr lang="ru-RU" sz="36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539750" y="476250"/>
            <a:ext cx="83534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endParaRPr lang="ru-RU" sz="4400" b="1" i="1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835342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500" smtClean="0"/>
              <a:t>В общем случае необходимо уложить больного на спину, голову повернуть набок, обеспечить ему доступ воздуха и вызвать врача.</a:t>
            </a:r>
            <a:endParaRPr lang="ru-RU" sz="2500" i="1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1857375"/>
            <a:ext cx="8643937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Придать пострадавшему удобное </a:t>
            </a:r>
            <a:r>
              <a:rPr lang="ru-RU" sz="2000" b="1" dirty="0" smtClean="0">
                <a:solidFill>
                  <a:schemeClr val="tx1"/>
                </a:solidFill>
              </a:rPr>
              <a:t>полусидящее </a:t>
            </a:r>
            <a:r>
              <a:rPr lang="ru-RU" sz="2000" b="1" dirty="0">
                <a:solidFill>
                  <a:schemeClr val="tx1"/>
                </a:solidFill>
              </a:rPr>
              <a:t>положение  и обеспечить приток  свежего воздуха (открыть форточку, окно, дверь</a:t>
            </a:r>
            <a:r>
              <a:rPr lang="ru-RU" sz="2000" b="1" dirty="0" smtClean="0">
                <a:solidFill>
                  <a:schemeClr val="tx1"/>
                </a:solidFill>
              </a:rPr>
              <a:t>), освободить грудную клетку.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6000750"/>
            <a:ext cx="8643938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Срочно вызвать «скорую </a:t>
            </a:r>
            <a:r>
              <a:rPr lang="ru-RU" sz="2000" b="1" dirty="0" smtClean="0">
                <a:solidFill>
                  <a:schemeClr val="tx1"/>
                </a:solidFill>
              </a:rPr>
              <a:t>помощь- 03»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" y="3214688"/>
            <a:ext cx="8643938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Побрызгать пострадавшему на лицо и шею прохладной водой и дать понюхать нашатырный спирт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4143375"/>
            <a:ext cx="8643938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Обложить пострадавшего грелками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4929188"/>
            <a:ext cx="86439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Дать пострадавшему валидол, или нитроглицерин (под язык), или </a:t>
            </a:r>
            <a:r>
              <a:rPr lang="ru-RU" sz="2000" b="1" dirty="0" err="1">
                <a:solidFill>
                  <a:schemeClr val="tx1"/>
                </a:solidFill>
              </a:rPr>
              <a:t>корвалол</a:t>
            </a:r>
            <a:r>
              <a:rPr lang="ru-RU" sz="2000" b="1" dirty="0">
                <a:solidFill>
                  <a:schemeClr val="tx1"/>
                </a:solidFill>
              </a:rPr>
              <a:t> ( 40 капель на 100 мл. воды)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214313" y="142875"/>
            <a:ext cx="8643937" cy="1643063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Оказание ПМП при острой  сердечной недостаточности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68313" y="404813"/>
            <a:ext cx="8280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32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Инсульт </a:t>
            </a:r>
            <a:r>
              <a:rPr lang="ru-RU" sz="3200" b="1" i="1" dirty="0">
                <a:latin typeface="Times New Roman" pitchFamily="18" charset="0"/>
              </a:rPr>
              <a:t>–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это внезапное прекращение деятельности мозга или отдельных его частей из-за острого нарушения кровообращения или кровоизлияния. 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35290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203575" y="6165850"/>
            <a:ext cx="131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solidFill>
                  <a:schemeClr val="accent1"/>
                </a:solidFill>
              </a:rPr>
              <a:t>www.minclinic.ru</a:t>
            </a:r>
          </a:p>
          <a:p>
            <a:pPr eaLnBrk="0" hangingPunct="0"/>
            <a:endParaRPr lang="ru-RU" sz="1200">
              <a:solidFill>
                <a:schemeClr val="accent1"/>
              </a:solidFill>
            </a:endParaRPr>
          </a:p>
        </p:txBody>
      </p:sp>
      <p:pic>
        <p:nvPicPr>
          <p:cNvPr id="46088" name="Picture 8" descr="АЛКОГОЛЬ+ТАБАК=ИНСУЛЬ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929066"/>
            <a:ext cx="3810000" cy="2533650"/>
          </a:xfrm>
          <a:prstGeom prst="rect">
            <a:avLst/>
          </a:prstGeom>
          <a:noFill/>
          <a:ln w="25400">
            <a:solidFill>
              <a:srgbClr val="003300">
                <a:alpha val="0"/>
              </a:srgb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308850" y="6092825"/>
            <a:ext cx="1330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solidFill>
                  <a:schemeClr val="accent1"/>
                </a:solidFill>
              </a:rPr>
              <a:t>www.trezvost.ru</a:t>
            </a:r>
            <a:r>
              <a:rPr lang="ru-RU"/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2857496"/>
            <a:ext cx="3714776" cy="785818"/>
          </a:xfrm>
          <a:prstGeom prst="roundRect">
            <a:avLst/>
          </a:prstGeo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Ишемический инсульт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2857496"/>
            <a:ext cx="3714776" cy="785818"/>
          </a:xfrm>
          <a:prstGeom prst="roundRect">
            <a:avLst/>
          </a:prstGeo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Геморрагический инсульт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Симптомы инсу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50838"/>
            <a:ext cx="8064500" cy="604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Первая помощь при инсульте:</a:t>
            </a:r>
            <a:endParaRPr lang="ru-RU" sz="40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1531938"/>
            <a:ext cx="888841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Arial" pitchFamily="34" charset="0"/>
              </a:rPr>
              <a:t>–</a:t>
            </a:r>
            <a:r>
              <a:rPr lang="ru-RU" sz="3600" b="1" i="1">
                <a:latin typeface="Times New Roman" pitchFamily="18" charset="0"/>
              </a:rPr>
              <a:t> обеспечить больному постельный </a:t>
            </a:r>
          </a:p>
          <a:p>
            <a:r>
              <a:rPr lang="ru-RU" sz="3600" b="1" i="1">
                <a:latin typeface="Times New Roman" pitchFamily="18" charset="0"/>
              </a:rPr>
              <a:t>режим, </a:t>
            </a:r>
          </a:p>
          <a:p>
            <a:r>
              <a:rPr lang="ru-RU" sz="3600" b="1" i="1">
                <a:latin typeface="Times New Roman" pitchFamily="18" charset="0"/>
                <a:cs typeface="Arial" pitchFamily="34" charset="0"/>
              </a:rPr>
              <a:t>–</a:t>
            </a:r>
            <a:r>
              <a:rPr lang="ru-RU" sz="3600" b="1" i="1">
                <a:latin typeface="Times New Roman" pitchFamily="18" charset="0"/>
              </a:rPr>
              <a:t> следить за его мочеиспусканием </a:t>
            </a:r>
          </a:p>
          <a:p>
            <a:r>
              <a:rPr lang="ru-RU" sz="3600" b="1" i="1">
                <a:latin typeface="Times New Roman" pitchFamily="18" charset="0"/>
              </a:rPr>
              <a:t>и дефекацией, состоянием полости рта. </a:t>
            </a:r>
          </a:p>
          <a:p>
            <a:endParaRPr lang="ru-RU" sz="3600" b="1" i="1">
              <a:latin typeface="Times New Roman" pitchFamily="18" charset="0"/>
            </a:endParaRPr>
          </a:p>
          <a:p>
            <a:r>
              <a:rPr lang="ru-RU" sz="3600" b="1" i="1">
                <a:latin typeface="Times New Roman" pitchFamily="18" charset="0"/>
              </a:rPr>
              <a:t>Требуется срочная госпитализация </a:t>
            </a:r>
          </a:p>
          <a:p>
            <a:r>
              <a:rPr lang="ru-RU" sz="3600" b="1" i="1">
                <a:latin typeface="Times New Roman" pitchFamily="18" charset="0"/>
              </a:rPr>
              <a:t>и только в сопровождении медработника.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Домашнее задание: </a:t>
            </a:r>
            <a:endParaRPr lang="ru-RU" sz="4000" b="1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9300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группа:</a:t>
            </a:r>
            <a:r>
              <a:rPr lang="ru-RU" sz="3200" dirty="0" smtClean="0"/>
              <a:t> создание и защита презентации «Причины приводящие к инсульту»</a:t>
            </a:r>
          </a:p>
          <a:p>
            <a:endParaRPr lang="ru-RU" sz="3200" dirty="0" smtClean="0"/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группа</a:t>
            </a:r>
            <a:r>
              <a:rPr lang="ru-RU" sz="3200" dirty="0" smtClean="0"/>
              <a:t>: создание буклета «Как избежать инсульт?» и  его защита перед аудиторией</a:t>
            </a:r>
          </a:p>
          <a:p>
            <a:endParaRPr lang="ru-RU" sz="3200" dirty="0" smtClean="0"/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группа</a:t>
            </a:r>
            <a:r>
              <a:rPr lang="ru-RU" sz="3200" b="1" dirty="0" smtClean="0"/>
              <a:t>: </a:t>
            </a:r>
            <a:r>
              <a:rPr lang="ru-RU" sz="3200" dirty="0" smtClean="0"/>
              <a:t>ролевая игра (мини сценка) «Оказание первой медицинской помощи при инсульте»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786454"/>
            <a:ext cx="7674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Литература:  - учебник ОБЖ, 11 класс, § 2.1.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- методическое пособие «Основы медицинских знаний»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- интернет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357422" y="746125"/>
            <a:ext cx="4500594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i="1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сегодня я узнал(а)…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было интересно…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было трудно…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выполнял(а) задания…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понял(а), что…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теперь я могу…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почувствовал(а), что…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приобрел(а)…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научился (</a:t>
            </a:r>
            <a:r>
              <a:rPr lang="ru-RU" sz="2400" b="1" i="1" dirty="0" err="1">
                <a:solidFill>
                  <a:srgbClr val="0000FF"/>
                </a:solidFill>
                <a:latin typeface="Arial" pitchFamily="34" charset="0"/>
              </a:rPr>
              <a:t>лась</a:t>
            </a: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)…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у меня получилось 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смог(</a:t>
            </a:r>
            <a:r>
              <a:rPr lang="ru-RU" sz="2400" b="1" i="1" dirty="0" err="1">
                <a:solidFill>
                  <a:srgbClr val="0000FF"/>
                </a:solidFill>
                <a:latin typeface="Arial" pitchFamily="34" charset="0"/>
              </a:rPr>
              <a:t>ла</a:t>
            </a: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)…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я попробую…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меня удивило…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урок дал мне для жизни…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ru-RU" sz="2400" b="1" i="1" dirty="0">
                <a:solidFill>
                  <a:srgbClr val="0000FF"/>
                </a:solidFill>
                <a:latin typeface="Arial" pitchFamily="34" charset="0"/>
              </a:rPr>
              <a:t> мне захотелось… </a:t>
            </a:r>
            <a:endParaRPr lang="ru-RU" sz="2400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228600"/>
            <a:ext cx="4238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u="sng" dirty="0">
                <a:solidFill>
                  <a:schemeClr val="bg1"/>
                </a:solidFill>
                <a:latin typeface="Arial" pitchFamily="34" charset="0"/>
              </a:rPr>
              <a:t>Продолжи фразу: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84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Кровеносная система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3214710" cy="546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36" name="Picture 12" descr="krovsy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71546"/>
            <a:ext cx="3521075" cy="532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/>
              </a:rPr>
              <a:t>Сердце</a:t>
            </a:r>
            <a:r>
              <a:rPr lang="ru-RU" sz="3200" dirty="0">
                <a:solidFill>
                  <a:srgbClr val="C00000"/>
                </a:solidFill>
                <a:effectLst/>
              </a:rPr>
              <a:t> </a:t>
            </a:r>
            <a:r>
              <a:rPr lang="ru-RU" sz="2400" dirty="0">
                <a:solidFill>
                  <a:srgbClr val="C00000"/>
                </a:solidFill>
                <a:effectLst/>
              </a:rPr>
              <a:t>-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полый мышечный орган, состоящий из четырех камер: двух предсердий и двух желудочков. Между этими камерами имеются клапаны, которые пропускают кровь только в одном направлении.</a:t>
            </a:r>
          </a:p>
        </p:txBody>
      </p:sp>
      <p:pic>
        <p:nvPicPr>
          <p:cNvPr id="3076" name="Picture 4" descr="articles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3962407" cy="396240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72066" y="3071810"/>
            <a:ext cx="3786214" cy="1654164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marR="0" lvl="0" indent="-53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Сердце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орган кровеносной системы,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создающий энергию движения крови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b="1" u="sng" dirty="0"/>
              <a:t>Пульс</a:t>
            </a:r>
            <a:r>
              <a:rPr lang="ru-RU" dirty="0"/>
              <a:t> - это ритмическое колебание артериальной стенки, возникающее при каждом сокращении сердца.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По пульсу можно узнать количество сокращений сердца в минуту.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84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Что такое пульс?</a:t>
            </a:r>
            <a:endParaRPr lang="ru-RU" sz="4400" b="1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ru-RU" dirty="0"/>
              <a:t>У здоровых людей максимальное кровяное давление – около 120 мм </a:t>
            </a:r>
            <a:r>
              <a:rPr lang="ru-RU" dirty="0" err="1"/>
              <a:t>рт</a:t>
            </a:r>
            <a:r>
              <a:rPr lang="ru-RU" dirty="0"/>
              <a:t>. ст., минимальное – 70-80 мм </a:t>
            </a:r>
            <a:r>
              <a:rPr lang="ru-RU" dirty="0" err="1"/>
              <a:t>рт.ст</a:t>
            </a:r>
            <a:r>
              <a:rPr lang="ru-RU" dirty="0"/>
              <a:t>. </a:t>
            </a:r>
          </a:p>
          <a:p>
            <a:endParaRPr lang="ru-RU" dirty="0"/>
          </a:p>
          <a:p>
            <a:pPr>
              <a:buClr>
                <a:srgbClr val="C00000"/>
              </a:buClr>
            </a:pPr>
            <a:r>
              <a:rPr lang="ru-RU" dirty="0"/>
              <a:t>Повышение кровяного давления – гипертония, понижение – гипотония.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304800" y="990600"/>
            <a:ext cx="3124200" cy="5638800"/>
            <a:chOff x="304800" y="990600"/>
            <a:chExt cx="3124201" cy="56388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4800" y="9906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1.</a:t>
              </a:r>
              <a:r>
                <a:rPr lang="ru-RU" sz="2000" dirty="0">
                  <a:solidFill>
                    <a:schemeClr val="tx1"/>
                  </a:solidFill>
                </a:rPr>
                <a:t> Частота пульса измеряется…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04800" y="5715000"/>
              <a:ext cx="3124201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5. </a:t>
              </a:r>
              <a:r>
                <a:rPr lang="ru-RU" sz="2000" dirty="0">
                  <a:solidFill>
                    <a:schemeClr val="tx1"/>
                  </a:solidFill>
                </a:rPr>
                <a:t>Замедленный пульс указывает на …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04800" y="22098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2.</a:t>
              </a:r>
              <a:r>
                <a:rPr lang="ru-RU" sz="2000" dirty="0">
                  <a:solidFill>
                    <a:schemeClr val="tx1"/>
                  </a:solidFill>
                </a:rPr>
                <a:t> Нормальный пульс  у школьника …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04800" y="34290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3. </a:t>
              </a:r>
              <a:r>
                <a:rPr lang="ru-RU" sz="2000" dirty="0">
                  <a:solidFill>
                    <a:schemeClr val="tx1"/>
                  </a:solidFill>
                </a:rPr>
                <a:t>Изменения частоты пульса вызывается…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04800" y="4648200"/>
              <a:ext cx="3124201" cy="8572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4. </a:t>
              </a:r>
              <a:r>
                <a:rPr lang="ru-RU" sz="2000" dirty="0">
                  <a:solidFill>
                    <a:schemeClr val="tx1"/>
                  </a:solidFill>
                </a:rPr>
                <a:t>Учащенный или слабый (неровный) пульс указывает на …</a:t>
              </a:r>
            </a:p>
          </p:txBody>
        </p:sp>
      </p:grpSp>
      <p:sp>
        <p:nvSpPr>
          <p:cNvPr id="7171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769441"/>
          </a:xfrm>
          <a:noFill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ru-RU" sz="44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Найди пару:</a:t>
            </a: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5334000" y="990600"/>
            <a:ext cx="3124200" cy="5638800"/>
            <a:chOff x="304800" y="990600"/>
            <a:chExt cx="3124201" cy="563880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04800" y="9906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1. </a:t>
              </a:r>
              <a:r>
                <a:rPr lang="ru-RU" sz="2000" dirty="0">
                  <a:solidFill>
                    <a:schemeClr val="tx1"/>
                  </a:solidFill>
                </a:rPr>
                <a:t>до 90 ударов в минуту.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04800" y="5715000"/>
              <a:ext cx="3124201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5.</a:t>
              </a:r>
              <a:r>
                <a:rPr lang="ru-RU" sz="2000" dirty="0">
                  <a:solidFill>
                    <a:schemeClr val="tx1"/>
                  </a:solidFill>
                </a:rPr>
                <a:t> количеством ударов в минуту  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04800" y="22098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2.</a:t>
              </a:r>
              <a:r>
                <a:rPr lang="ru-RU" sz="2000" dirty="0">
                  <a:solidFill>
                    <a:schemeClr val="tx1"/>
                  </a:solidFill>
                </a:rPr>
                <a:t> переохлаждение организма 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04800" y="3429000"/>
              <a:ext cx="3124201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3. </a:t>
              </a:r>
              <a:r>
                <a:rPr lang="ru-RU" sz="2000" dirty="0">
                  <a:solidFill>
                    <a:schemeClr val="tx1"/>
                  </a:solidFill>
                </a:rPr>
                <a:t>различными заболеваниями и травмами.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4800" y="4648200"/>
              <a:ext cx="3124201" cy="8572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4.</a:t>
              </a:r>
              <a:r>
                <a:rPr lang="ru-RU" sz="2000" dirty="0">
                  <a:solidFill>
                    <a:schemeClr val="tx1"/>
                  </a:solidFill>
                </a:rPr>
                <a:t> на шок, внутреннее кровоизлияние, перегрев</a:t>
              </a:r>
            </a:p>
          </p:txBody>
        </p:sp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>
            <a:off x="3352800" y="1485900"/>
            <a:ext cx="1981200" cy="4838700"/>
            <a:chOff x="3352800" y="1485900"/>
            <a:chExt cx="1981201" cy="4838700"/>
          </a:xfrm>
        </p:grpSpPr>
        <p:cxnSp>
          <p:nvCxnSpPr>
            <p:cNvPr id="38" name="Прямая со стрелкой 37"/>
            <p:cNvCxnSpPr>
              <a:stCxn id="4" idx="3"/>
            </p:cNvCxnSpPr>
            <p:nvPr/>
          </p:nvCxnSpPr>
          <p:spPr>
            <a:xfrm>
              <a:off x="3429000" y="1485900"/>
              <a:ext cx="1828801" cy="4457700"/>
            </a:xfrm>
            <a:prstGeom prst="straightConnector1">
              <a:avLst/>
            </a:prstGeom>
            <a:ln w="38100" cmpd="dbl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stCxn id="6" idx="3"/>
              <a:endCxn id="15" idx="1"/>
            </p:cNvCxnSpPr>
            <p:nvPr/>
          </p:nvCxnSpPr>
          <p:spPr>
            <a:xfrm flipV="1">
              <a:off x="3429000" y="1485900"/>
              <a:ext cx="1905001" cy="1219200"/>
            </a:xfrm>
            <a:prstGeom prst="straightConnector1">
              <a:avLst/>
            </a:prstGeom>
            <a:ln w="38100" cmpd="dbl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endCxn id="18" idx="1"/>
            </p:cNvCxnSpPr>
            <p:nvPr/>
          </p:nvCxnSpPr>
          <p:spPr>
            <a:xfrm flipV="1">
              <a:off x="3429000" y="3924300"/>
              <a:ext cx="1905001" cy="38100"/>
            </a:xfrm>
            <a:prstGeom prst="straightConnector1">
              <a:avLst/>
            </a:prstGeom>
            <a:ln w="38100" cmpd="dbl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17" idx="1"/>
            </p:cNvCxnSpPr>
            <p:nvPr/>
          </p:nvCxnSpPr>
          <p:spPr>
            <a:xfrm rot="5400000" flipH="1" flipV="1">
              <a:off x="2533651" y="3524250"/>
              <a:ext cx="3619500" cy="1981201"/>
            </a:xfrm>
            <a:prstGeom prst="straightConnector1">
              <a:avLst/>
            </a:prstGeom>
            <a:ln w="38100" cmpd="dbl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>
              <a:endCxn id="19" idx="1"/>
            </p:cNvCxnSpPr>
            <p:nvPr/>
          </p:nvCxnSpPr>
          <p:spPr>
            <a:xfrm flipV="1">
              <a:off x="3429000" y="5076825"/>
              <a:ext cx="1905001" cy="104775"/>
            </a:xfrm>
            <a:prstGeom prst="straightConnector1">
              <a:avLst/>
            </a:prstGeom>
            <a:ln w="38100" cmpd="dbl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285728"/>
            <a:ext cx="89646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Сердечная </a:t>
            </a:r>
          </a:p>
          <a:p>
            <a:pPr algn="ctr"/>
            <a:r>
              <a:rPr lang="ru-RU" sz="48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недостаточность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патологическое состояние недостаточности кровообращения из-за снижения насосной функции сердца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4071942"/>
            <a:ext cx="3714776" cy="1285884"/>
          </a:xfrm>
          <a:prstGeom prst="roundRect">
            <a:avLst/>
          </a:prstGeo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Острая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сердечная недостаточность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071942"/>
            <a:ext cx="3714776" cy="1285884"/>
          </a:xfrm>
          <a:prstGeom prst="roundRect">
            <a:avLst/>
          </a:prstGeo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Хроническая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сердечная недостаточность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286116" y="3286124"/>
            <a:ext cx="785818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3504" y="3214686"/>
            <a:ext cx="642942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9388" y="765175"/>
            <a:ext cx="896461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Острая сердечная недостаточность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это неспособность сердца обеспечить полноценное кровоснабжение тканей, органов и систем организма из-за ослабления сократительной функции сердечной мышцы.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638800"/>
            <a:ext cx="5029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Ответ: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799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 правильный ответ</a:t>
            </a:r>
            <a:r>
              <a:rPr lang="ru-RU" sz="36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144588"/>
            <a:ext cx="81534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Боль в области сердца характеризуется:</a:t>
            </a:r>
          </a:p>
          <a:p>
            <a:pPr marL="1371600" lvl="2" indent="-457200">
              <a:defRPr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1) приступом кашля</a:t>
            </a:r>
          </a:p>
          <a:p>
            <a:pPr marL="1371600" lvl="2" indent="-457200">
              <a:defRPr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2) локализацией боли за грудиной, лева от нее, в левой руке и лопатке</a:t>
            </a:r>
          </a:p>
          <a:p>
            <a:pPr marL="1371600" lvl="2" indent="-457200">
              <a:defRPr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3) парализацией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</TotalTime>
  <Words>622</Words>
  <PresentationFormat>Экран (4:3)</PresentationFormat>
  <Paragraphs>94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Первая медицинская помощь при острой сердечной недостаточности и инсульте.</vt:lpstr>
      <vt:lpstr>Слайд 2</vt:lpstr>
      <vt:lpstr>Сердце - это полый мышечный орган, состоящий из четырех камер: двух предсердий и двух желудочков. Между этими камерами имеются клапаны, которые пропускают кровь только в одном направлении.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Воздействие на окружающую среду промышленных комплексов.</dc:title>
  <cp:lastModifiedBy>Admin</cp:lastModifiedBy>
  <cp:revision>12</cp:revision>
  <dcterms:modified xsi:type="dcterms:W3CDTF">2012-01-29T18:09:19Z</dcterms:modified>
</cp:coreProperties>
</file>