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3AB234-1643-4C66-86D7-CF3C244919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5DC3F4-64D4-4A3F-9DC0-0F438DCA6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festival.1september.ru/files/articles/41/4132/413273/Image4.jpg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ll Gates\Desktop\рисун\skazka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7089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Georgia" pitchFamily="18" charset="0"/>
              </a:rPr>
              <a:t>     Урок – путешествие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                   в сказку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       </a:t>
            </a:r>
            <a:r>
              <a:rPr lang="ru-RU" sz="3200" dirty="0" smtClean="0">
                <a:latin typeface="Georgia" pitchFamily="18" charset="0"/>
              </a:rPr>
              <a:t>Тема: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„Инерция. Масса.</a:t>
            </a:r>
            <a:b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      Плотность ”</a:t>
            </a:r>
            <a:endParaRPr lang="ru-RU" sz="4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013176"/>
            <a:ext cx="5184576" cy="15567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Мархинина М.Н.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учитель физики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Прокопьевск МБОУ «ООШ 70»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60648"/>
            <a:ext cx="3685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Задание 3</a:t>
            </a:r>
          </a:p>
          <a:p>
            <a:pPr algn="ctr"/>
            <a:endParaRPr lang="ru-RU" sz="2800" dirty="0" smtClean="0">
              <a:latin typeface="Georgia" pitchFamily="18" charset="0"/>
            </a:endParaRPr>
          </a:p>
          <a:p>
            <a:pPr algn="ctr"/>
            <a:r>
              <a:rPr lang="ru-RU" sz="2400" i="1" dirty="0" smtClean="0">
                <a:latin typeface="Georgia" pitchFamily="18" charset="0"/>
              </a:rPr>
              <a:t>Ответите на вопросы: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84909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произойдёт с человеком, который споткнётся о камень? Почему?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значит запись: « Плотность сего камня из гранита 2600 кг/м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узнать массу камня?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найти его объём? 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Плотность одного и того же вещества в твёрдом, жидком и газообразном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состояниях одинакова?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уравновешивания тела на рычажных весах использован набор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гирь 50г,10г,10мг,10мг. Чему равна масса тела?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физическая величина введена для характеристики инертности тела?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 камня 3 тонны. Какова его масса в килограммах?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Плотность сего камня из гранита 2600 кг/м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Выразите в г/см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Объём жидкости 5 литров. Выразите в  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Bill Gates\Desktop\theknightatthecrossroa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744416" cy="2115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5934670"/>
            <a:ext cx="4015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За правильный ответ –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3</a:t>
            </a:r>
            <a:r>
              <a:rPr lang="ru-RU" i="1" dirty="0" smtClean="0">
                <a:latin typeface="Georgia" pitchFamily="18" charset="0"/>
              </a:rPr>
              <a:t> жетона</a:t>
            </a:r>
          </a:p>
          <a:p>
            <a:r>
              <a:rPr lang="ru-RU" i="1" dirty="0" smtClean="0">
                <a:latin typeface="Georgia" pitchFamily="18" charset="0"/>
              </a:rPr>
              <a:t>Ответ не пояснён –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1 </a:t>
            </a:r>
            <a:r>
              <a:rPr lang="ru-RU" i="1" dirty="0" smtClean="0">
                <a:latin typeface="Georgia" pitchFamily="18" charset="0"/>
              </a:rPr>
              <a:t>жетон.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73 из 270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442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«Избушка Бабы Яги» 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437" y="332656"/>
            <a:ext cx="449995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Задание 4:</a:t>
            </a:r>
          </a:p>
          <a:p>
            <a:pPr algn="ctr"/>
            <a:r>
              <a:rPr lang="ru-RU" sz="2000" i="1" dirty="0" smtClean="0">
                <a:latin typeface="Georgia" pitchFamily="18" charset="0"/>
              </a:rPr>
              <a:t> лабораторный эксперимент</a:t>
            </a:r>
          </a:p>
          <a:p>
            <a:r>
              <a:rPr lang="ru-RU" sz="2800" i="1" dirty="0" smtClean="0">
                <a:latin typeface="Georgia" pitchFamily="18" charset="0"/>
              </a:rPr>
              <a:t>Определите плотность: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Georgia" pitchFamily="18" charset="0"/>
              </a:rPr>
              <a:t>Посуды</a:t>
            </a:r>
          </a:p>
          <a:p>
            <a:pPr marL="457200" indent="-457200"/>
            <a:endParaRPr lang="ru-RU" sz="2000" dirty="0" smtClean="0">
              <a:latin typeface="Georgia" pitchFamily="18" charset="0"/>
            </a:endParaRPr>
          </a:p>
          <a:p>
            <a:pPr marL="457200" indent="-457200"/>
            <a:endParaRPr lang="ru-RU" sz="2000" dirty="0" smtClean="0">
              <a:latin typeface="Georgia" pitchFamily="18" charset="0"/>
            </a:endParaRPr>
          </a:p>
          <a:p>
            <a:pPr marL="342900" indent="-342900"/>
            <a:r>
              <a:rPr lang="ru-RU" sz="2000" dirty="0" smtClean="0">
                <a:latin typeface="Georgia" pitchFamily="18" charset="0"/>
              </a:rPr>
              <a:t>2. Любимого блюда Бабы Яги</a:t>
            </a:r>
          </a:p>
          <a:p>
            <a:pPr marL="342900" indent="-342900"/>
            <a:endParaRPr lang="ru-RU" sz="2000" dirty="0" smtClean="0">
              <a:latin typeface="Georgia" pitchFamily="18" charset="0"/>
            </a:endParaRPr>
          </a:p>
          <a:p>
            <a:pPr marL="342900" indent="-342900"/>
            <a:endParaRPr lang="ru-RU" sz="2000" dirty="0" smtClean="0">
              <a:latin typeface="Georgia" pitchFamily="18" charset="0"/>
            </a:endParaRPr>
          </a:p>
          <a:p>
            <a:pPr marL="342900" indent="-342900"/>
            <a:endParaRPr lang="ru-RU" sz="2000" dirty="0" smtClean="0">
              <a:latin typeface="Georgia" pitchFamily="18" charset="0"/>
            </a:endParaRPr>
          </a:p>
          <a:p>
            <a:pPr marL="342900" indent="-342900"/>
            <a:r>
              <a:rPr lang="ru-RU" sz="2000" dirty="0" smtClean="0">
                <a:latin typeface="Georgia" pitchFamily="18" charset="0"/>
              </a:rPr>
              <a:t>3. Стен избушки Бабы Яги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5157192"/>
            <a:ext cx="4495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Правильный ответ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5</a:t>
            </a:r>
            <a:r>
              <a:rPr lang="ru-RU" dirty="0" smtClean="0">
                <a:latin typeface="Georgia" pitchFamily="18" charset="0"/>
              </a:rPr>
              <a:t> жетонов</a:t>
            </a:r>
          </a:p>
          <a:p>
            <a:r>
              <a:rPr lang="ru-RU" dirty="0" smtClean="0">
                <a:latin typeface="Georgia" pitchFamily="18" charset="0"/>
              </a:rPr>
              <a:t>Ответ с одной неточностью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4 </a:t>
            </a:r>
            <a:r>
              <a:rPr lang="ru-RU" dirty="0" smtClean="0">
                <a:latin typeface="Georgia" pitchFamily="18" charset="0"/>
              </a:rPr>
              <a:t>жетона </a:t>
            </a:r>
          </a:p>
          <a:p>
            <a:r>
              <a:rPr lang="ru-RU" dirty="0" smtClean="0">
                <a:latin typeface="Georgia" pitchFamily="18" charset="0"/>
              </a:rPr>
              <a:t>Ответ с двумя неточностями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3 </a:t>
            </a:r>
            <a:r>
              <a:rPr lang="ru-RU" dirty="0" smtClean="0">
                <a:latin typeface="Georgia" pitchFamily="18" charset="0"/>
              </a:rPr>
              <a:t>жетона</a:t>
            </a:r>
          </a:p>
          <a:p>
            <a:r>
              <a:rPr lang="ru-RU" dirty="0" smtClean="0">
                <a:latin typeface="Georgia" pitchFamily="18" charset="0"/>
              </a:rPr>
              <a:t>За каждое дополнение по 1 жетону</a:t>
            </a:r>
          </a:p>
          <a:p>
            <a:endParaRPr lang="ru-RU" dirty="0"/>
          </a:p>
        </p:txBody>
      </p:sp>
      <p:pic>
        <p:nvPicPr>
          <p:cNvPr id="2050" name="Picture 2" descr="C:\Users\Bill Gates\Desktop\f=550,0,ffffff_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1224136" cy="979309"/>
          </a:xfrm>
          <a:prstGeom prst="rect">
            <a:avLst/>
          </a:prstGeom>
          <a:noFill/>
        </p:spPr>
      </p:pic>
      <p:pic>
        <p:nvPicPr>
          <p:cNvPr id="2051" name="Picture 3" descr="C:\Users\Bill Gates\Desktop\karto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564904"/>
            <a:ext cx="1734771" cy="1155327"/>
          </a:xfrm>
          <a:prstGeom prst="rect">
            <a:avLst/>
          </a:prstGeom>
          <a:noFill/>
        </p:spPr>
      </p:pic>
      <p:pic>
        <p:nvPicPr>
          <p:cNvPr id="2052" name="Picture 4" descr="C:\Users\Bill Gates\Desktop\1690-052802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1599952" cy="1199964"/>
          </a:xfrm>
          <a:prstGeom prst="rect">
            <a:avLst/>
          </a:prstGeom>
          <a:noFill/>
        </p:spPr>
      </p:pic>
      <p:pic>
        <p:nvPicPr>
          <p:cNvPr id="7" name="i-main-pic" descr="Картинка 18 из 75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437112"/>
            <a:ext cx="23042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3995936" y="2276872"/>
            <a:ext cx="150055" cy="593188"/>
          </a:xfrm>
          <a:custGeom>
            <a:avLst/>
            <a:gdLst>
              <a:gd name="connsiteX0" fmla="*/ 0 w 150055"/>
              <a:gd name="connsiteY0" fmla="*/ 593188 h 593188"/>
              <a:gd name="connsiteX1" fmla="*/ 140677 w 150055"/>
              <a:gd name="connsiteY1" fmla="*/ 494714 h 593188"/>
              <a:gd name="connsiteX2" fmla="*/ 56271 w 150055"/>
              <a:gd name="connsiteY2" fmla="*/ 72683 h 593188"/>
              <a:gd name="connsiteX3" fmla="*/ 42203 w 150055"/>
              <a:gd name="connsiteY3" fmla="*/ 58616 h 593188"/>
              <a:gd name="connsiteX4" fmla="*/ 42203 w 150055"/>
              <a:gd name="connsiteY4" fmla="*/ 58616 h 593188"/>
              <a:gd name="connsiteX5" fmla="*/ 56271 w 150055"/>
              <a:gd name="connsiteY5" fmla="*/ 30480 h 59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55" h="593188">
                <a:moveTo>
                  <a:pt x="0" y="593188"/>
                </a:moveTo>
                <a:cubicBezTo>
                  <a:pt x="65649" y="587326"/>
                  <a:pt x="131299" y="581465"/>
                  <a:pt x="140677" y="494714"/>
                </a:cubicBezTo>
                <a:cubicBezTo>
                  <a:pt x="150055" y="407963"/>
                  <a:pt x="72683" y="145366"/>
                  <a:pt x="56271" y="72683"/>
                </a:cubicBezTo>
                <a:cubicBezTo>
                  <a:pt x="39859" y="0"/>
                  <a:pt x="42203" y="58616"/>
                  <a:pt x="42203" y="58616"/>
                </a:cubicBezTo>
                <a:lnTo>
                  <a:pt x="42203" y="58616"/>
                </a:lnTo>
                <a:lnTo>
                  <a:pt x="56271" y="3048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Картинка 4 из 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250316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а 42 из 1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632" y="548680"/>
            <a:ext cx="5760640" cy="4896544"/>
          </a:xfrm>
          <a:prstGeom prst="leftRightArrowCallout">
            <a:avLst>
              <a:gd name="adj1" fmla="val 0"/>
              <a:gd name="adj2" fmla="val 0"/>
              <a:gd name="adj3" fmla="val 25000"/>
              <a:gd name="adj4" fmla="val 59403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2564904"/>
            <a:ext cx="4824536" cy="30963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chemeClr val="bg1"/>
                </a:solidFill>
                <a:latin typeface="Georgia" pitchFamily="18" charset="0"/>
              </a:rPr>
              <a:t>V</a:t>
            </a:r>
            <a:endParaRPr lang="ru-RU" sz="9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412776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Задание 5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2708920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>
            <a:endCxn id="8" idx="4"/>
          </p:cNvCxnSpPr>
          <p:nvPr/>
        </p:nvCxnSpPr>
        <p:spPr>
          <a:xfrm rot="5400000">
            <a:off x="3617894" y="1754814"/>
            <a:ext cx="1584176" cy="756084"/>
          </a:xfrm>
          <a:prstGeom prst="curvedConnector3">
            <a:avLst>
              <a:gd name="adj1" fmla="val 9645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44008" y="1412776"/>
            <a:ext cx="2160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 rot="19720189">
            <a:off x="4690364" y="3355215"/>
            <a:ext cx="648072" cy="360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Georgia" pitchFamily="18" charset="0"/>
              </a:rPr>
              <a:t>=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4005064"/>
            <a:ext cx="720080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Georgia" pitchFamily="18" charset="0"/>
              </a:rPr>
              <a:t>=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767883">
            <a:off x="4475110" y="4418038"/>
            <a:ext cx="914400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Georgia" pitchFamily="18" charset="0"/>
              </a:rPr>
              <a:t>=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3068960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Чугун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6096" y="3933056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Латунь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4581128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Сталь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76056" y="5157192"/>
            <a:ext cx="28083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eorgia" pitchFamily="18" charset="0"/>
              </a:rPr>
              <a:t>m</a:t>
            </a:r>
            <a:r>
              <a:rPr lang="ru-RU" sz="2800" i="1" baseline="-25000" dirty="0" smtClean="0">
                <a:solidFill>
                  <a:schemeClr val="bg1"/>
                </a:solidFill>
                <a:latin typeface="Georgia" pitchFamily="18" charset="0"/>
              </a:rPr>
              <a:t>б  </a:t>
            </a:r>
            <a:r>
              <a:rPr lang="ru-RU" sz="2800" i="1" dirty="0" smtClean="0">
                <a:solidFill>
                  <a:schemeClr val="bg1"/>
                </a:solidFill>
                <a:latin typeface="Georgia" pitchFamily="18" charset="0"/>
              </a:rPr>
              <a:t>- ?   </a:t>
            </a:r>
            <a:r>
              <a:rPr lang="ru-RU" sz="2800" i="1" baseline="-25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Georgia" pitchFamily="18" charset="0"/>
              </a:rPr>
              <a:t>  m</a:t>
            </a:r>
            <a:r>
              <a:rPr lang="ru-RU" sz="2800" i="1" baseline="-25000" dirty="0" smtClean="0">
                <a:solidFill>
                  <a:schemeClr val="bg1"/>
                </a:solidFill>
                <a:latin typeface="Georgia" pitchFamily="18" charset="0"/>
              </a:rPr>
              <a:t>м</a:t>
            </a:r>
            <a:r>
              <a:rPr lang="ru-RU" sz="2800" i="1" dirty="0" smtClean="0">
                <a:solidFill>
                  <a:schemeClr val="bg1"/>
                </a:solidFill>
                <a:latin typeface="Georgia" pitchFamily="18" charset="0"/>
              </a:rPr>
              <a:t> - ? </a:t>
            </a:r>
            <a:endParaRPr lang="ru-RU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51520" y="5733256"/>
            <a:ext cx="56172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>
                <a:latin typeface="Georgia" pitchFamily="18" charset="0"/>
              </a:rPr>
              <a:t>Правильный ответ с  пояснением –</a:t>
            </a:r>
            <a:r>
              <a:rPr lang="ru-RU" sz="20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3</a:t>
            </a:r>
            <a:r>
              <a:rPr lang="ru-RU" sz="2000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жетона</a:t>
            </a:r>
          </a:p>
          <a:p>
            <a:r>
              <a:rPr lang="ru-RU" sz="2000" dirty="0" smtClean="0">
                <a:latin typeface="Georgia" pitchFamily="18" charset="0"/>
              </a:rPr>
              <a:t>Ответ не пояснён – 1 жетон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75856" y="18864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« Подземелье»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27 из 1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672" y="836712"/>
            <a:ext cx="6389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«Вотчина </a:t>
            </a:r>
            <a:r>
              <a:rPr lang="ru-RU" sz="3200" dirty="0" err="1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Кащея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 Бессмертного»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Картинка 42 из 1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04" y="2687273"/>
            <a:ext cx="5324475" cy="4323127"/>
          </a:xfrm>
          <a:prstGeom prst="leftRightArrowCallout">
            <a:avLst>
              <a:gd name="adj1" fmla="val 0"/>
              <a:gd name="adj2" fmla="val 0"/>
              <a:gd name="adj3" fmla="val 19468"/>
              <a:gd name="adj4" fmla="val 55521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Картинка 15 из 833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979712" cy="1781944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132856"/>
            <a:ext cx="39604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память с прямым доступом 43"/>
          <p:cNvSpPr/>
          <p:nvPr/>
        </p:nvSpPr>
        <p:spPr>
          <a:xfrm>
            <a:off x="6084168" y="2060848"/>
            <a:ext cx="936104" cy="792088"/>
          </a:xfrm>
          <a:prstGeom prst="flowChartMagneticDrum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6804248" y="1268760"/>
            <a:ext cx="1440160" cy="2210544"/>
          </a:xfrm>
          <a:custGeom>
            <a:avLst/>
            <a:gdLst>
              <a:gd name="connsiteX0" fmla="*/ 0 w 1130424"/>
              <a:gd name="connsiteY0" fmla="*/ 1105272 h 2210544"/>
              <a:gd name="connsiteX1" fmla="*/ 61982 w 1130424"/>
              <a:gd name="connsiteY1" fmla="*/ 602042 h 2210544"/>
              <a:gd name="connsiteX2" fmla="*/ 565214 w 1130424"/>
              <a:gd name="connsiteY2" fmla="*/ 1 h 2210544"/>
              <a:gd name="connsiteX3" fmla="*/ 1068443 w 1130424"/>
              <a:gd name="connsiteY3" fmla="*/ 602044 h 2210544"/>
              <a:gd name="connsiteX4" fmla="*/ 1130425 w 1130424"/>
              <a:gd name="connsiteY4" fmla="*/ 1105274 h 2210544"/>
              <a:gd name="connsiteX5" fmla="*/ 1068443 w 1130424"/>
              <a:gd name="connsiteY5" fmla="*/ 1608504 h 2210544"/>
              <a:gd name="connsiteX6" fmla="*/ 565213 w 1130424"/>
              <a:gd name="connsiteY6" fmla="*/ 2210546 h 2210544"/>
              <a:gd name="connsiteX7" fmla="*/ 61984 w 1130424"/>
              <a:gd name="connsiteY7" fmla="*/ 1608503 h 2210544"/>
              <a:gd name="connsiteX8" fmla="*/ 2 w 1130424"/>
              <a:gd name="connsiteY8" fmla="*/ 1105273 h 2210544"/>
              <a:gd name="connsiteX9" fmla="*/ 0 w 1130424"/>
              <a:gd name="connsiteY9" fmla="*/ 1105272 h 2210544"/>
              <a:gd name="connsiteX10" fmla="*/ 338438 w 1130424"/>
              <a:gd name="connsiteY10" fmla="*/ 1105272 h 2210544"/>
              <a:gd name="connsiteX11" fmla="*/ 565211 w 1130424"/>
              <a:gd name="connsiteY11" fmla="*/ 1872106 h 2210544"/>
              <a:gd name="connsiteX12" fmla="*/ 791985 w 1130424"/>
              <a:gd name="connsiteY12" fmla="*/ 1105272 h 2210544"/>
              <a:gd name="connsiteX13" fmla="*/ 565211 w 1130424"/>
              <a:gd name="connsiteY13" fmla="*/ 338438 h 2210544"/>
              <a:gd name="connsiteX14" fmla="*/ 338436 w 1130424"/>
              <a:gd name="connsiteY14" fmla="*/ 1105272 h 2210544"/>
              <a:gd name="connsiteX15" fmla="*/ 338438 w 1130424"/>
              <a:gd name="connsiteY15" fmla="*/ 1105272 h 221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424" h="2210544">
                <a:moveTo>
                  <a:pt x="0" y="1105272"/>
                </a:moveTo>
                <a:cubicBezTo>
                  <a:pt x="0" y="930299"/>
                  <a:pt x="21243" y="757826"/>
                  <a:pt x="61982" y="602042"/>
                </a:cubicBezTo>
                <a:cubicBezTo>
                  <a:pt x="158616" y="232515"/>
                  <a:pt x="352970" y="0"/>
                  <a:pt x="565214" y="1"/>
                </a:cubicBezTo>
                <a:cubicBezTo>
                  <a:pt x="777457" y="2"/>
                  <a:pt x="971809" y="232518"/>
                  <a:pt x="1068443" y="602044"/>
                </a:cubicBezTo>
                <a:cubicBezTo>
                  <a:pt x="1109182" y="757829"/>
                  <a:pt x="1130425" y="930301"/>
                  <a:pt x="1130425" y="1105274"/>
                </a:cubicBezTo>
                <a:cubicBezTo>
                  <a:pt x="1130425" y="1280247"/>
                  <a:pt x="1109182" y="1452719"/>
                  <a:pt x="1068443" y="1608504"/>
                </a:cubicBezTo>
                <a:cubicBezTo>
                  <a:pt x="971809" y="1978031"/>
                  <a:pt x="777455" y="2210546"/>
                  <a:pt x="565213" y="2210546"/>
                </a:cubicBezTo>
                <a:cubicBezTo>
                  <a:pt x="352970" y="2210546"/>
                  <a:pt x="158617" y="1978030"/>
                  <a:pt x="61984" y="1608503"/>
                </a:cubicBezTo>
                <a:cubicBezTo>
                  <a:pt x="21245" y="1452718"/>
                  <a:pt x="2" y="1280246"/>
                  <a:pt x="2" y="1105273"/>
                </a:cubicBezTo>
                <a:cubicBezTo>
                  <a:pt x="1" y="1105273"/>
                  <a:pt x="1" y="1105272"/>
                  <a:pt x="0" y="1105272"/>
                </a:cubicBezTo>
                <a:close/>
                <a:moveTo>
                  <a:pt x="338438" y="1105272"/>
                </a:moveTo>
                <a:cubicBezTo>
                  <a:pt x="338438" y="1528782"/>
                  <a:pt x="439968" y="1872105"/>
                  <a:pt x="565211" y="1872106"/>
                </a:cubicBezTo>
                <a:cubicBezTo>
                  <a:pt x="690455" y="1872107"/>
                  <a:pt x="791985" y="1528783"/>
                  <a:pt x="791985" y="1105272"/>
                </a:cubicBezTo>
                <a:cubicBezTo>
                  <a:pt x="791985" y="681761"/>
                  <a:pt x="690455" y="338438"/>
                  <a:pt x="565211" y="338438"/>
                </a:cubicBezTo>
                <a:cubicBezTo>
                  <a:pt x="439967" y="338436"/>
                  <a:pt x="338436" y="681760"/>
                  <a:pt x="338436" y="1105272"/>
                </a:cubicBezTo>
                <a:lnTo>
                  <a:pt x="338438" y="1105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 rot="5400000">
            <a:off x="2231740" y="2816932"/>
            <a:ext cx="288032" cy="21602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6200000" flipH="1">
            <a:off x="2231740" y="3104964"/>
            <a:ext cx="288032" cy="21602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flipV="1">
            <a:off x="2483768" y="3212976"/>
            <a:ext cx="360040" cy="14401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>
            <a:off x="2843808" y="3212976"/>
            <a:ext cx="288032" cy="7200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2771800" y="2924944"/>
            <a:ext cx="504056" cy="21602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411760" y="278092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83768" y="2780928"/>
            <a:ext cx="43204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0" name="Солнце 89"/>
          <p:cNvSpPr/>
          <p:nvPr/>
        </p:nvSpPr>
        <p:spPr>
          <a:xfrm>
            <a:off x="7668344" y="1484784"/>
            <a:ext cx="410344" cy="432048"/>
          </a:xfrm>
          <a:prstGeom prst="sun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олнце 90"/>
          <p:cNvSpPr/>
          <p:nvPr/>
        </p:nvSpPr>
        <p:spPr>
          <a:xfrm>
            <a:off x="7812360" y="2132856"/>
            <a:ext cx="410344" cy="432048"/>
          </a:xfrm>
          <a:prstGeom prst="sun">
            <a:avLst>
              <a:gd name="adj" fmla="val 35286"/>
            </a:avLst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олнце 91"/>
          <p:cNvSpPr/>
          <p:nvPr/>
        </p:nvSpPr>
        <p:spPr>
          <a:xfrm>
            <a:off x="7740352" y="2708920"/>
            <a:ext cx="410344" cy="432048"/>
          </a:xfrm>
          <a:prstGeom prst="sun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олнце 92"/>
          <p:cNvSpPr/>
          <p:nvPr/>
        </p:nvSpPr>
        <p:spPr>
          <a:xfrm>
            <a:off x="6804248" y="2204864"/>
            <a:ext cx="410344" cy="432048"/>
          </a:xfrm>
          <a:prstGeom prst="sun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олнце 93"/>
          <p:cNvSpPr/>
          <p:nvPr/>
        </p:nvSpPr>
        <p:spPr>
          <a:xfrm>
            <a:off x="7020272" y="1484784"/>
            <a:ext cx="360040" cy="432048"/>
          </a:xfrm>
          <a:prstGeom prst="sun">
            <a:avLst>
              <a:gd name="adj" fmla="val 35286"/>
            </a:avLst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олнце 94"/>
          <p:cNvSpPr/>
          <p:nvPr/>
        </p:nvSpPr>
        <p:spPr>
          <a:xfrm>
            <a:off x="6948264" y="2780928"/>
            <a:ext cx="410344" cy="432048"/>
          </a:xfrm>
          <a:prstGeom prst="sun">
            <a:avLst>
              <a:gd name="adj" fmla="val 35286"/>
            </a:avLst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6" name="Таблица 95"/>
          <p:cNvGraphicFramePr>
            <a:graphicFrameLocks noGrp="1"/>
          </p:cNvGraphicFramePr>
          <p:nvPr/>
        </p:nvGraphicFramePr>
        <p:xfrm>
          <a:off x="2195734" y="2132856"/>
          <a:ext cx="3888434" cy="648072"/>
        </p:xfrm>
        <a:graphic>
          <a:graphicData uri="http://schemas.openxmlformats.org/drawingml/2006/table">
            <a:tbl>
              <a:tblPr/>
              <a:tblGrid>
                <a:gridCol w="517928"/>
                <a:gridCol w="561531"/>
                <a:gridCol w="561531"/>
                <a:gridCol w="562851"/>
                <a:gridCol w="561531"/>
                <a:gridCol w="561531"/>
                <a:gridCol w="561531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339752" y="220486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43808" y="22048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2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347864" y="220486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3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23928" y="22048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4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99992" y="220486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5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76056" y="227687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6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80112" y="22048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7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25936" y="476672"/>
            <a:ext cx="51122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Задание 6 </a:t>
            </a:r>
          </a:p>
          <a:p>
            <a:r>
              <a:rPr lang="ru-RU" sz="2400" i="1" dirty="0" smtClean="0">
                <a:latin typeface="Georgia" pitchFamily="18" charset="0"/>
              </a:rPr>
              <a:t>Прочесть и расшифровать слово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9512" y="3861048"/>
            <a:ext cx="85881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вторая буква в слове, означающем единицу измерения массы тела.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соответственно третья, вторая и шестая буквы из названия прибора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для измерения объёма жидкости.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5, 6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первая и вторая буквы слова-названия вещества, плотность которого 7100 кг/м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последняя буква физического  термина, означающего всё то,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что существует независимо от нашего сознания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 Правильный ответ  - 5 жетонов.</a:t>
            </a:r>
          </a:p>
          <a:p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2267744" y="2276872"/>
            <a:ext cx="37382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43808" y="2276872"/>
            <a:ext cx="3722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47864" y="2276872"/>
            <a:ext cx="33855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23928" y="2276872"/>
            <a:ext cx="33855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99992" y="2276872"/>
            <a:ext cx="37061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Ц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76056" y="2276872"/>
            <a:ext cx="37382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580112" y="2276872"/>
            <a:ext cx="35137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Я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osarena.ru/upload/iblock/587/352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0"/>
            <a:ext cx="52565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Georgia" pitchFamily="18" charset="0"/>
              </a:rPr>
              <a:t>Вопрос: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« Короны у сестёр разные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золотая, серебренная и медная,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но одинакового объёма.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Масса которой самая большая?»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А вы как думаете? Почему?</a:t>
            </a:r>
            <a:endParaRPr lang="ru-RU" sz="2400" i="1" dirty="0" smtClean="0"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8319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Составить сказку с физическим содержанием на темы: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«Инерция», «Плотность», «Масса».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Скругленная соединительная линия 1"/>
          <p:cNvCxnSpPr/>
          <p:nvPr/>
        </p:nvCxnSpPr>
        <p:spPr>
          <a:xfrm>
            <a:off x="611560" y="2636912"/>
            <a:ext cx="4176463" cy="2160238"/>
          </a:xfrm>
          <a:prstGeom prst="curvedConnector3">
            <a:avLst>
              <a:gd name="adj1" fmla="val 1395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Скругленная соединительная линия 2"/>
          <p:cNvCxnSpPr/>
          <p:nvPr/>
        </p:nvCxnSpPr>
        <p:spPr>
          <a:xfrm flipV="1">
            <a:off x="4716016" y="2420888"/>
            <a:ext cx="3528392" cy="2376264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:\Users\Bill Gates\Desktop\рисун\74082994_0_24ed7_1d602b4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1368152" cy="912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916832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Замок Иван - царевича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Картинка 88 из 11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122413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3356992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Цветочная поляна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Рисунок 7" descr="Картинка 107 из 1663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400506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Река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Рисунок 9" descr="Картинка 273 из 270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221088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39952" y="5445224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Избушка </a:t>
            </a:r>
          </a:p>
          <a:p>
            <a:r>
              <a:rPr lang="ru-RU" dirty="0" smtClean="0">
                <a:latin typeface="Georgia" pitchFamily="18" charset="0"/>
              </a:rPr>
              <a:t>Бабы Яги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2" name="Рисунок 11" descr="Картинка 15 из 833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276872"/>
            <a:ext cx="1368152" cy="1080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660232" y="378904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Подземелье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4" name="Рисунок 13" descr="Картинка 4 из 5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140968"/>
            <a:ext cx="1207021" cy="990997"/>
          </a:xfrm>
          <a:prstGeom prst="parallelogram">
            <a:avLst>
              <a:gd name="adj" fmla="val 29258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6185323" y="1628800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Вотчина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Кащея</a:t>
            </a:r>
            <a:r>
              <a:rPr lang="ru-RU" dirty="0" smtClean="0">
                <a:latin typeface="Georgia" pitchFamily="18" charset="0"/>
              </a:rPr>
              <a:t> Бессмертного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366" y="332656"/>
            <a:ext cx="456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Путь   Иван - царевича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9182" y="620688"/>
            <a:ext cx="485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Georgia" pitchFamily="18" charset="0"/>
              </a:rPr>
              <a:t>Подведём итоги</a:t>
            </a:r>
            <a:endParaRPr lang="ru-RU" sz="4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420888"/>
            <a:ext cx="65774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10</a:t>
            </a:r>
            <a:r>
              <a:rPr lang="ru-RU" sz="3200" dirty="0" smtClean="0">
                <a:latin typeface="Georgia" pitchFamily="18" charset="0"/>
              </a:rPr>
              <a:t> и более жетонов – оценка «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5</a:t>
            </a:r>
            <a:r>
              <a:rPr lang="ru-RU" sz="3200" dirty="0" smtClean="0">
                <a:latin typeface="Georgia" pitchFamily="18" charset="0"/>
              </a:rPr>
              <a:t>»</a:t>
            </a:r>
          </a:p>
          <a:p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6 - 9 </a:t>
            </a:r>
            <a:r>
              <a:rPr lang="ru-RU" sz="3200" dirty="0" smtClean="0">
                <a:latin typeface="Georgia" pitchFamily="18" charset="0"/>
              </a:rPr>
              <a:t>жетонов – оценка «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ru-RU" sz="3200" dirty="0" smtClean="0">
                <a:latin typeface="Georgia" pitchFamily="18" charset="0"/>
              </a:rPr>
              <a:t>»</a:t>
            </a:r>
          </a:p>
          <a:p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4000" dirty="0" smtClean="0">
                <a:latin typeface="Georgia" pitchFamily="18" charset="0"/>
              </a:rPr>
              <a:t>3 - 5 </a:t>
            </a:r>
            <a:r>
              <a:rPr lang="ru-RU" sz="3200" dirty="0" smtClean="0">
                <a:latin typeface="Georgia" pitchFamily="18" charset="0"/>
              </a:rPr>
              <a:t>жетонов – оценка «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ru-RU" sz="3200" dirty="0" smtClean="0">
                <a:latin typeface="Georgia" pitchFamily="18" charset="0"/>
              </a:rPr>
              <a:t>»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6102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Ну, вот и всё !</a:t>
            </a:r>
          </a:p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Вы славно поработали</a:t>
            </a:r>
          </a:p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и  можете отдохнуть…</a:t>
            </a:r>
            <a:endParaRPr lang="ru-RU" sz="60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Цель урока:</a:t>
            </a:r>
            <a:endParaRPr lang="ru-RU" sz="32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обобщить знания учащихся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теме «Инерция. Масса. Плотность»;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продолжать развитие познавательного интереса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предмету.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Ворота в сказку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31483"/>
            <a:ext cx="7632848" cy="54378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412776"/>
          <a:ext cx="6768753" cy="4702486"/>
        </p:xfrm>
        <a:graphic>
          <a:graphicData uri="http://schemas.openxmlformats.org/drawingml/2006/table">
            <a:tbl>
              <a:tblPr/>
              <a:tblGrid>
                <a:gridCol w="1703014"/>
                <a:gridCol w="1595694"/>
                <a:gridCol w="1468603"/>
                <a:gridCol w="2001442"/>
              </a:tblGrid>
              <a:tr h="1133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Обозначение физической величины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Название физической величины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Формула, по которой рассчитывается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  <a:sym typeface="Symbo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Плотность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1м</a:t>
                      </a:r>
                      <a:r>
                        <a:rPr kumimoji="0" lang="ru-RU" sz="2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S=</a:t>
                      </a:r>
                      <a:r>
                        <a:rPr lang="en-US" sz="3200" dirty="0" err="1" smtClean="0">
                          <a:latin typeface="Vijaya"/>
                          <a:ea typeface="Calibri"/>
                          <a:cs typeface="Vijaya"/>
                        </a:rPr>
                        <a:t>a·b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30451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Задание 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Заполните таблицу( 1 минута)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412776"/>
          <a:ext cx="6768753" cy="4848375"/>
        </p:xfrm>
        <a:graphic>
          <a:graphicData uri="http://schemas.openxmlformats.org/drawingml/2006/table">
            <a:tbl>
              <a:tblPr/>
              <a:tblGrid>
                <a:gridCol w="1746775"/>
                <a:gridCol w="1601210"/>
                <a:gridCol w="1455645"/>
                <a:gridCol w="1965123"/>
              </a:tblGrid>
              <a:tr h="139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Обозначение физической величины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Название физической величины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Формула, по которой рассчитывается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= </a:t>
                      </a:r>
                      <a:r>
                        <a:rPr kumimoji="0" lang="en-US" sz="28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kumimoji="0" lang="en-US" sz="28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  <a:sym typeface="Symbo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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Плотность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1кг/</a:t>
                      </a:r>
                      <a:r>
                        <a:rPr kumimoji="0" lang="ru-RU" sz="240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400" kern="1200" baseline="30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2400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=</a:t>
                      </a:r>
                      <a:r>
                        <a:rPr lang="ru-RU" sz="28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m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  V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ru-RU" sz="2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Объём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1м</a:t>
                      </a:r>
                      <a:r>
                        <a:rPr kumimoji="0" lang="ru-RU" sz="24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V= m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 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Площадь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1м</a:t>
                      </a:r>
                      <a:r>
                        <a:rPr kumimoji="0" lang="ru-RU" sz="2400" kern="1200" baseline="30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S=</a:t>
                      </a:r>
                      <a:r>
                        <a:rPr lang="en-US" sz="3200" dirty="0" err="1" smtClean="0">
                          <a:latin typeface="Vijaya"/>
                          <a:ea typeface="Calibri"/>
                          <a:cs typeface="Vijaya"/>
                        </a:rPr>
                        <a:t>a·b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082994_0_24ed7_1d602b4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74082994_0_24ed7_1d602b4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98072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Georgia" pitchFamily="18" charset="0"/>
              </a:rPr>
              <a:t>Царство-государство</a:t>
            </a:r>
          </a:p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Georgia" pitchFamily="18" charset="0"/>
              </a:rPr>
              <a:t>«Инерция»</a:t>
            </a:r>
            <a:endParaRPr lang="ru-RU" sz="4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 440 из 17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1872208" cy="24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Bill Gates\Desktop\рисун\1276027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2081808" cy="1561356"/>
          </a:xfrm>
          <a:prstGeom prst="rect">
            <a:avLst/>
          </a:prstGeom>
          <a:noFill/>
        </p:spPr>
      </p:pic>
      <p:pic>
        <p:nvPicPr>
          <p:cNvPr id="6" name="Рисунок 5" descr="Картинка 412 из 17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2348880"/>
            <a:ext cx="183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 - царевич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437112"/>
            <a:ext cx="870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805264"/>
            <a:ext cx="1351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4869160"/>
            <a:ext cx="114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Инерция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2139381" cy="17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88 из 11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«Цветочная поляна»</a:t>
            </a:r>
            <a:endParaRPr lang="ru-RU" sz="4800" i="1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7" name="Picture 1" descr="C:\Users\Bill Gates\Desktop\72862797_1f736aa7a37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25722" y="3139374"/>
            <a:ext cx="2130556" cy="1795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324036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3021192" cy="25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179965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883766">
            <a:off x="1523188" y="956855"/>
            <a:ext cx="1342489" cy="695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5619874" flipV="1">
            <a:off x="2249471" y="453357"/>
            <a:ext cx="1250481" cy="6794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9260755">
            <a:off x="2959936" y="760864"/>
            <a:ext cx="1350240" cy="6182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908812">
            <a:off x="3118958" y="1442096"/>
            <a:ext cx="1411877" cy="6402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тела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3370831">
            <a:off x="2663901" y="1989973"/>
            <a:ext cx="1393727" cy="6574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6596990">
            <a:off x="1971043" y="2025445"/>
            <a:ext cx="1261091" cy="5952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Symbol"/>
              </a:rPr>
              <a:t>= ·V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9792" y="1268760"/>
            <a:ext cx="576064" cy="6480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045201">
            <a:off x="5502714" y="2421714"/>
            <a:ext cx="1553321" cy="6830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4766917">
            <a:off x="6196222" y="1641477"/>
            <a:ext cx="1497859" cy="680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тела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18999182">
            <a:off x="7089852" y="1986504"/>
            <a:ext cx="1605074" cy="7096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881729">
            <a:off x="7290522" y="2989153"/>
            <a:ext cx="1480515" cy="6184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м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138267">
            <a:off x="6251302" y="3056184"/>
            <a:ext cx="698201" cy="1539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 rot="4419781">
            <a:off x="6802600" y="3562452"/>
            <a:ext cx="1408027" cy="707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 мензурка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04248" y="2636912"/>
            <a:ext cx="720080" cy="7920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rot="1890177">
            <a:off x="2441053" y="4781925"/>
            <a:ext cx="692750" cy="16855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Единица 1кг/м</a:t>
            </a:r>
            <a:r>
              <a:rPr lang="ru-RU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 rot="19958421">
            <a:off x="3503700" y="4830475"/>
            <a:ext cx="686580" cy="16762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 rot="435567">
            <a:off x="3528911" y="4544512"/>
            <a:ext cx="1744057" cy="6967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тела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 rot="18162905">
            <a:off x="3098387" y="3522144"/>
            <a:ext cx="1687774" cy="6711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Приборы мензурка и весы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 rot="3342072">
            <a:off x="2044609" y="3590748"/>
            <a:ext cx="1612089" cy="660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величина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 rot="593521">
            <a:off x="1448478" y="4290691"/>
            <a:ext cx="1706586" cy="66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m / V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59832" y="4293096"/>
            <a:ext cx="648072" cy="7200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3402" y="188640"/>
            <a:ext cx="42370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Задание 2 </a:t>
            </a: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Georgia" pitchFamily="18" charset="0"/>
              </a:rPr>
              <a:t>Собрать волшебные цветы</a:t>
            </a:r>
            <a:endParaRPr lang="ru-RU" sz="2400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7984" y="5517232"/>
            <a:ext cx="4007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Правильный ответ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5</a:t>
            </a:r>
            <a:r>
              <a:rPr lang="ru-RU" sz="1600" dirty="0" smtClean="0">
                <a:latin typeface="Georgia" pitchFamily="18" charset="0"/>
              </a:rPr>
              <a:t> жетонов</a:t>
            </a:r>
          </a:p>
          <a:p>
            <a:r>
              <a:rPr lang="ru-RU" sz="1600" dirty="0" smtClean="0">
                <a:latin typeface="Georgia" pitchFamily="18" charset="0"/>
              </a:rPr>
              <a:t>Ответ с одной неточностью –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4 </a:t>
            </a:r>
            <a:r>
              <a:rPr lang="ru-RU" sz="1600" dirty="0" smtClean="0">
                <a:latin typeface="Georgia" pitchFamily="18" charset="0"/>
              </a:rPr>
              <a:t>жетона </a:t>
            </a:r>
          </a:p>
          <a:p>
            <a:r>
              <a:rPr lang="ru-RU" sz="1600" dirty="0" smtClean="0">
                <a:latin typeface="Georgia" pitchFamily="18" charset="0"/>
              </a:rPr>
              <a:t>Ответ с двумя неточностями –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3 </a:t>
            </a:r>
            <a:r>
              <a:rPr lang="ru-RU" sz="1600" dirty="0" smtClean="0">
                <a:latin typeface="Georgia" pitchFamily="18" charset="0"/>
              </a:rPr>
              <a:t>жетона</a:t>
            </a:r>
          </a:p>
          <a:p>
            <a:r>
              <a:rPr lang="ru-RU" sz="1600" dirty="0" smtClean="0">
                <a:latin typeface="Georgia" pitchFamily="18" charset="0"/>
              </a:rPr>
              <a:t>За каждое дополнение по 1 жетону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  <p:bldP spid="14" grpId="0" animBg="1"/>
      <p:bldP spid="15" grpId="0" animBg="1"/>
      <p:bldP spid="17" grpId="0" animBg="1"/>
      <p:bldP spid="19" grpId="0" animBg="1"/>
      <p:bldP spid="22" grpId="0" animBg="1"/>
      <p:bldP spid="31" grpId="0" animBg="1"/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 107 из 166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26964" y="-171400"/>
            <a:ext cx="2517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«Река»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1743</TotalTime>
  <Words>639</Words>
  <Application>Microsoft Office PowerPoint</Application>
  <PresentationFormat>Экран (4:3)</PresentationFormat>
  <Paragraphs>195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 Урок – путешествие                     в сказку        Тема: „Инерция. Масса.       Плотность ”</vt:lpstr>
      <vt:lpstr>Цель урока:</vt:lpstr>
      <vt:lpstr>Ворота в сказку</vt:lpstr>
      <vt:lpstr>Слайд 4</vt:lpstr>
      <vt:lpstr>Слайд 5</vt:lpstr>
      <vt:lpstr>Слайд 6</vt:lpstr>
      <vt:lpstr>«Цветочная поляна»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путешествие в сказку  Тема  „Инерция. Масса.       Плотность ”</dc:title>
  <dc:creator>Bill Gates</dc:creator>
  <cp:lastModifiedBy>Bill Gates</cp:lastModifiedBy>
  <cp:revision>8</cp:revision>
  <dcterms:created xsi:type="dcterms:W3CDTF">2012-01-20T10:26:58Z</dcterms:created>
  <dcterms:modified xsi:type="dcterms:W3CDTF">2012-01-29T06:27:52Z</dcterms:modified>
</cp:coreProperties>
</file>