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  <a:srgbClr val="9900CC"/>
    <a:srgbClr val="CC00CC"/>
    <a:srgbClr val="660066"/>
    <a:srgbClr val="CC0000"/>
    <a:srgbClr val="FFFF0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424BB4-C57C-4A7C-B6AA-6B0958FFCD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pic>
        <p:nvPicPr>
          <p:cNvPr id="6173" name="Picture 29" descr="EqWorld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52638" cy="1073150"/>
          </a:xfrm>
          <a:prstGeom prst="rect">
            <a:avLst/>
          </a:prstGeom>
          <a:noFill/>
        </p:spPr>
      </p:pic>
      <p:pic>
        <p:nvPicPr>
          <p:cNvPr id="6174" name="Picture 30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400050" cy="400050"/>
          </a:xfrm>
          <a:prstGeom prst="rect">
            <a:avLst/>
          </a:prstGeom>
          <a:noFill/>
        </p:spPr>
      </p:pic>
      <p:sp>
        <p:nvSpPr>
          <p:cNvPr id="6175" name="Freeform 31"/>
          <p:cNvSpPr>
            <a:spLocks/>
          </p:cNvSpPr>
          <p:nvPr userDrawn="1"/>
        </p:nvSpPr>
        <p:spPr bwMode="gray">
          <a:xfrm>
            <a:off x="0" y="51816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176" name="Picture 32" descr="6ac6efb25e0a35d160b484086b39328b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400050" cy="400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843E-091C-4309-84DD-80D0EF747A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62A8B-CF67-47F1-A795-D5E99C47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783C02-1204-4A4C-9F9A-A31A0CF4FF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9E96-049C-4E00-8C2B-0860A7DD9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C4A61-B681-48D6-95A6-FD129064A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1F07-2640-436F-8C46-69A63DC559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B5C2-F40D-4021-A706-3FC36EA92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3E84A-8C7F-4D63-B313-882AC1D4DE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F3413-F494-4F66-ACC5-CD17D698C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CF524-1625-4490-91CA-7F8B80DD8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A49B-2CAB-4D92-8A12-DAC391D4BB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95DC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D5F19E-BD07-45CF-91F9-86241BF29C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gray">
          <a:xfrm>
            <a:off x="0" y="57150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35" name="Picture 11" descr="6ac6efb25e0a35d160b484086b39328b"/>
          <p:cNvPicPr>
            <a:picLocks noChangeAspect="1" noChangeArrowheads="1" noCrop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04800"/>
            <a:ext cx="40005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47002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4267200"/>
            <a:ext cx="8001000" cy="1752600"/>
          </a:xfrm>
        </p:spPr>
        <p:txBody>
          <a:bodyPr/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МОУ «Белоярская средняя </a:t>
            </a: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общеобразовательная  школа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»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Стаж  педагогической работы  16 лет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609600" y="1447800"/>
            <a:ext cx="464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Усок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Елена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Викторовна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Учитель начальных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классов</a:t>
            </a:r>
          </a:p>
        </p:txBody>
      </p:sp>
      <p:pic>
        <p:nvPicPr>
          <p:cNvPr id="4124" name="Picture 28" descr="Усок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5791200" y="609600"/>
            <a:ext cx="2921000" cy="4191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29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dirty="0">
                <a:solidFill>
                  <a:srgbClr val="990099"/>
                </a:solidFill>
                <a:latin typeface="Times New Roman" pitchFamily="18" charset="0"/>
              </a:rPr>
              <a:t>Приём «Написание ЭССЕ»</a:t>
            </a:r>
            <a:r>
              <a:rPr lang="ru-RU" sz="2800" b="1" dirty="0">
                <a:latin typeface="Times New Roman" pitchFamily="18" charset="0"/>
              </a:rPr>
              <a:t> - </a:t>
            </a:r>
            <a:r>
              <a:rPr lang="ru-RU" sz="2000" dirty="0">
                <a:solidFill>
                  <a:srgbClr val="000099"/>
                </a:solidFill>
              </a:rPr>
              <a:t>художественная форма размышления, подталкивающая ученика </a:t>
            </a:r>
            <a:endParaRPr lang="ru-RU" sz="20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0099"/>
                </a:solidFill>
              </a:rPr>
              <a:t>         обратиться </a:t>
            </a:r>
            <a:r>
              <a:rPr lang="ru-RU" sz="2000" dirty="0">
                <a:solidFill>
                  <a:srgbClr val="000099"/>
                </a:solidFill>
              </a:rPr>
              <a:t>к </a:t>
            </a:r>
            <a:r>
              <a:rPr lang="ru-RU" sz="2000" dirty="0" smtClean="0">
                <a:solidFill>
                  <a:srgbClr val="000099"/>
                </a:solidFill>
              </a:rPr>
              <a:t>собственному</a:t>
            </a:r>
            <a:r>
              <a:rPr lang="ru-RU" sz="2000" dirty="0">
                <a:solidFill>
                  <a:srgbClr val="000099"/>
                </a:solidFill>
              </a:rPr>
              <a:t>, может быть и противоречивому  опыту.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ru-RU" sz="2800" b="1" dirty="0">
                <a:solidFill>
                  <a:srgbClr val="660066"/>
                </a:solidFill>
                <a:latin typeface="Times New Roman" pitchFamily="18" charset="0"/>
              </a:rPr>
              <a:t>Приём «Толстый и тонкий вопрос»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Ответ состоит из 3-4 </a:t>
            </a:r>
            <a:r>
              <a:rPr lang="ru-RU" sz="2000" b="1" dirty="0" err="1">
                <a:latin typeface="Times New Roman" pitchFamily="18" charset="0"/>
              </a:rPr>
              <a:t>предло</a:t>
            </a:r>
            <a:r>
              <a:rPr lang="ru-RU" sz="2000" b="1" dirty="0">
                <a:latin typeface="Times New Roman" pitchFamily="18" charset="0"/>
              </a:rPr>
              <a:t>-		Ответ состоит из 1-2 </a:t>
            </a:r>
            <a:r>
              <a:rPr lang="ru-RU" sz="2000" b="1" dirty="0" err="1">
                <a:latin typeface="Times New Roman" pitchFamily="18" charset="0"/>
              </a:rPr>
              <a:t>предло</a:t>
            </a:r>
            <a:r>
              <a:rPr lang="ru-RU" sz="2000" b="1" dirty="0">
                <a:latin typeface="Times New Roman" pitchFamily="18" charset="0"/>
              </a:rPr>
              <a:t>-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 dirty="0" err="1">
                <a:latin typeface="Times New Roman" pitchFamily="18" charset="0"/>
              </a:rPr>
              <a:t>жения</a:t>
            </a:r>
            <a:r>
              <a:rPr lang="ru-RU" sz="2000" b="1" dirty="0">
                <a:latin typeface="Times New Roman" pitchFamily="18" charset="0"/>
              </a:rPr>
              <a:t>.		                       		</a:t>
            </a:r>
            <a:r>
              <a:rPr lang="ru-RU" sz="2000" b="1" dirty="0" err="1">
                <a:latin typeface="Times New Roman" pitchFamily="18" charset="0"/>
              </a:rPr>
              <a:t>жений</a:t>
            </a:r>
            <a:endParaRPr lang="ru-RU" sz="20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ru-RU" sz="2800" b="1" dirty="0">
                <a:solidFill>
                  <a:srgbClr val="CC00CC"/>
                </a:solidFill>
                <a:latin typeface="Times New Roman" pitchFamily="18" charset="0"/>
              </a:rPr>
              <a:t>Приём «Дерево предсказаний»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- </a:t>
            </a:r>
            <a:r>
              <a:rPr lang="ru-RU" altLang="ja-JP" sz="2400" dirty="0">
                <a:solidFill>
                  <a:srgbClr val="000099"/>
                </a:solidFill>
                <a:latin typeface="Times New Roman" pitchFamily="18" charset="0"/>
              </a:rPr>
              <a:t>заимствован авторами у американского коллеги Дж. </a:t>
            </a:r>
            <a:r>
              <a:rPr lang="ru-RU" altLang="ja-JP" sz="2400" dirty="0" err="1">
                <a:solidFill>
                  <a:srgbClr val="000099"/>
                </a:solidFill>
                <a:latin typeface="Times New Roman" pitchFamily="18" charset="0"/>
              </a:rPr>
              <a:t>Белланса</a:t>
            </a:r>
            <a:r>
              <a:rPr lang="ru-RU" altLang="ja-JP" sz="2400" dirty="0">
                <a:solidFill>
                  <a:srgbClr val="000099"/>
                </a:solidFill>
                <a:latin typeface="Times New Roman" pitchFamily="18" charset="0"/>
              </a:rPr>
              <a:t>, работающего с художественным текстом. В оригинале этот прием помогает строить предположения по поводу развития сюжетной линии в рассказе, повести.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</a:rPr>
              <a:t>		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4. Ассоциативная карта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 rot="261583">
            <a:off x="2133600" y="228600"/>
            <a:ext cx="4953000" cy="1050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100000">
                      <a:srgbClr val="9900CC"/>
                    </a:gs>
                  </a:gsLst>
                  <a:lin ang="513841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СТАДИЯ РЕФЛЕКСИИ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4038600" y="2895600"/>
            <a:ext cx="40481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 Antiqua"/>
              </a:rPr>
              <a:t>?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8382000" y="2819400"/>
            <a:ext cx="2286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52400"/>
            <a:ext cx="1477411" cy="169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5" grpId="0" animBg="1"/>
      <p:bldP spid="215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ru-RU" sz="400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4.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C00000"/>
                </a:solidFill>
              </a:rPr>
              <a:t>«Написание СИНКВЕЙНА»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	</a:t>
            </a:r>
            <a:r>
              <a:rPr lang="ru-RU" sz="2400"/>
              <a:t>В переводе с французского слово «синквейн» означает </a:t>
            </a:r>
            <a:r>
              <a:rPr lang="ru-RU" sz="2400">
                <a:solidFill>
                  <a:srgbClr val="0F0FFB"/>
                </a:solidFill>
              </a:rPr>
              <a:t>стихотворение, состоящее из пяти строк, </a:t>
            </a:r>
            <a:r>
              <a:rPr lang="ru-RU" sz="2400"/>
              <a:t>которое пишется по определенным правилам.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</a:rPr>
              <a:t>1. ОБУЧЕНИЕ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2. Два прилагательных (признаки понятия)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3. Три глагола (действия, связанные с понятием)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4. </a:t>
            </a: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Одно предложение, отражающее суть понятия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5. С чем или с кем 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можно сравнить? </a:t>
            </a:r>
          </a:p>
          <a:p>
            <a:pPr>
              <a:buFontTx/>
              <a:buNone/>
            </a:pPr>
            <a:endParaRPr 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43338"/>
            <a:ext cx="388620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bd17226_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0"/>
            <a:ext cx="7467600" cy="6248400"/>
          </a:xfrm>
          <a:noFill/>
          <a:ln/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676400" y="1295400"/>
            <a:ext cx="464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ЛИСТ ПОЖЕЛАНИЙ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286000" y="2286000"/>
            <a:ext cx="2895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Хорошо...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Интересно...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Мешало...</a:t>
            </a:r>
          </a:p>
          <a:p>
            <a:pPr algn="ctr"/>
            <a:r>
              <a:rPr lang="ru-RU" sz="2000" kern="10"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Возьму с собой...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09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</a:t>
            </a: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</a:rPr>
              <a:t>«Результат обучения оценивается не количеством сообщенной информации, а качеством усвоения и развития способностей к обучению и самообразованию».</a:t>
            </a:r>
          </a:p>
          <a:p>
            <a:pPr>
              <a:buFontTx/>
              <a:buNone/>
            </a:pPr>
            <a:r>
              <a:rPr lang="ru-RU" sz="3600" b="1" i="1" dirty="0">
                <a:solidFill>
                  <a:srgbClr val="800080"/>
                </a:solidFill>
                <a:latin typeface="Times New Roman" pitchFamily="18" charset="0"/>
              </a:rPr>
              <a:t>						Кудрявцев Д.</a:t>
            </a:r>
            <a:endParaRPr lang="ru-RU" sz="3600" b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ru-RU" b="1" i="1" dirty="0">
              <a:solidFill>
                <a:srgbClr val="800080"/>
              </a:solidFill>
              <a:latin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505200"/>
            <a:ext cx="1371600" cy="28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114800"/>
            <a:ext cx="392151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Times New Roman" pitchFamily="18" charset="0"/>
              </a:rPr>
              <a:t>Тема самообразования: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  <a:t>«Применение технологии «Развитие критического мышления через чтение и письмо» в образовательном процессе».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знаю?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узнал нового?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Как изменились мои знания?</a:t>
            </a:r>
          </a:p>
          <a:p>
            <a:r>
              <a:rPr lang="ru-RU" altLang="ja-JP" sz="3000" b="1" dirty="0">
                <a:latin typeface="Times New Roman" pitchFamily="18" charset="0"/>
              </a:rPr>
              <a:t>Что я буду с этим делать?</a:t>
            </a:r>
            <a:endParaRPr lang="ru-RU" sz="3000" b="1" dirty="0">
              <a:latin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" y="533400"/>
            <a:ext cx="822960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>
                <a:latin typeface="Times New Roman" pitchFamily="18" charset="0"/>
              </a:rPr>
              <a:t>Это американская технология, в России она начала развиваться с 1997 года. Она основана на обобщении мирового опыта и на достижениях российской педагогики и психологии (идеи Л. С. Выгодского, П. Я. Гальперина, В. В. Давыдова, Д. Б. Эльконина, Л. В. Занкова). Технология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«Развитие критического мышления»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- это целостная система, которая развивает продуктивное творческое мышление, формирует интеллектуальные умения, навыки работы с информацией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учит учиться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ru-RU" sz="2800">
                <a:solidFill>
                  <a:srgbClr val="000099"/>
                </a:solidFill>
                <a:latin typeface="Times New Roman" pitchFamily="18" charset="0"/>
              </a:rPr>
              <a:t> Это интерактивная технология, то есть учебный процесс организован на основе взаимодействия учащихся друг с другом, с педагогом.</a:t>
            </a:r>
            <a:r>
              <a:rPr lang="ru-RU" sz="40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AutoShape 23"/>
          <p:cNvSpPr>
            <a:spLocks noChangeArrowheads="1"/>
          </p:cNvSpPr>
          <p:nvPr/>
        </p:nvSpPr>
        <p:spPr bwMode="auto">
          <a:xfrm rot="1755983">
            <a:off x="5943600" y="29718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Урок-исследование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 rot="1064492">
            <a:off x="4724400" y="914400"/>
            <a:ext cx="4071938" cy="1143000"/>
          </a:xfrm>
          <a:prstGeom prst="wave">
            <a:avLst>
              <a:gd name="adj1" fmla="val 13005"/>
              <a:gd name="adj2" fmla="val -5852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Работа с информационным </a:t>
            </a:r>
          </a:p>
          <a:p>
            <a:pPr algn="ctr"/>
            <a:r>
              <a:rPr lang="ru-RU"/>
              <a:t>текстом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 rot="-1603065">
            <a:off x="228600" y="990600"/>
            <a:ext cx="3925888" cy="1219200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Работа с художественным </a:t>
            </a:r>
          </a:p>
          <a:p>
            <a:pPr algn="ctr"/>
            <a:r>
              <a:rPr lang="ru-RU"/>
              <a:t>текстом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 rot="-2127353">
            <a:off x="228600" y="2819400"/>
            <a:ext cx="3505200" cy="11572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Дискуссия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 rot="1755983">
            <a:off x="4495800" y="41910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Письмо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 rot="-2072823">
            <a:off x="1295400" y="4419600"/>
            <a:ext cx="2971800" cy="1081088"/>
          </a:xfrm>
          <a:prstGeom prst="wave">
            <a:avLst>
              <a:gd name="adj1" fmla="val 13005"/>
              <a:gd name="adj2" fmla="val -10000"/>
            </a:avLst>
          </a:prstGeom>
          <a:solidFill>
            <a:srgbClr val="99CCFF">
              <a:alpha val="66000"/>
            </a:srgbClr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Взаимообучение</a:t>
            </a: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3200400" y="2133600"/>
            <a:ext cx="2743200" cy="1447800"/>
          </a:xfrm>
          <a:prstGeom prst="wave">
            <a:avLst>
              <a:gd name="adj1" fmla="val 14037"/>
              <a:gd name="adj2" fmla="val -5556"/>
            </a:avLst>
          </a:prstGeom>
          <a:solidFill>
            <a:srgbClr val="FFFF00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ТИПЫ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УРОКОВ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229600" cy="5287963"/>
          </a:xfrm>
        </p:spPr>
        <p:txBody>
          <a:bodyPr/>
          <a:lstStyle/>
          <a:p>
            <a:pPr algn="ctr">
              <a:buFontTx/>
              <a:buNone/>
            </a:pPr>
            <a:endParaRPr lang="ru-RU" sz="4400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</a:rPr>
              <a:t>«Развитие критического мышления через чтение и письмо при работе с художественным текстом»</a:t>
            </a:r>
            <a:r>
              <a:rPr lang="ru-RU" sz="4400" b="1" dirty="0">
                <a:solidFill>
                  <a:srgbClr val="80008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203617">
            <a:off x="2133600" y="596900"/>
            <a:ext cx="5638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08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638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Тема мастер – класса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052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1. ВЫЗОВ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пробудить интерес, активизировать обучаемого;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структурировать последующий процесс изучения материала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2.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получение новой информации;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- ее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соотнесение новой информации с собственными знаниями;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поддержание активности, интереса.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	</a:t>
            </a:r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</a:rPr>
              <a:t>3. РЕФЛЕКСИЯ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выражение новых идей и информации собственными словами;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Times New Roman" pitchFamily="18" charset="0"/>
              </a:rPr>
              <a:t>- целостное осмысление и обобщение полученной информации на основе обмена мнениями между обучаемыми друг с другом и преподавателем;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7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ЭТАПЫ</a:t>
            </a:r>
            <a:r>
              <a:rPr lang="ru-RU" sz="3200" kern="10" dirty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3200" kern="10" dirty="0" smtClean="0">
                <a:ln w="9525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УРОКА</a:t>
            </a:r>
            <a:endParaRPr lang="ru-RU" sz="3200" kern="10" dirty="0">
              <a:ln w="9525">
                <a:solidFill>
                  <a:srgbClr val="FF7C8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971800"/>
            <a:ext cx="1701800" cy="238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4906963"/>
          </a:xfrm>
        </p:spPr>
        <p:txBody>
          <a:bodyPr/>
          <a:lstStyle/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ПРИЁМ «КЛЮЧЕВЫЕ СЛОВА»</a:t>
            </a:r>
          </a:p>
          <a:p>
            <a:pPr>
              <a:buClr>
                <a:srgbClr val="800080"/>
              </a:buClr>
              <a:buFont typeface="Wingdings" pitchFamily="2" charset="2"/>
              <a:buNone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СТРАТЕГИЯ «АКВАРИУМ»</a:t>
            </a:r>
          </a:p>
          <a:p>
            <a:pPr>
              <a:buClr>
                <a:srgbClr val="800080"/>
              </a:buClr>
              <a:buFont typeface="Wingdings" pitchFamily="2" charset="2"/>
              <a:buNone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АССОЦИАТИВНАЯ КАРТА</a:t>
            </a: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endParaRPr lang="ru-RU" sz="1000" b="1">
              <a:solidFill>
                <a:srgbClr val="800080"/>
              </a:solidFill>
              <a:latin typeface="Times New Roman" pitchFamily="18" charset="0"/>
            </a:endParaRPr>
          </a:p>
          <a:p>
            <a:pPr>
              <a:buClr>
                <a:srgbClr val="800080"/>
              </a:buClr>
              <a:buFont typeface="Wingdings" pitchFamily="2" charset="2"/>
              <a:buChar char="Ø"/>
            </a:pP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СТРАТЕГИЯ «ИНТЕРВЬЮ»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5410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СТАДИЯ ВЫЗОВА: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038600"/>
            <a:ext cx="3657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848600" cy="49831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Чтение с остановками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ДДЗ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ru-RU" sz="3000" b="1" dirty="0">
              <a:solidFill>
                <a:srgbClr val="000099"/>
              </a:solidFill>
              <a:latin typeface="Times New Roman" pitchFamily="18" charset="0"/>
            </a:endParaRPr>
          </a:p>
          <a:p>
            <a:endParaRPr lang="ru-RU" sz="2800" dirty="0"/>
          </a:p>
          <a:p>
            <a:endParaRPr lang="ru-RU" sz="2800" dirty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Групповое прогнозирование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Цветовые ассоциации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Авторское кресло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334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СТАДИЯ ОСМЫСЛЕНИЯ</a:t>
            </a:r>
          </a:p>
        </p:txBody>
      </p:sp>
      <p:graphicFrame>
        <p:nvGraphicFramePr>
          <p:cNvPr id="19483" name="Group 27"/>
          <p:cNvGraphicFramePr>
            <a:graphicFrameLocks noGrp="1"/>
          </p:cNvGraphicFramePr>
          <p:nvPr>
            <p:ph sz="half" idx="2"/>
          </p:nvPr>
        </p:nvGraphicFramePr>
        <p:xfrm>
          <a:off x="685800" y="2362200"/>
          <a:ext cx="6629400" cy="1414272"/>
        </p:xfrm>
        <a:graphic>
          <a:graphicData uri="http://schemas.openxmlformats.org/drawingml/2006/table">
            <a:tbl>
              <a:tblPr/>
              <a:tblGrid>
                <a:gridCol w="3314700"/>
                <a:gridCol w="33147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Что привлекло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мое внимание в тексте?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Мои комментарии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317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  </vt:lpstr>
      <vt:lpstr>Слайд 2</vt:lpstr>
      <vt:lpstr>Тема самообразования: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  4. «Написание СИНКВЕЙНА»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Елена</cp:lastModifiedBy>
  <cp:revision>26</cp:revision>
  <cp:lastPrinted>1601-01-01T00:00:00Z</cp:lastPrinted>
  <dcterms:created xsi:type="dcterms:W3CDTF">1601-01-01T00:00:00Z</dcterms:created>
  <dcterms:modified xsi:type="dcterms:W3CDTF">2012-01-28T04:14:02Z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