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61" r:id="rId5"/>
    <p:sldId id="262" r:id="rId6"/>
    <p:sldId id="270" r:id="rId7"/>
    <p:sldId id="268" r:id="rId8"/>
    <p:sldId id="264" r:id="rId9"/>
    <p:sldId id="263" r:id="rId10"/>
    <p:sldId id="267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CC"/>
    <a:srgbClr val="990099"/>
    <a:srgbClr val="000066"/>
    <a:srgbClr val="990033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631C-F8CD-4F34-BAF9-4A5FF9CD7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80A36-334B-4696-848C-4DB2B94EE8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E7B67-0C19-4EA3-9940-41DA472E68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F4D08-0E68-420B-A517-6C8B34DCD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4D40D-31C3-4CEA-97D6-98D0BC0F4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2766E-14E3-45CB-9FB3-C844C8A000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11A93-B592-4743-9D4F-D37DBD098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A483-A23C-4E60-A2E4-64285BB9AF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F429C-67EE-4021-BB31-650C0BF310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0B-790D-4B8C-90DE-C5708A5CEB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FAA6-C402-4D68-B497-63BFD375E0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66F5729-3FBD-486D-956A-63F9745D07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381000"/>
            <a:ext cx="89916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33"/>
                </a:solidFill>
              </a:rPr>
              <a:t>       </a:t>
            </a:r>
            <a:r>
              <a:rPr lang="ru-RU" sz="3600" b="1">
                <a:solidFill>
                  <a:schemeClr val="accent2"/>
                </a:solidFill>
              </a:rPr>
              <a:t>Урок обучение грамоте в 1 классе</a:t>
            </a:r>
          </a:p>
          <a:p>
            <a:endParaRPr lang="ru-RU" sz="3600" b="1">
              <a:solidFill>
                <a:schemeClr val="accent2"/>
              </a:solidFill>
            </a:endParaRPr>
          </a:p>
          <a:p>
            <a:endParaRPr lang="ru-RU" sz="3600" b="1">
              <a:solidFill>
                <a:schemeClr val="accent2"/>
              </a:solidFill>
            </a:endParaRPr>
          </a:p>
          <a:p>
            <a:r>
              <a:rPr lang="ru-RU" sz="3600" b="1">
                <a:solidFill>
                  <a:srgbClr val="660033"/>
                </a:solidFill>
              </a:rPr>
              <a:t>Тема: </a:t>
            </a:r>
            <a:r>
              <a:rPr lang="ru-RU" sz="3600" b="1" u="sng">
                <a:solidFill>
                  <a:srgbClr val="660033"/>
                </a:solidFill>
              </a:rPr>
              <a:t>Звук и буква «Ц».</a:t>
            </a:r>
          </a:p>
          <a:p>
            <a:r>
              <a:rPr lang="ru-RU" sz="3600" b="1">
                <a:solidFill>
                  <a:srgbClr val="660033"/>
                </a:solidFill>
              </a:rPr>
              <a:t>            </a:t>
            </a:r>
            <a:r>
              <a:rPr lang="ru-RU" sz="3600" b="1" u="sng">
                <a:solidFill>
                  <a:srgbClr val="660033"/>
                </a:solidFill>
              </a:rPr>
              <a:t>Рассказ «Птицы».</a:t>
            </a:r>
          </a:p>
          <a:p>
            <a:endParaRPr lang="ru-RU" sz="3600" b="1">
              <a:solidFill>
                <a:srgbClr val="660033"/>
              </a:solidFill>
            </a:endParaRPr>
          </a:p>
          <a:p>
            <a:endParaRPr lang="ru-RU" sz="3600" b="1">
              <a:solidFill>
                <a:srgbClr val="660033"/>
              </a:solidFill>
            </a:endParaRPr>
          </a:p>
          <a:p>
            <a:endParaRPr lang="ru-RU" sz="3600" b="1">
              <a:solidFill>
                <a:srgbClr val="660033"/>
              </a:solidFill>
            </a:endParaRPr>
          </a:p>
          <a:p>
            <a:endParaRPr lang="ru-RU" sz="3600" b="1">
              <a:solidFill>
                <a:srgbClr val="660033"/>
              </a:solidFill>
            </a:endParaRPr>
          </a:p>
          <a:p>
            <a:r>
              <a:rPr lang="ru-RU" sz="2000" b="1">
                <a:solidFill>
                  <a:schemeClr val="accent2"/>
                </a:solidFill>
              </a:rPr>
              <a:t>Составили: Морозова Е.А., Новосёлова Н.В., Родина Л.С.</a:t>
            </a:r>
          </a:p>
          <a:p>
            <a:r>
              <a:rPr lang="ru-RU" sz="2000" b="1">
                <a:solidFill>
                  <a:schemeClr val="accent2"/>
                </a:solidFill>
              </a:rPr>
              <a:t>                      учителя начальных классов ГКОУ СО СКОШИ №126</a:t>
            </a:r>
          </a:p>
          <a:p>
            <a:r>
              <a:rPr lang="ru-RU" sz="2000" b="1">
                <a:solidFill>
                  <a:schemeClr val="accent2"/>
                </a:solidFill>
              </a:rPr>
              <a:t>                      г.Екатеринбурга</a:t>
            </a:r>
          </a:p>
          <a:p>
            <a:endParaRPr lang="ru-RU" sz="2400" b="1">
              <a:solidFill>
                <a:srgbClr val="660033"/>
              </a:solidFill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371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144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2725" y="171450"/>
            <a:ext cx="1098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         </a:t>
            </a:r>
          </a:p>
        </p:txBody>
      </p:sp>
      <p:pic>
        <p:nvPicPr>
          <p:cNvPr id="16390" name="Picture 2" descr="C:\Users\Галина\Desktop\рамки на школьную тему\Рисунок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438400" y="2286000"/>
            <a:ext cx="41751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МОЛОДЦЫ!!!!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144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0485" name="Picture 5" descr="imag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9812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mage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22860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613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66"/>
                </a:solidFill>
              </a:rPr>
              <a:t>Оцените свою работу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144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0"/>
            <a:ext cx="89265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0066"/>
                </a:solidFill>
              </a:rPr>
              <a:t>Домашнее задание</a:t>
            </a:r>
          </a:p>
          <a:p>
            <a:r>
              <a:rPr lang="ru-RU" sz="4000" b="1">
                <a:solidFill>
                  <a:srgbClr val="990033"/>
                </a:solidFill>
              </a:rPr>
              <a:t>Стр. 119 </a:t>
            </a:r>
          </a:p>
          <a:p>
            <a:r>
              <a:rPr lang="ru-RU" sz="3600" b="1">
                <a:solidFill>
                  <a:srgbClr val="990033"/>
                </a:solidFill>
              </a:rPr>
              <a:t>выразительное чтение рассказа «Птицы».</a:t>
            </a:r>
          </a:p>
          <a:p>
            <a:r>
              <a:rPr lang="ru-RU" sz="3600" b="1">
                <a:solidFill>
                  <a:srgbClr val="990033"/>
                </a:solidFill>
              </a:rPr>
              <a:t>Нарисовать, макет кормушки, которую в </a:t>
            </a:r>
          </a:p>
          <a:p>
            <a:r>
              <a:rPr lang="ru-RU" sz="3600" b="1">
                <a:solidFill>
                  <a:srgbClr val="990033"/>
                </a:solidFill>
              </a:rPr>
              <a:t>выходные сделаете вместе с родителями</a:t>
            </a:r>
          </a:p>
          <a:p>
            <a:endParaRPr lang="ru-RU" sz="3600" b="1">
              <a:solidFill>
                <a:srgbClr val="990033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3886200"/>
            <a:ext cx="5029200" cy="2971800"/>
          </a:xfrm>
          <a:prstGeom prst="rect">
            <a:avLst/>
          </a:prstGeom>
          <a:noFill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971800"/>
            <a:ext cx="3276600" cy="266700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66800" y="29718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-228600" y="0"/>
            <a:ext cx="9372600" cy="6884988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228600" y="0"/>
            <a:ext cx="948531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200" b="1">
              <a:solidFill>
                <a:schemeClr val="accent2"/>
              </a:solidFill>
            </a:endParaRPr>
          </a:p>
          <a:p>
            <a:r>
              <a:rPr lang="ru-RU" sz="4400" b="1">
                <a:solidFill>
                  <a:schemeClr val="accent2"/>
                </a:solidFill>
              </a:rPr>
              <a:t>  </a:t>
            </a:r>
            <a:r>
              <a:rPr lang="ru-RU" sz="4800" b="1">
                <a:solidFill>
                  <a:schemeClr val="accent2"/>
                </a:solidFill>
              </a:rPr>
              <a:t>Ца – ца – ца  - </a:t>
            </a:r>
            <a:r>
              <a:rPr lang="ru-RU" sz="4800" b="1" i="1">
                <a:solidFill>
                  <a:srgbClr val="000066"/>
                </a:solidFill>
              </a:rPr>
              <a:t>синица</a:t>
            </a:r>
          </a:p>
          <a:p>
            <a:endParaRPr lang="ru-RU" sz="4000" b="1" i="1">
              <a:solidFill>
                <a:srgbClr val="000066"/>
              </a:solidFill>
            </a:endParaRPr>
          </a:p>
          <a:p>
            <a:r>
              <a:rPr lang="ru-RU" sz="4400" b="1">
                <a:solidFill>
                  <a:schemeClr val="accent2"/>
                </a:solidFill>
              </a:rPr>
              <a:t>  </a:t>
            </a:r>
            <a:r>
              <a:rPr lang="ru-RU" sz="4800" b="1">
                <a:solidFill>
                  <a:schemeClr val="accent2"/>
                </a:solidFill>
              </a:rPr>
              <a:t>Цы – цы – цы – </a:t>
            </a:r>
            <a:r>
              <a:rPr lang="ru-RU" sz="4800" b="1" i="1">
                <a:solidFill>
                  <a:srgbClr val="000066"/>
                </a:solidFill>
              </a:rPr>
              <a:t>птицы</a:t>
            </a:r>
          </a:p>
          <a:p>
            <a:endParaRPr lang="ru-RU" sz="4000" b="1" i="1">
              <a:solidFill>
                <a:schemeClr val="accent2"/>
              </a:solidFill>
            </a:endParaRPr>
          </a:p>
          <a:p>
            <a:r>
              <a:rPr lang="ru-RU" sz="4400" b="1" i="1">
                <a:solidFill>
                  <a:schemeClr val="accent2"/>
                </a:solidFill>
              </a:rPr>
              <a:t>  </a:t>
            </a:r>
            <a:r>
              <a:rPr lang="ru-RU" sz="4400" b="1" i="1">
                <a:solidFill>
                  <a:srgbClr val="000066"/>
                </a:solidFill>
              </a:rPr>
              <a:t>На улице птицы: воробьи и синицы</a:t>
            </a:r>
            <a:r>
              <a:rPr lang="ru-RU" sz="4400" b="1" i="1">
                <a:solidFill>
                  <a:schemeClr val="accent2"/>
                </a:solidFill>
              </a:rPr>
              <a:t>.</a:t>
            </a:r>
            <a:endParaRPr lang="ru-RU" sz="4400" b="1">
              <a:solidFill>
                <a:schemeClr val="accent2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4038600"/>
            <a:ext cx="3238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8600"/>
            <a:ext cx="502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463" y="0"/>
            <a:ext cx="9126537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660033"/>
                </a:solidFill>
              </a:rPr>
              <a:t>        </a:t>
            </a:r>
            <a:r>
              <a:rPr lang="ru-RU" sz="6000" b="1">
                <a:solidFill>
                  <a:srgbClr val="660033"/>
                </a:solidFill>
              </a:rPr>
              <a:t>ку                ца        цы</a:t>
            </a:r>
          </a:p>
          <a:p>
            <a:r>
              <a:rPr lang="ru-RU" sz="6000" b="1">
                <a:solidFill>
                  <a:srgbClr val="660033"/>
                </a:solidFill>
              </a:rPr>
              <a:t>         ве          цу        оц</a:t>
            </a:r>
          </a:p>
          <a:p>
            <a:r>
              <a:rPr lang="ru-RU" sz="6000" b="1">
                <a:solidFill>
                  <a:srgbClr val="660033"/>
                </a:solidFill>
              </a:rPr>
              <a:t>    иц          ол                    пе</a:t>
            </a:r>
          </a:p>
          <a:p>
            <a:r>
              <a:rPr lang="ru-RU" sz="6000" b="1">
                <a:solidFill>
                  <a:srgbClr val="660033"/>
                </a:solidFill>
              </a:rPr>
              <a:t>        ры               ец</a:t>
            </a:r>
          </a:p>
          <a:p>
            <a:r>
              <a:rPr lang="ru-RU" sz="6000" b="1">
                <a:solidFill>
                  <a:srgbClr val="660033"/>
                </a:solidFill>
              </a:rPr>
              <a:t>                  ша   </a:t>
            </a:r>
            <a:endParaRPr lang="en-US" sz="6000" b="1">
              <a:solidFill>
                <a:srgbClr val="660033"/>
              </a:solidFill>
            </a:endParaRPr>
          </a:p>
          <a:p>
            <a:r>
              <a:rPr lang="ru-RU" sz="6000" b="1">
                <a:solidFill>
                  <a:srgbClr val="660033"/>
                </a:solidFill>
              </a:rPr>
              <a:t>          </a:t>
            </a:r>
          </a:p>
          <a:p>
            <a:r>
              <a:rPr lang="ru-RU" sz="5400" b="1">
                <a:solidFill>
                  <a:srgbClr val="990033"/>
                </a:solidFill>
              </a:rPr>
              <a:t>Всего 6 слогов с буквой «Ц»</a:t>
            </a:r>
            <a:endParaRPr lang="ru-RU" sz="5400" b="1">
              <a:solidFill>
                <a:srgbClr val="660033"/>
              </a:solidFill>
            </a:endParaRPr>
          </a:p>
          <a:p>
            <a:r>
              <a:rPr lang="ru-RU" sz="3600" b="1">
                <a:solidFill>
                  <a:srgbClr val="660033"/>
                </a:solidFill>
              </a:rPr>
              <a:t>      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0"/>
            <a:ext cx="3810000" cy="31242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8400" y="0"/>
            <a:ext cx="2867025" cy="2876550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200400"/>
            <a:ext cx="3810000" cy="3914775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048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838200" y="3638550"/>
            <a:ext cx="4286250" cy="3219450"/>
          </a:xfrm>
          <a:prstGeom prst="rect">
            <a:avLst/>
          </a:prstGeom>
          <a:noFill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38400" y="2971800"/>
            <a:ext cx="33147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23813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66"/>
                </a:solidFill>
              </a:rPr>
              <a:t>     Как помочь птицам зимой?</a:t>
            </a:r>
          </a:p>
          <a:p>
            <a:r>
              <a:rPr lang="ru-RU" sz="4400" b="1">
                <a:solidFill>
                  <a:srgbClr val="660033"/>
                </a:solidFill>
              </a:rPr>
              <a:t>  корм  </a:t>
            </a:r>
            <a:endParaRPr lang="en-US" sz="4400" b="1">
              <a:solidFill>
                <a:srgbClr val="660033"/>
              </a:solidFill>
            </a:endParaRPr>
          </a:p>
          <a:p>
            <a:r>
              <a:rPr lang="ru-RU" sz="4400" b="1">
                <a:solidFill>
                  <a:srgbClr val="660033"/>
                </a:solidFill>
              </a:rPr>
              <a:t>   кормушка</a:t>
            </a:r>
          </a:p>
          <a:p>
            <a:r>
              <a:rPr lang="ru-RU" sz="4400" b="1">
                <a:solidFill>
                  <a:srgbClr val="660033"/>
                </a:solidFill>
              </a:rPr>
              <a:t>  </a:t>
            </a:r>
          </a:p>
          <a:p>
            <a:r>
              <a:rPr lang="ru-RU" sz="4400" b="1">
                <a:solidFill>
                  <a:srgbClr val="660033"/>
                </a:solidFill>
              </a:rPr>
              <a:t> </a:t>
            </a:r>
          </a:p>
          <a:p>
            <a:endParaRPr lang="ru-RU" sz="4400" b="1">
              <a:solidFill>
                <a:srgbClr val="660033"/>
              </a:solidFill>
            </a:endParaRPr>
          </a:p>
          <a:p>
            <a:r>
              <a:rPr lang="en-US" sz="4400" b="1">
                <a:solidFill>
                  <a:srgbClr val="660033"/>
                </a:solidFill>
              </a:rPr>
              <a:t>                                          </a:t>
            </a:r>
            <a:r>
              <a:rPr lang="ru-RU" sz="4400" b="1">
                <a:solidFill>
                  <a:srgbClr val="660033"/>
                </a:solidFill>
              </a:rPr>
              <a:t>насыпают</a:t>
            </a:r>
          </a:p>
          <a:p>
            <a:endParaRPr lang="ru-RU" sz="4400" b="1">
              <a:solidFill>
                <a:srgbClr val="660033"/>
              </a:solidFill>
            </a:endParaRPr>
          </a:p>
          <a:p>
            <a:endParaRPr lang="ru-RU" sz="4400" b="1">
              <a:solidFill>
                <a:srgbClr val="660033"/>
              </a:solidFill>
            </a:endParaRPr>
          </a:p>
          <a:p>
            <a:endParaRPr lang="ru-RU" sz="4400" b="1">
              <a:solidFill>
                <a:srgbClr val="660033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685800"/>
            <a:ext cx="2895600" cy="2209800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2133600"/>
            <a:ext cx="5105400" cy="2743200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04800" y="5029200"/>
            <a:ext cx="2286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04800" y="5334000"/>
            <a:ext cx="1219200" cy="2286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676400" y="5334000"/>
            <a:ext cx="1447800" cy="2286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276600" y="5334000"/>
            <a:ext cx="1524000" cy="2286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4953000" y="5257800"/>
            <a:ext cx="3810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4800" y="6096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905000" y="6096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581400" y="6096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105400" y="6096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04800" y="5715000"/>
            <a:ext cx="2286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6553200" y="6019800"/>
            <a:ext cx="3810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8" grpId="1" animBg="1"/>
      <p:bldP spid="10249" grpId="0" animBg="1"/>
      <p:bldP spid="10250" grpId="0" animBg="1"/>
      <p:bldP spid="10250" grpId="1" animBg="1"/>
      <p:bldP spid="10251" grpId="0" animBg="1"/>
      <p:bldP spid="10252" grpId="0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5" grpId="0" animBg="1"/>
      <p:bldP spid="10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10" name="Picture 6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-73025"/>
            <a:ext cx="92344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5400" b="1"/>
              <a:t>Птицы.</a:t>
            </a:r>
          </a:p>
          <a:p>
            <a:pPr algn="ctr">
              <a:lnSpc>
                <a:spcPct val="150000"/>
              </a:lnSpc>
            </a:pPr>
            <a:r>
              <a:rPr lang="ru-RU" sz="4600" b="1"/>
              <a:t>Голодно и холодно птицам зимой.</a:t>
            </a:r>
          </a:p>
          <a:p>
            <a:pPr algn="ctr">
              <a:lnSpc>
                <a:spcPct val="150000"/>
              </a:lnSpc>
            </a:pPr>
            <a:r>
              <a:rPr lang="ru-RU" sz="4600" b="1"/>
              <a:t>Юра и Наташа помогают птицам.</a:t>
            </a:r>
          </a:p>
          <a:p>
            <a:pPr algn="ctr">
              <a:lnSpc>
                <a:spcPct val="150000"/>
              </a:lnSpc>
            </a:pPr>
            <a:r>
              <a:rPr lang="ru-RU" sz="4600" b="1"/>
              <a:t>Они насыпают корм в кормушки.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762000" y="9144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3352800" y="9906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6019800" y="9906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8534400" y="9144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4419600" y="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609600" y="19050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3200400" y="20574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5943600" y="20574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7772400" y="2057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1066800" y="31242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3200400" y="3124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7696200" y="3124200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144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0"/>
            <a:ext cx="838041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660033"/>
                </a:solidFill>
              </a:rPr>
              <a:t>- Как зимой на улице?</a:t>
            </a:r>
          </a:p>
          <a:p>
            <a:pPr>
              <a:buFontTx/>
              <a:buChar char="-"/>
            </a:pPr>
            <a:r>
              <a:rPr lang="ru-RU" sz="4400" b="1">
                <a:solidFill>
                  <a:srgbClr val="660033"/>
                </a:solidFill>
              </a:rPr>
              <a:t> Что значит «голодно птицам»?</a:t>
            </a:r>
          </a:p>
          <a:p>
            <a:pPr>
              <a:buFontTx/>
              <a:buChar char="-"/>
            </a:pPr>
            <a:r>
              <a:rPr lang="ru-RU" sz="4400" b="1">
                <a:solidFill>
                  <a:srgbClr val="660033"/>
                </a:solidFill>
              </a:rPr>
              <a:t> Как живётся птицам зимой?</a:t>
            </a:r>
          </a:p>
          <a:p>
            <a:pPr>
              <a:buFontTx/>
              <a:buChar char="-"/>
            </a:pPr>
            <a:r>
              <a:rPr lang="ru-RU" sz="4400" b="1">
                <a:solidFill>
                  <a:srgbClr val="990099"/>
                </a:solidFill>
              </a:rPr>
              <a:t> Кто помогает птицам?</a:t>
            </a:r>
          </a:p>
          <a:p>
            <a:pPr>
              <a:buFontTx/>
              <a:buChar char="-"/>
            </a:pPr>
            <a:r>
              <a:rPr lang="ru-RU" sz="4400" b="1">
                <a:solidFill>
                  <a:srgbClr val="660033"/>
                </a:solidFill>
              </a:rPr>
              <a:t> </a:t>
            </a:r>
            <a:r>
              <a:rPr lang="ru-RU" sz="4400" b="1">
                <a:solidFill>
                  <a:srgbClr val="990099"/>
                </a:solidFill>
              </a:rPr>
              <a:t>Как зовут девочку? Как зовут </a:t>
            </a:r>
          </a:p>
          <a:p>
            <a:r>
              <a:rPr lang="ru-RU" sz="4400" b="1">
                <a:solidFill>
                  <a:srgbClr val="990099"/>
                </a:solidFill>
              </a:rPr>
              <a:t>   мальчика?</a:t>
            </a:r>
            <a:r>
              <a:rPr lang="ru-RU" sz="4400" b="1">
                <a:solidFill>
                  <a:srgbClr val="660033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4400" b="1">
                <a:solidFill>
                  <a:srgbClr val="FF0066"/>
                </a:solidFill>
              </a:rPr>
              <a:t> Куда ребята насыпают корм?</a:t>
            </a:r>
          </a:p>
          <a:p>
            <a:pPr>
              <a:buFontTx/>
              <a:buChar char="-"/>
            </a:pPr>
            <a:r>
              <a:rPr lang="ru-RU" sz="4400" b="1">
                <a:solidFill>
                  <a:srgbClr val="FF0066"/>
                </a:solidFill>
              </a:rPr>
              <a:t> А зачем они это делают?</a:t>
            </a:r>
          </a:p>
          <a:p>
            <a:pPr>
              <a:buFontTx/>
              <a:buChar char="-"/>
            </a:pPr>
            <a:r>
              <a:rPr lang="ru-RU" sz="4400" b="1">
                <a:solidFill>
                  <a:srgbClr val="FF0066"/>
                </a:solidFill>
              </a:rPr>
              <a:t> Хорошо или плохо поступают </a:t>
            </a:r>
          </a:p>
          <a:p>
            <a:r>
              <a:rPr lang="ru-RU" sz="4400" b="1">
                <a:solidFill>
                  <a:srgbClr val="FF0066"/>
                </a:solidFill>
              </a:rPr>
              <a:t>  дети?</a:t>
            </a:r>
          </a:p>
          <a:p>
            <a:endParaRPr lang="ru-RU" sz="44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84138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6600" b="1" i="1">
              <a:solidFill>
                <a:srgbClr val="660033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660033"/>
                </a:solidFill>
              </a:rPr>
              <a:t>Физминутка</a:t>
            </a:r>
          </a:p>
          <a:p>
            <a:r>
              <a:rPr lang="ru-RU" sz="4000" b="1">
                <a:solidFill>
                  <a:srgbClr val="000066"/>
                </a:solidFill>
              </a:rPr>
              <a:t>Птички начали спускаться,</a:t>
            </a:r>
          </a:p>
          <a:p>
            <a:r>
              <a:rPr lang="ru-RU" sz="4000" b="1">
                <a:solidFill>
                  <a:srgbClr val="000066"/>
                </a:solidFill>
              </a:rPr>
              <a:t>На поляне все садятся.</a:t>
            </a:r>
          </a:p>
          <a:p>
            <a:r>
              <a:rPr lang="ru-RU" sz="4000" b="1">
                <a:solidFill>
                  <a:srgbClr val="000066"/>
                </a:solidFill>
              </a:rPr>
              <a:t>Предстоит им долгий путь,</a:t>
            </a:r>
          </a:p>
          <a:p>
            <a:r>
              <a:rPr lang="ru-RU" sz="4000" b="1">
                <a:solidFill>
                  <a:srgbClr val="000066"/>
                </a:solidFill>
              </a:rPr>
              <a:t>Надо птичкам отдохнуть.</a:t>
            </a:r>
          </a:p>
          <a:p>
            <a:endParaRPr lang="ru-RU" sz="4000" b="1">
              <a:solidFill>
                <a:srgbClr val="000066"/>
              </a:solidFill>
            </a:endParaRPr>
          </a:p>
          <a:p>
            <a:r>
              <a:rPr lang="ru-RU" sz="4000" b="1">
                <a:solidFill>
                  <a:srgbClr val="000066"/>
                </a:solidFill>
              </a:rPr>
              <a:t>И опять пора в дорогу,</a:t>
            </a:r>
          </a:p>
          <a:p>
            <a:r>
              <a:rPr lang="ru-RU" sz="4000" b="1">
                <a:solidFill>
                  <a:srgbClr val="000066"/>
                </a:solidFill>
              </a:rPr>
              <a:t>Пролететь им надо много.</a:t>
            </a:r>
          </a:p>
          <a:p>
            <a:r>
              <a:rPr lang="ru-RU" sz="4000" b="1">
                <a:solidFill>
                  <a:srgbClr val="000066"/>
                </a:solidFill>
              </a:rPr>
              <a:t>Вот и юг. Ура! Ура!</a:t>
            </a:r>
          </a:p>
          <a:p>
            <a:r>
              <a:rPr lang="ru-RU" sz="4000" b="1">
                <a:solidFill>
                  <a:srgbClr val="000066"/>
                </a:solidFill>
              </a:rPr>
              <a:t>Приземляться им пора. </a:t>
            </a:r>
          </a:p>
          <a:p>
            <a:endParaRPr lang="ru-RU" sz="4000" b="1">
              <a:solidFill>
                <a:srgbClr val="000066"/>
              </a:solidFill>
            </a:endParaRPr>
          </a:p>
        </p:txBody>
      </p:sp>
      <p:pic>
        <p:nvPicPr>
          <p:cNvPr id="12295" name="Picture 7" descr="30сапсан в полёт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5257800"/>
            <a:ext cx="2895600" cy="1600200"/>
          </a:xfrm>
          <a:prstGeom prst="rect">
            <a:avLst/>
          </a:prstGeom>
          <a:noFill/>
        </p:spPr>
      </p:pic>
      <p:pic>
        <p:nvPicPr>
          <p:cNvPr id="12297" name="Picture 9" descr="jiv41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204577">
            <a:off x="7010400" y="914400"/>
            <a:ext cx="1114425" cy="857250"/>
          </a:xfrm>
          <a:prstGeom prst="rect">
            <a:avLst/>
          </a:prstGeom>
          <a:noFill/>
        </p:spPr>
      </p:pic>
      <p:pic>
        <p:nvPicPr>
          <p:cNvPr id="12298" name="Picture 10" descr="jiv41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394826">
            <a:off x="7467600" y="1905000"/>
            <a:ext cx="1114425" cy="857250"/>
          </a:xfrm>
          <a:prstGeom prst="rect">
            <a:avLst/>
          </a:prstGeom>
          <a:noFill/>
        </p:spPr>
      </p:pic>
      <p:pic>
        <p:nvPicPr>
          <p:cNvPr id="12299" name="Picture 11" descr="jiv41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827288">
            <a:off x="5638800" y="457200"/>
            <a:ext cx="1114425" cy="857250"/>
          </a:xfrm>
          <a:prstGeom prst="rect">
            <a:avLst/>
          </a:prstGeom>
          <a:noFill/>
        </p:spPr>
      </p:pic>
      <p:pic>
        <p:nvPicPr>
          <p:cNvPr id="12300" name="Picture 6" descr="http://animashky.ru/flist/objiv/311/11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3200400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1444"/>
          <p:cNvPicPr>
            <a:picLocks noChangeAspect="1" noChangeArrowheads="1"/>
          </p:cNvPicPr>
          <p:nvPr/>
        </p:nvPicPr>
        <p:blipFill>
          <a:blip r:embed="rId2" cstate="email">
            <a:lum bright="7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9225" y="111125"/>
            <a:ext cx="9072563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>
                <a:solidFill>
                  <a:srgbClr val="660033"/>
                </a:solidFill>
              </a:rPr>
              <a:t>План пересказа:</a:t>
            </a:r>
            <a:endParaRPr lang="en-US" sz="4400" b="1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5200" b="1">
                <a:solidFill>
                  <a:srgbClr val="000066"/>
                </a:solidFill>
              </a:rPr>
              <a:t>Как живётся птицам зимой?</a:t>
            </a:r>
          </a:p>
          <a:p>
            <a:pPr>
              <a:lnSpc>
                <a:spcPct val="150000"/>
              </a:lnSpc>
            </a:pPr>
            <a:r>
              <a:rPr lang="ru-RU" sz="5200" b="1">
                <a:solidFill>
                  <a:srgbClr val="000066"/>
                </a:solidFill>
              </a:rPr>
              <a:t>Кто помогает птицам?</a:t>
            </a:r>
          </a:p>
          <a:p>
            <a:pPr>
              <a:lnSpc>
                <a:spcPct val="150000"/>
              </a:lnSpc>
            </a:pPr>
            <a:r>
              <a:rPr lang="ru-RU" sz="5200" b="1">
                <a:solidFill>
                  <a:srgbClr val="000066"/>
                </a:solidFill>
              </a:rPr>
              <a:t>Куда ребята насыпают корм?</a:t>
            </a:r>
          </a:p>
          <a:p>
            <a:pPr>
              <a:lnSpc>
                <a:spcPct val="150000"/>
              </a:lnSpc>
            </a:pPr>
            <a:endParaRPr lang="ru-RU" sz="52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273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7</cp:revision>
  <cp:lastPrinted>1601-01-01T00:00:00Z</cp:lastPrinted>
  <dcterms:created xsi:type="dcterms:W3CDTF">1601-01-01T00:00:00Z</dcterms:created>
  <dcterms:modified xsi:type="dcterms:W3CDTF">2012-07-13T10:43:29Z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