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6" r:id="rId12"/>
    <p:sldId id="271" r:id="rId13"/>
    <p:sldId id="273" r:id="rId14"/>
    <p:sldId id="272" r:id="rId15"/>
    <p:sldId id="269" r:id="rId16"/>
    <p:sldId id="265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FF"/>
    <a:srgbClr val="FF5050"/>
    <a:srgbClr val="FFFF00"/>
    <a:srgbClr val="990000"/>
    <a:srgbClr val="CCECFF"/>
    <a:srgbClr val="0099CC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92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263A86-A9B3-4AF4-B86E-448E2DE72EEB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16589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589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319A1-BE7C-4D2C-AED1-209F46123F5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22679-104B-459A-8D71-FC5B87A77A5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C9FAF7A-6DD2-4677-9640-961EE05082E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980210C-1DBB-4A83-8E37-7D3B3397C76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211898B-851A-44FF-8B6F-5FF53000785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E83BB-6F38-43CF-B909-BD0B7FBB741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EF87C-51BA-4074-89C3-E244E95EE22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78E05-FA23-4EAE-95C5-E2AE3FAE473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D19FB-8660-4272-9DF9-741CA514B76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8104B-04C8-4E3A-8BFA-ECDB73DF4158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40A53-E9AF-43CD-88E5-4BF1051FF268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2507E-D816-4021-ABC9-6BEE84E132D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C7540-B1AB-481F-ABD3-898AD6D63EE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B5F0812A-20DE-4A57-8EE9-F9CD7C00DBBE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16487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slide" Target="slide16.xml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813" y="1685925"/>
            <a:ext cx="6618287" cy="1492250"/>
          </a:xfrm>
        </p:spPr>
        <p:txBody>
          <a:bodyPr/>
          <a:lstStyle/>
          <a:p>
            <a:r>
              <a:rPr lang="ru-RU" sz="5400" b="1" i="1"/>
              <a:t>Правильные многогранники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620713"/>
            <a:ext cx="2735263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16913" y="6237288"/>
            <a:ext cx="503237" cy="431800"/>
          </a:xfrm>
          <a:prstGeom prst="actionButtonForwardNex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122363" y="6165850"/>
            <a:ext cx="5851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</a:rPr>
              <a:t>Выполнила  Зайцева Т.Г. – преподаватель математики          </a:t>
            </a:r>
          </a:p>
          <a:p>
            <a:pPr algn="ctr"/>
            <a:r>
              <a:rPr lang="ru-RU" sz="1400">
                <a:latin typeface="Times New Roman" pitchFamily="18" charset="0"/>
              </a:rPr>
              <a:t>КГБОУ «Машиностроительный профессиональный лицей»  г. Красноярск</a:t>
            </a:r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Историческая справка</a:t>
            </a:r>
          </a:p>
        </p:txBody>
      </p:sp>
      <p:graphicFrame>
        <p:nvGraphicFramePr>
          <p:cNvPr id="85005" name="Object 13"/>
          <p:cNvGraphicFramePr>
            <a:graphicFrameLocks noChangeAspect="1"/>
          </p:cNvGraphicFramePr>
          <p:nvPr>
            <p:ph idx="1"/>
          </p:nvPr>
        </p:nvGraphicFramePr>
        <p:xfrm>
          <a:off x="5364163" y="1484313"/>
          <a:ext cx="3311525" cy="4249737"/>
        </p:xfrm>
        <a:graphic>
          <a:graphicData uri="http://schemas.openxmlformats.org/presentationml/2006/ole">
            <p:oleObj spid="_x0000_s85005" name="Точечный рисунок" r:id="rId3" imgW="2723810" imgH="3409524" progId="Paint.Picture">
              <p:embed/>
            </p:oleObj>
          </a:graphicData>
        </a:graphic>
      </p:graphicFrame>
      <p:sp>
        <p:nvSpPr>
          <p:cNvPr id="85012" name="Text Box 20"/>
          <p:cNvSpPr txBox="1">
            <a:spLocks noChangeArrowheads="1"/>
          </p:cNvSpPr>
          <p:nvPr/>
        </p:nvSpPr>
        <p:spPr bwMode="auto">
          <a:xfrm>
            <a:off x="323850" y="1268413"/>
            <a:ext cx="4629150" cy="50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1600"/>
              <a:t>	</a:t>
            </a:r>
            <a:r>
              <a:rPr lang="ru-RU" sz="1700"/>
              <a:t>О существовании всего лишь пяти правильных многогранников знали еще  в Древней Греции. Великий древнегреческий мыслитель Платон считал, что четыре из них олицетворяют четыре «стихии»: </a:t>
            </a:r>
            <a:r>
              <a:rPr lang="ru-RU" sz="1700" i="1">
                <a:solidFill>
                  <a:srgbClr val="990000"/>
                </a:solidFill>
              </a:rPr>
              <a:t>тетраэдр –</a:t>
            </a:r>
            <a:r>
              <a:rPr lang="ru-RU" sz="1700" i="1"/>
              <a:t> </a:t>
            </a:r>
            <a:r>
              <a:rPr lang="ru-RU" sz="1700" i="1">
                <a:solidFill>
                  <a:srgbClr val="990000"/>
                </a:solidFill>
              </a:rPr>
              <a:t>огонь</a:t>
            </a:r>
            <a:r>
              <a:rPr lang="ru-RU" sz="1700" i="1"/>
              <a:t>, </a:t>
            </a:r>
            <a:r>
              <a:rPr lang="ru-RU" sz="1700" i="1">
                <a:solidFill>
                  <a:srgbClr val="990000"/>
                </a:solidFill>
              </a:rPr>
              <a:t>куб – землю, икосаэдр – воду, октаэдр</a:t>
            </a:r>
            <a:r>
              <a:rPr lang="ru-RU" sz="1700"/>
              <a:t> </a:t>
            </a:r>
            <a:r>
              <a:rPr lang="ru-RU" sz="1700" i="1">
                <a:solidFill>
                  <a:srgbClr val="990000"/>
                </a:solidFill>
              </a:rPr>
              <a:t>– воздух</a:t>
            </a:r>
            <a:r>
              <a:rPr lang="ru-RU" sz="1700"/>
              <a:t>. Пятый же многогранник, </a:t>
            </a:r>
            <a:r>
              <a:rPr lang="ru-RU" sz="1700" i="1">
                <a:solidFill>
                  <a:srgbClr val="990000"/>
                </a:solidFill>
              </a:rPr>
              <a:t>додекаэдр</a:t>
            </a:r>
            <a:r>
              <a:rPr lang="ru-RU" sz="1700"/>
              <a:t>, символизировал собой все мироздание, представлял собой </a:t>
            </a:r>
            <a:r>
              <a:rPr lang="ru-RU" sz="1700">
                <a:solidFill>
                  <a:srgbClr val="990000"/>
                </a:solidFill>
              </a:rPr>
              <a:t>образ всей Вселенной</a:t>
            </a:r>
            <a:r>
              <a:rPr lang="ru-RU" sz="1700"/>
              <a:t>, почитался главнейшим и</a:t>
            </a:r>
            <a:r>
              <a:rPr lang="en-US" sz="1700"/>
              <a:t> </a:t>
            </a:r>
            <a:r>
              <a:rPr lang="ru-RU" sz="1700"/>
              <a:t>его стали называть </a:t>
            </a:r>
            <a:r>
              <a:rPr lang="en-US" sz="1700" i="1"/>
              <a:t>quinta essentia</a:t>
            </a:r>
            <a:r>
              <a:rPr lang="en-US" sz="1700"/>
              <a:t> (</a:t>
            </a:r>
            <a:r>
              <a:rPr lang="ru-RU" sz="1700"/>
              <a:t>квинта эссенциа») или </a:t>
            </a:r>
            <a:r>
              <a:rPr lang="ru-RU" sz="1700" i="1"/>
              <a:t>«пятая</a:t>
            </a:r>
            <a:r>
              <a:rPr lang="ru-RU" sz="1700"/>
              <a:t> </a:t>
            </a:r>
            <a:r>
              <a:rPr lang="ru-RU" sz="1700" i="1"/>
              <a:t>сущность».</a:t>
            </a:r>
          </a:p>
          <a:p>
            <a:pPr algn="just"/>
            <a:r>
              <a:rPr lang="ru-RU" sz="1700"/>
              <a:t>	Правильные многогранники называют иногда Платоновыми телами, им посвящена последняя книга «Начал» Евклида. Её считают венцом стереометрии у древних греков.</a:t>
            </a:r>
          </a:p>
          <a:p>
            <a:pPr algn="just"/>
            <a:endParaRPr lang="ru-RU" sz="1700"/>
          </a:p>
        </p:txBody>
      </p:sp>
      <p:sp>
        <p:nvSpPr>
          <p:cNvPr id="85013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308725"/>
            <a:ext cx="792162" cy="549275"/>
          </a:xfrm>
          <a:prstGeom prst="actionButtonForwardNex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/>
              <a:t>Основные элементы правильных многогранников</a:t>
            </a:r>
          </a:p>
        </p:txBody>
      </p:sp>
      <p:graphicFrame>
        <p:nvGraphicFramePr>
          <p:cNvPr id="81022" name="Group 126"/>
          <p:cNvGraphicFramePr>
            <a:graphicFrameLocks noGrp="1"/>
          </p:cNvGraphicFramePr>
          <p:nvPr>
            <p:ph idx="1"/>
          </p:nvPr>
        </p:nvGraphicFramePr>
        <p:xfrm>
          <a:off x="457200" y="1776413"/>
          <a:ext cx="8229600" cy="3057525"/>
        </p:xfrm>
        <a:graphic>
          <a:graphicData uri="http://schemas.openxmlformats.org/drawingml/2006/table">
            <a:tbl>
              <a:tblPr/>
              <a:tblGrid>
                <a:gridCol w="2057400"/>
                <a:gridCol w="2058988"/>
                <a:gridCol w="2055812"/>
                <a:gridCol w="2057400"/>
              </a:tblGrid>
              <a:tr h="330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Тип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многогранника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ребер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граней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вершин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 action="ppaction://hlinksldjump"/>
                        </a:rPr>
                        <a:t>Тетраэдр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" action="ppaction://hlinksldjump"/>
                        </a:rPr>
                        <a:t>Куб (гексаэдр)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4" action="ppaction://hlinksldjump"/>
                        </a:rPr>
                        <a:t>Октаэдр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5" action="ppaction://hlinksldjump"/>
                        </a:rPr>
                        <a:t>Додекаэдр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6" action="ppaction://hlinksldjump"/>
                        </a:rPr>
                        <a:t>Икосаэдр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011" name="Text Box 115"/>
          <p:cNvSpPr txBox="1">
            <a:spLocks noChangeArrowheads="1"/>
          </p:cNvSpPr>
          <p:nvPr/>
        </p:nvSpPr>
        <p:spPr bwMode="auto">
          <a:xfrm>
            <a:off x="842963" y="4941888"/>
            <a:ext cx="83010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600" b="1"/>
          </a:p>
          <a:p>
            <a:r>
              <a:rPr lang="ru-RU" sz="1600"/>
              <a:t>Заполните таблицу  в тетради и проверьте её по теореме (формуле) </a:t>
            </a:r>
            <a:r>
              <a:rPr lang="ru-RU" sz="1600">
                <a:hlinkClick r:id="rId7" action="ppaction://hlinksldjump"/>
              </a:rPr>
              <a:t>Эйлера</a:t>
            </a:r>
            <a:endParaRPr lang="ru-RU" sz="1600"/>
          </a:p>
          <a:p>
            <a:r>
              <a:rPr lang="ru-RU" sz="1600" b="1"/>
              <a:t>	В + Г = Р + 2</a:t>
            </a:r>
            <a:r>
              <a:rPr lang="ru-RU" sz="1600"/>
              <a:t>, где </a:t>
            </a:r>
            <a:r>
              <a:rPr lang="ru-RU" sz="1600" b="1"/>
              <a:t>Р</a:t>
            </a:r>
            <a:r>
              <a:rPr lang="ru-RU" sz="1600"/>
              <a:t> – число рёбер,</a:t>
            </a:r>
            <a:r>
              <a:rPr lang="ru-RU" sz="1600" b="1"/>
              <a:t> В</a:t>
            </a:r>
            <a:r>
              <a:rPr lang="ru-RU" sz="1600"/>
              <a:t> – вершин, </a:t>
            </a:r>
            <a:r>
              <a:rPr lang="ru-RU" sz="1600" b="1"/>
              <a:t>Г</a:t>
            </a:r>
            <a:r>
              <a:rPr lang="ru-RU" sz="1600"/>
              <a:t> - граней</a:t>
            </a:r>
          </a:p>
        </p:txBody>
      </p:sp>
      <p:sp>
        <p:nvSpPr>
          <p:cNvPr id="81024" name="AutoShape 12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308725"/>
            <a:ext cx="792162" cy="549275"/>
          </a:xfrm>
          <a:prstGeom prst="actionButtonForwardNex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Применение в кристаллографии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981075"/>
            <a:ext cx="5832475" cy="4530725"/>
          </a:xfrm>
        </p:spPr>
        <p:txBody>
          <a:bodyPr/>
          <a:lstStyle/>
          <a:p>
            <a:r>
              <a:rPr lang="ru-RU" sz="1600"/>
              <a:t>Тела Платона нашли широкое применение в кристаллографии, так как многие кристаллы имеют форму правильных многогранников.</a:t>
            </a:r>
          </a:p>
          <a:p>
            <a:r>
              <a:rPr lang="ru-RU" sz="1600"/>
              <a:t>Например, куб - монокристалл поваренной соли (</a:t>
            </a:r>
            <a:r>
              <a:rPr lang="en-US" sz="1600"/>
              <a:t>NaCl</a:t>
            </a:r>
            <a:r>
              <a:rPr lang="ru-RU" sz="1600"/>
              <a:t>), октаэдр - монокристалл алюмокалиевых квасцов, одна из форм кристаллов алмаза - октаэдр</a:t>
            </a:r>
          </a:p>
        </p:txBody>
      </p:sp>
      <p:pic>
        <p:nvPicPr>
          <p:cNvPr id="96262" name="Picture 6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476375" y="3068638"/>
            <a:ext cx="1223963" cy="1133475"/>
          </a:xfrm>
          <a:noFill/>
          <a:ln/>
        </p:spPr>
      </p:pic>
      <p:graphicFrame>
        <p:nvGraphicFramePr>
          <p:cNvPr id="96265" name="Object 9"/>
          <p:cNvGraphicFramePr>
            <a:graphicFrameLocks noChangeAspect="1"/>
          </p:cNvGraphicFramePr>
          <p:nvPr>
            <p:ph sz="quarter" idx="2"/>
          </p:nvPr>
        </p:nvGraphicFramePr>
        <p:xfrm>
          <a:off x="6443663" y="1196975"/>
          <a:ext cx="2463800" cy="5327650"/>
        </p:xfrm>
        <a:graphic>
          <a:graphicData uri="http://schemas.openxmlformats.org/presentationml/2006/ole">
            <p:oleObj spid="_x0000_s96265" name="Точечный рисунок" r:id="rId4" imgW="1781424" imgH="3847619" progId="Paint.Picture">
              <p:embed/>
            </p:oleObj>
          </a:graphicData>
        </a:graphic>
      </p:graphicFrame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4298950" y="4067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2843213" y="2781300"/>
            <a:ext cx="3457575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/>
              <a:t>Кристаллы бывают самой различной формы: 1 — берилл, 2 — аметист, 3 — рубин, 4 — кристалл металла германия — денорит, 5 — горный хрусталь, 6 — испанский шпат, 7 — поваренная соль, 8 — ограненный алмаз—бриллиант, вправленный в кольцо. </a:t>
            </a:r>
          </a:p>
          <a:p>
            <a:endParaRPr lang="ru-RU" sz="1400"/>
          </a:p>
          <a:p>
            <a:endParaRPr lang="ru-RU" sz="1400"/>
          </a:p>
          <a:p>
            <a:r>
              <a:rPr lang="ru-RU" sz="1400"/>
              <a:t>В колбе с перенасыщенным раствором на конце проволочки, опущенной в раствор, растет кристалл поваренной соли. </a:t>
            </a:r>
          </a:p>
          <a:p>
            <a:endParaRPr lang="ru-RU" sz="1400"/>
          </a:p>
        </p:txBody>
      </p:sp>
      <p:pic>
        <p:nvPicPr>
          <p:cNvPr id="96271" name="Picture 1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4508500"/>
            <a:ext cx="1030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72" name="Picture 1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388" y="2565400"/>
            <a:ext cx="11318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6273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308725"/>
            <a:ext cx="792162" cy="549275"/>
          </a:xfrm>
          <a:prstGeom prst="actionButtonForwardNex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9204" name="Picture 4" descr="mnogogr-priroda-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260350"/>
            <a:ext cx="2743200" cy="1901825"/>
          </a:xfrm>
          <a:noFill/>
          <a:ln/>
        </p:spPr>
      </p:pic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395288" y="2276475"/>
            <a:ext cx="2736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Поваренная соль состоит из кристаллов в форме куба </a:t>
            </a:r>
          </a:p>
        </p:txBody>
      </p:sp>
      <p:pic>
        <p:nvPicPr>
          <p:cNvPr id="179206" name="Picture 6" descr="mnogogr-priroda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0200" y="188913"/>
            <a:ext cx="1474788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5795963" y="260350"/>
            <a:ext cx="3117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Скелет одноклеточного организма феодарии представляет собой икосаэдр. </a:t>
            </a:r>
          </a:p>
        </p:txBody>
      </p:sp>
      <p:pic>
        <p:nvPicPr>
          <p:cNvPr id="179208" name="Picture 8" descr="mnogogr-priroda-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3213100"/>
            <a:ext cx="2478087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395288" y="5300663"/>
            <a:ext cx="2736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Минерал сильвин также имеет кристаллическую решетку в форме куба. </a:t>
            </a:r>
          </a:p>
        </p:txBody>
      </p:sp>
      <p:pic>
        <p:nvPicPr>
          <p:cNvPr id="179210" name="Picture 10" descr="mnogogr-priroda-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588" y="1773238"/>
            <a:ext cx="2160587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12" name="Picture 12" descr="mnogogr-priroda-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3575" y="2060575"/>
            <a:ext cx="307657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13" name="Rectangle 13"/>
          <p:cNvSpPr>
            <a:spLocks noChangeArrowheads="1"/>
          </p:cNvSpPr>
          <p:nvPr/>
        </p:nvSpPr>
        <p:spPr bwMode="auto">
          <a:xfrm>
            <a:off x="3492500" y="4149725"/>
            <a:ext cx="2709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Молекулы воды имеют форму тетраэдра. </a:t>
            </a:r>
          </a:p>
        </p:txBody>
      </p:sp>
      <p:pic>
        <p:nvPicPr>
          <p:cNvPr id="179214" name="Picture 14" descr="mnogogr-priroda-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92500" y="4868863"/>
            <a:ext cx="2281238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15" name="Rectangle 15"/>
          <p:cNvSpPr>
            <a:spLocks noChangeArrowheads="1"/>
          </p:cNvSpPr>
          <p:nvPr/>
        </p:nvSpPr>
        <p:spPr bwMode="auto">
          <a:xfrm>
            <a:off x="6372225" y="5084763"/>
            <a:ext cx="23955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Минерал куприт образует кристаллы в форме октаэдров. </a:t>
            </a:r>
          </a:p>
        </p:txBody>
      </p:sp>
      <p:pic>
        <p:nvPicPr>
          <p:cNvPr id="179216" name="Picture 1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651500" y="1773238"/>
            <a:ext cx="6858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17" name="Picture 1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651500" y="5876925"/>
            <a:ext cx="57626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11" name="Rectangle 11"/>
          <p:cNvSpPr>
            <a:spLocks noChangeArrowheads="1"/>
          </p:cNvSpPr>
          <p:nvPr/>
        </p:nvSpPr>
        <p:spPr bwMode="auto">
          <a:xfrm>
            <a:off x="6588125" y="3644900"/>
            <a:ext cx="2311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Кристаллы пирита имеют форму додекаэдра </a:t>
            </a:r>
          </a:p>
        </p:txBody>
      </p:sp>
      <p:pic>
        <p:nvPicPr>
          <p:cNvPr id="179218" name="Picture 1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512175" y="1484313"/>
            <a:ext cx="631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9219" name="Picture 19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708400" y="188913"/>
            <a:ext cx="5603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9220" name="Picture 20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0" y="3141663"/>
            <a:ext cx="6746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9222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308725"/>
            <a:ext cx="792162" cy="549275"/>
          </a:xfrm>
          <a:prstGeom prst="actionButtonForwardNex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7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7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Заключение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Сегодня на уроке вы познакомились с понятием правильного многогранника, узнали о существовании пяти типов правильных многогранников.</a:t>
            </a:r>
          </a:p>
          <a:p>
            <a:r>
              <a:rPr lang="ru-RU">
                <a:hlinkClick r:id="rId2" action="ppaction://hlinksldjump"/>
              </a:rPr>
              <a:t>Заполните в тетради таблицу «Элементы правильных многогранников.</a:t>
            </a:r>
            <a:endParaRPr lang="ru-RU"/>
          </a:p>
          <a:p>
            <a:r>
              <a:rPr lang="ru-RU"/>
              <a:t>Решите задачи №56 (с.247),№35(с.245)</a:t>
            </a:r>
          </a:p>
        </p:txBody>
      </p:sp>
      <p:sp>
        <p:nvSpPr>
          <p:cNvPr id="17715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885113" y="5661025"/>
            <a:ext cx="719137" cy="576263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Леонард Эйлер (1707-1783г.г.)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/>
              <a:t>	</a:t>
            </a:r>
          </a:p>
          <a:p>
            <a:endParaRPr lang="ru-RU" sz="2600"/>
          </a:p>
        </p:txBody>
      </p:sp>
      <p:pic>
        <p:nvPicPr>
          <p:cNvPr id="83975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524750" y="1700213"/>
            <a:ext cx="1344613" cy="1862137"/>
          </a:xfrm>
          <a:solidFill>
            <a:srgbClr val="FFCC99"/>
          </a:solidFill>
          <a:ln/>
        </p:spPr>
      </p:pic>
      <p:sp>
        <p:nvSpPr>
          <p:cNvPr id="83992" name="Text Box 24"/>
          <p:cNvSpPr txBox="1">
            <a:spLocks noChangeArrowheads="1"/>
          </p:cNvSpPr>
          <p:nvPr/>
        </p:nvSpPr>
        <p:spPr bwMode="auto">
          <a:xfrm>
            <a:off x="468313" y="1341438"/>
            <a:ext cx="6624637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1400"/>
              <a:t>	</a:t>
            </a:r>
          </a:p>
          <a:p>
            <a:pPr algn="just"/>
            <a:r>
              <a:rPr lang="ru-RU" sz="1400"/>
              <a:t>	</a:t>
            </a:r>
            <a:r>
              <a:rPr lang="ru-RU" sz="1400">
                <a:solidFill>
                  <a:srgbClr val="990000"/>
                </a:solidFill>
              </a:rPr>
              <a:t>Эйлер</a:t>
            </a:r>
            <a:r>
              <a:rPr lang="ru-RU" sz="1400"/>
              <a:t> - швейцарский математик и механик, академик Петербургской Академии Наук, автор огромного количества глубоких результатов во всех областях математики.	Полное собрание сочинений Эйлера-72 тома-не вышло целиком и до сих пор. По единодушному признанию современников </a:t>
            </a:r>
            <a:r>
              <a:rPr lang="ru-RU" sz="1400">
                <a:solidFill>
                  <a:srgbClr val="990000"/>
                </a:solidFill>
              </a:rPr>
              <a:t>Леонард Эйлер</a:t>
            </a:r>
            <a:r>
              <a:rPr lang="ru-RU" sz="1400"/>
              <a:t> - </a:t>
            </a:r>
            <a:r>
              <a:rPr lang="ru-RU" sz="1400" i="1">
                <a:solidFill>
                  <a:srgbClr val="990000"/>
                </a:solidFill>
              </a:rPr>
              <a:t>первый математик мира</a:t>
            </a:r>
            <a:r>
              <a:rPr lang="ru-RU" sz="1400"/>
              <a:t>. В геометрии Эйлер положил начало совершенно новой области исследований, выросшей впоследствии в самостоятельную науку — </a:t>
            </a:r>
            <a:r>
              <a:rPr lang="ru-RU" sz="1400" i="1"/>
              <a:t>топологию.</a:t>
            </a:r>
            <a:endParaRPr lang="ru-RU" sz="1400"/>
          </a:p>
          <a:p>
            <a:pPr algn="just"/>
            <a:r>
              <a:rPr lang="ru-RU" sz="1400" b="1"/>
              <a:t> 	</a:t>
            </a:r>
            <a:r>
              <a:rPr lang="ru-RU" sz="1400"/>
              <a:t>Имя Эйлера носит формула, связывающая число вершин (В), ребер (Р) и граней (Г) выпуклого многогранника:  </a:t>
            </a:r>
            <a:r>
              <a:rPr lang="ru-RU" sz="1400" b="1">
                <a:solidFill>
                  <a:srgbClr val="990000"/>
                </a:solidFill>
              </a:rPr>
              <a:t>В + Г  = Р + 2</a:t>
            </a:r>
          </a:p>
          <a:p>
            <a:pPr algn="just"/>
            <a:endParaRPr lang="ru-RU" sz="1400" b="1">
              <a:solidFill>
                <a:srgbClr val="990000"/>
              </a:solidFill>
            </a:endParaRPr>
          </a:p>
          <a:p>
            <a:pPr algn="just"/>
            <a:r>
              <a:rPr lang="ru-RU" sz="1400"/>
              <a:t>	</a:t>
            </a:r>
            <a:r>
              <a:rPr lang="ru-RU" sz="1400" i="1"/>
              <a:t>«Эйлер не проглядел ничего в современной ему математике, хотя последние семнадцать лет своей жизни был совершенно слеп».</a:t>
            </a:r>
          </a:p>
          <a:p>
            <a:pPr algn="r"/>
            <a:r>
              <a:rPr lang="ru-RU" sz="1400"/>
              <a:t>Э.Т.Белл</a:t>
            </a:r>
          </a:p>
          <a:p>
            <a:pPr>
              <a:spcBef>
                <a:spcPct val="50000"/>
              </a:spcBef>
            </a:pPr>
            <a:endParaRPr lang="ru-RU" sz="1400" b="1"/>
          </a:p>
        </p:txBody>
      </p:sp>
      <p:grpSp>
        <p:nvGrpSpPr>
          <p:cNvPr id="84000" name="Group 32"/>
          <p:cNvGrpSpPr>
            <a:grpSpLocks/>
          </p:cNvGrpSpPr>
          <p:nvPr/>
        </p:nvGrpSpPr>
        <p:grpSpPr bwMode="auto">
          <a:xfrm>
            <a:off x="7524750" y="5300663"/>
            <a:ext cx="990600" cy="533400"/>
            <a:chOff x="4740" y="3339"/>
            <a:chExt cx="624" cy="336"/>
          </a:xfrm>
        </p:grpSpPr>
        <p:sp>
          <p:nvSpPr>
            <p:cNvPr id="83998" name="Oval 30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740" y="3339"/>
              <a:ext cx="624" cy="336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5725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999" name="Oval 31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31" y="3339"/>
              <a:ext cx="432" cy="19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6039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3-1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Верно, при условии равенства всех ребер.</a:t>
            </a:r>
          </a:p>
          <a:p>
            <a:endParaRPr lang="ru-RU"/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sz="2400"/>
              <a:t>	</a:t>
            </a:r>
            <a:r>
              <a:rPr lang="ru-RU" sz="2400"/>
              <a:t>Для возвращения к выполнению </a:t>
            </a:r>
          </a:p>
          <a:p>
            <a:pPr>
              <a:buFont typeface="Wingdings" pitchFamily="2" charset="2"/>
              <a:buNone/>
            </a:pPr>
            <a:r>
              <a:rPr lang="ru-RU" sz="2400"/>
              <a:t>	задания воспользуйся кнопкой</a:t>
            </a:r>
            <a:endParaRPr lang="ru-RU"/>
          </a:p>
          <a:p>
            <a:pPr>
              <a:buFont typeface="Wingdings" pitchFamily="2" charset="2"/>
              <a:buNone/>
            </a:pPr>
            <a:endParaRPr lang="ru-RU" sz="2400"/>
          </a:p>
        </p:txBody>
      </p:sp>
      <p:grpSp>
        <p:nvGrpSpPr>
          <p:cNvPr id="69646" name="Group 14"/>
          <p:cNvGrpSpPr>
            <a:grpSpLocks/>
          </p:cNvGrpSpPr>
          <p:nvPr/>
        </p:nvGrpSpPr>
        <p:grpSpPr bwMode="auto">
          <a:xfrm>
            <a:off x="7092950" y="4724400"/>
            <a:ext cx="990600" cy="533400"/>
            <a:chOff x="4468" y="2976"/>
            <a:chExt cx="624" cy="336"/>
          </a:xfrm>
        </p:grpSpPr>
        <p:sp>
          <p:nvSpPr>
            <p:cNvPr id="69643" name="Oval 11"/>
            <p:cNvSpPr>
              <a:spLocks noChangeArrowheads="1"/>
            </p:cNvSpPr>
            <p:nvPr/>
          </p:nvSpPr>
          <p:spPr bwMode="auto">
            <a:xfrm>
              <a:off x="4558" y="2976"/>
              <a:ext cx="432" cy="19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6039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4" name="Oval 12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468" y="2976"/>
              <a:ext cx="624" cy="336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5725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45" name="Oval 13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558" y="2976"/>
              <a:ext cx="432" cy="19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6039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3-2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Неверно. </a:t>
            </a:r>
          </a:p>
          <a:p>
            <a:pPr>
              <a:buFont typeface="Wingdings" pitchFamily="2" charset="2"/>
              <a:buNone/>
            </a:pPr>
            <a:r>
              <a:rPr lang="ru-RU" sz="2400"/>
              <a:t>	Прочти ещё раз определение правильного многогранника.</a:t>
            </a:r>
          </a:p>
          <a:p>
            <a:endParaRPr lang="ru-RU"/>
          </a:p>
        </p:txBody>
      </p:sp>
      <p:grpSp>
        <p:nvGrpSpPr>
          <p:cNvPr id="81928" name="Group 8"/>
          <p:cNvGrpSpPr>
            <a:grpSpLocks/>
          </p:cNvGrpSpPr>
          <p:nvPr/>
        </p:nvGrpSpPr>
        <p:grpSpPr bwMode="auto">
          <a:xfrm>
            <a:off x="7596188" y="3573463"/>
            <a:ext cx="990600" cy="533400"/>
            <a:chOff x="4740" y="2251"/>
            <a:chExt cx="624" cy="336"/>
          </a:xfrm>
        </p:grpSpPr>
        <p:sp>
          <p:nvSpPr>
            <p:cNvPr id="81925" name="Oval 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740" y="2251"/>
              <a:ext cx="624" cy="336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5725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27" name="Oval 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30" y="2251"/>
              <a:ext cx="432" cy="19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6039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3-4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Верно.</a:t>
            </a: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r>
              <a:rPr lang="ru-RU" sz="2400"/>
              <a:t>Для возвращения к выполнению </a:t>
            </a:r>
          </a:p>
          <a:p>
            <a:pPr>
              <a:buFont typeface="Wingdings" pitchFamily="2" charset="2"/>
              <a:buNone/>
            </a:pPr>
            <a:r>
              <a:rPr lang="ru-RU" sz="2400"/>
              <a:t>	задания воспользуйся кнопкой</a:t>
            </a:r>
            <a:endParaRPr lang="ru-RU"/>
          </a:p>
          <a:p>
            <a:endParaRPr lang="ru-RU" sz="2400"/>
          </a:p>
          <a:p>
            <a:endParaRPr lang="ru-RU"/>
          </a:p>
        </p:txBody>
      </p:sp>
      <p:grpSp>
        <p:nvGrpSpPr>
          <p:cNvPr id="82951" name="Group 7"/>
          <p:cNvGrpSpPr>
            <a:grpSpLocks/>
          </p:cNvGrpSpPr>
          <p:nvPr/>
        </p:nvGrpSpPr>
        <p:grpSpPr bwMode="auto">
          <a:xfrm>
            <a:off x="7308850" y="4437063"/>
            <a:ext cx="990600" cy="533400"/>
            <a:chOff x="4513" y="2659"/>
            <a:chExt cx="624" cy="336"/>
          </a:xfrm>
        </p:grpSpPr>
        <p:sp>
          <p:nvSpPr>
            <p:cNvPr id="82949" name="Oval 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513" y="2659"/>
              <a:ext cx="624" cy="336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5725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0" name="Oval 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604" y="2659"/>
              <a:ext cx="432" cy="19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6039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/>
              <a:t>Определение правильного многогранника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/>
              <a:t>Выпуклый многогранник называется </a:t>
            </a:r>
            <a:r>
              <a:rPr lang="ru-RU" sz="2800" b="1">
                <a:solidFill>
                  <a:srgbClr val="CC3300"/>
                </a:solidFill>
              </a:rPr>
              <a:t>правильным</a:t>
            </a:r>
            <a:r>
              <a:rPr lang="ru-RU" sz="2800"/>
              <a:t>, если его грани являются правильными многоугольниками с одним и тем же числом сторон и в каждой вершине многогранника сходится одно и то же число ребер.</a:t>
            </a:r>
          </a:p>
          <a:p>
            <a:pPr>
              <a:buFont typeface="Wingdings" pitchFamily="2" charset="2"/>
              <a:buNone/>
            </a:pPr>
            <a:endParaRPr lang="ru-RU" sz="2800"/>
          </a:p>
          <a:p>
            <a:r>
              <a:rPr lang="ru-RU" sz="1800"/>
              <a:t>Для перехода к выполнению </a:t>
            </a:r>
          </a:p>
          <a:p>
            <a:pPr>
              <a:buFont typeface="Wingdings" pitchFamily="2" charset="2"/>
              <a:buNone/>
            </a:pPr>
            <a:r>
              <a:rPr lang="ru-RU" sz="1800"/>
              <a:t>	задания воспользуйся кнопкой</a:t>
            </a:r>
          </a:p>
          <a:p>
            <a:endParaRPr lang="ru-RU" sz="2800"/>
          </a:p>
        </p:txBody>
      </p:sp>
      <p:grpSp>
        <p:nvGrpSpPr>
          <p:cNvPr id="53252" name="Group 4"/>
          <p:cNvGrpSpPr>
            <a:grpSpLocks noChangeAspect="1"/>
          </p:cNvGrpSpPr>
          <p:nvPr/>
        </p:nvGrpSpPr>
        <p:grpSpPr bwMode="auto">
          <a:xfrm>
            <a:off x="6516688" y="4868863"/>
            <a:ext cx="1143000" cy="685800"/>
            <a:chOff x="5840" y="5984"/>
            <a:chExt cx="2769" cy="1691"/>
          </a:xfrm>
        </p:grpSpPr>
        <p:sp>
          <p:nvSpPr>
            <p:cNvPr id="53253" name="AutoShape 5"/>
            <p:cNvSpPr>
              <a:spLocks noChangeAspect="1" noChangeArrowheads="1"/>
            </p:cNvSpPr>
            <p:nvPr/>
          </p:nvSpPr>
          <p:spPr bwMode="auto">
            <a:xfrm>
              <a:off x="5840" y="5984"/>
              <a:ext cx="2769" cy="1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54" name="Oval 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6024" y="6172"/>
              <a:ext cx="2400" cy="1315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5725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55" name="Oval 7"/>
            <p:cNvSpPr>
              <a:spLocks noChangeArrowheads="1"/>
            </p:cNvSpPr>
            <p:nvPr/>
          </p:nvSpPr>
          <p:spPr bwMode="auto">
            <a:xfrm>
              <a:off x="6394" y="6172"/>
              <a:ext cx="1661" cy="751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6039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256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549275"/>
          </a:xfrm>
          <a:prstGeom prst="actionButtonForwardNex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5" name="Rectangle 1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3800"/>
              <a:t>Какие из представленных многогранников являются правильными?</a:t>
            </a:r>
          </a:p>
        </p:txBody>
      </p:sp>
      <p:grpSp>
        <p:nvGrpSpPr>
          <p:cNvPr id="54334" name="Group 62"/>
          <p:cNvGrpSpPr>
            <a:grpSpLocks/>
          </p:cNvGrpSpPr>
          <p:nvPr/>
        </p:nvGrpSpPr>
        <p:grpSpPr bwMode="auto">
          <a:xfrm>
            <a:off x="755650" y="2492375"/>
            <a:ext cx="7497763" cy="3263900"/>
            <a:chOff x="476" y="1570"/>
            <a:chExt cx="4723" cy="2056"/>
          </a:xfrm>
        </p:grpSpPr>
        <p:grpSp>
          <p:nvGrpSpPr>
            <p:cNvPr id="54302" name="Group 30"/>
            <p:cNvGrpSpPr>
              <a:grpSpLocks/>
            </p:cNvGrpSpPr>
            <p:nvPr/>
          </p:nvGrpSpPr>
          <p:grpSpPr bwMode="auto">
            <a:xfrm>
              <a:off x="828" y="3396"/>
              <a:ext cx="0" cy="0"/>
              <a:chOff x="521" y="1434"/>
              <a:chExt cx="4632" cy="2132"/>
            </a:xfrm>
          </p:grpSpPr>
          <p:pic>
            <p:nvPicPr>
              <p:cNvPr id="54292" name="Picture 20">
                <a:hlinkClick r:id="rId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34" y="1434"/>
                <a:ext cx="932" cy="1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276" name="Picture 4">
                <a:hlinkClick r:id="rId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422" y="2341"/>
                <a:ext cx="731" cy="91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pic>
            <p:nvPicPr>
              <p:cNvPr id="54278" name="Picture 6">
                <a:hlinkClick r:id="rId5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519" y="1661"/>
                <a:ext cx="735" cy="8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pic>
            <p:nvPicPr>
              <p:cNvPr id="54281" name="Picture 9">
                <a:hlinkClick r:id="rId7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381" y="2478"/>
                <a:ext cx="851" cy="90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pic>
            <p:nvPicPr>
              <p:cNvPr id="54288" name="Picture 16">
                <a:hlinkClick r:id="rId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21" y="2341"/>
                <a:ext cx="1012" cy="1225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  <a:effectLst/>
            </p:spPr>
          </p:pic>
          <p:sp>
            <p:nvSpPr>
              <p:cNvPr id="54300" name="Freeform 28"/>
              <p:cNvSpPr>
                <a:spLocks/>
              </p:cNvSpPr>
              <p:nvPr/>
            </p:nvSpPr>
            <p:spPr bwMode="auto">
              <a:xfrm>
                <a:off x="2381" y="2523"/>
                <a:ext cx="91" cy="136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45" y="0"/>
                  </a:cxn>
                  <a:cxn ang="0">
                    <a:pos x="91" y="0"/>
                  </a:cxn>
                  <a:cxn ang="0">
                    <a:pos x="91" y="136"/>
                  </a:cxn>
                  <a:cxn ang="0">
                    <a:pos x="0" y="91"/>
                  </a:cxn>
                </a:cxnLst>
                <a:rect l="0" t="0" r="r" b="b"/>
                <a:pathLst>
                  <a:path w="91" h="136">
                    <a:moveTo>
                      <a:pt x="0" y="91"/>
                    </a:moveTo>
                    <a:lnTo>
                      <a:pt x="45" y="0"/>
                    </a:lnTo>
                    <a:lnTo>
                      <a:pt x="91" y="0"/>
                    </a:lnTo>
                    <a:lnTo>
                      <a:pt x="91" y="136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54318" name="Picture 46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34" y="1570"/>
              <a:ext cx="857" cy="1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319" name="Picture 47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4468" y="2568"/>
              <a:ext cx="731" cy="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4320" name="Picture 48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1156" y="1706"/>
              <a:ext cx="735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4321" name="Picture 49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381" y="2750"/>
              <a:ext cx="748" cy="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4322" name="Picture 50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476" y="2614"/>
              <a:ext cx="836" cy="1012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4333" name="AutoShape 61"/>
            <p:cNvSpPr>
              <a:spLocks noChangeArrowheads="1"/>
            </p:cNvSpPr>
            <p:nvPr/>
          </p:nvSpPr>
          <p:spPr bwMode="auto">
            <a:xfrm>
              <a:off x="2381" y="2795"/>
              <a:ext cx="136" cy="136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4335" name="AutoShape 6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308725"/>
            <a:ext cx="792162" cy="549275"/>
          </a:xfrm>
          <a:prstGeom prst="actionButtonForwardNex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3800"/>
              <a:t>Существует 5 типов правильных многогранников</a:t>
            </a:r>
          </a:p>
        </p:txBody>
      </p:sp>
      <p:pic>
        <p:nvPicPr>
          <p:cNvPr id="55309" name="Picture 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011863" y="4149725"/>
            <a:ext cx="1150937" cy="1366838"/>
          </a:xfrm>
          <a:ln/>
        </p:spPr>
      </p:pic>
      <p:graphicFrame>
        <p:nvGraphicFramePr>
          <p:cNvPr id="55346" name="Object 50"/>
          <p:cNvGraphicFramePr>
            <a:graphicFrameLocks noChangeAspect="1"/>
          </p:cNvGraphicFramePr>
          <p:nvPr>
            <p:ph sz="quarter" idx="3"/>
          </p:nvPr>
        </p:nvGraphicFramePr>
        <p:xfrm>
          <a:off x="1835150" y="3933825"/>
          <a:ext cx="1477963" cy="1511300"/>
        </p:xfrm>
        <a:graphic>
          <a:graphicData uri="http://schemas.openxmlformats.org/presentationml/2006/ole">
            <p:oleObj spid="_x0000_s55346" name="Точечный рисунок" r:id="rId4" imgW="2152951" imgH="2200582" progId="Paint.Picture">
              <p:embed/>
            </p:oleObj>
          </a:graphicData>
        </a:graphic>
      </p:graphicFrame>
      <p:sp>
        <p:nvSpPr>
          <p:cNvPr id="55314" name="Freeform 18"/>
          <p:cNvSpPr>
            <a:spLocks/>
          </p:cNvSpPr>
          <p:nvPr/>
        </p:nvSpPr>
        <p:spPr bwMode="auto">
          <a:xfrm>
            <a:off x="3302000" y="3784600"/>
            <a:ext cx="671513" cy="10033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56" y="112"/>
              </a:cxn>
              <a:cxn ang="0">
                <a:pos x="144" y="256"/>
              </a:cxn>
              <a:cxn ang="0">
                <a:pos x="160" y="280"/>
              </a:cxn>
              <a:cxn ang="0">
                <a:pos x="184" y="288"/>
              </a:cxn>
              <a:cxn ang="0">
                <a:pos x="224" y="352"/>
              </a:cxn>
              <a:cxn ang="0">
                <a:pos x="264" y="472"/>
              </a:cxn>
              <a:cxn ang="0">
                <a:pos x="280" y="520"/>
              </a:cxn>
              <a:cxn ang="0">
                <a:pos x="288" y="544"/>
              </a:cxn>
              <a:cxn ang="0">
                <a:pos x="328" y="632"/>
              </a:cxn>
              <a:cxn ang="0">
                <a:pos x="400" y="392"/>
              </a:cxn>
              <a:cxn ang="0">
                <a:pos x="400" y="136"/>
              </a:cxn>
              <a:cxn ang="0">
                <a:pos x="352" y="0"/>
              </a:cxn>
              <a:cxn ang="0">
                <a:pos x="128" y="8"/>
              </a:cxn>
              <a:cxn ang="0">
                <a:pos x="0" y="40"/>
              </a:cxn>
            </a:cxnLst>
            <a:rect l="0" t="0" r="r" b="b"/>
            <a:pathLst>
              <a:path w="423" h="632">
                <a:moveTo>
                  <a:pt x="0" y="40"/>
                </a:moveTo>
                <a:cubicBezTo>
                  <a:pt x="38" y="97"/>
                  <a:pt x="18" y="74"/>
                  <a:pt x="56" y="112"/>
                </a:cubicBezTo>
                <a:cubicBezTo>
                  <a:pt x="74" y="165"/>
                  <a:pt x="84" y="236"/>
                  <a:pt x="144" y="256"/>
                </a:cubicBezTo>
                <a:cubicBezTo>
                  <a:pt x="149" y="264"/>
                  <a:pt x="152" y="274"/>
                  <a:pt x="160" y="280"/>
                </a:cubicBezTo>
                <a:cubicBezTo>
                  <a:pt x="167" y="285"/>
                  <a:pt x="179" y="281"/>
                  <a:pt x="184" y="288"/>
                </a:cubicBezTo>
                <a:cubicBezTo>
                  <a:pt x="245" y="373"/>
                  <a:pt x="162" y="311"/>
                  <a:pt x="224" y="352"/>
                </a:cubicBezTo>
                <a:cubicBezTo>
                  <a:pt x="237" y="392"/>
                  <a:pt x="251" y="432"/>
                  <a:pt x="264" y="472"/>
                </a:cubicBezTo>
                <a:cubicBezTo>
                  <a:pt x="269" y="488"/>
                  <a:pt x="275" y="504"/>
                  <a:pt x="280" y="520"/>
                </a:cubicBezTo>
                <a:cubicBezTo>
                  <a:pt x="283" y="528"/>
                  <a:pt x="288" y="544"/>
                  <a:pt x="288" y="544"/>
                </a:cubicBezTo>
                <a:cubicBezTo>
                  <a:pt x="294" y="588"/>
                  <a:pt x="286" y="618"/>
                  <a:pt x="328" y="632"/>
                </a:cubicBezTo>
                <a:cubicBezTo>
                  <a:pt x="423" y="600"/>
                  <a:pt x="350" y="467"/>
                  <a:pt x="400" y="392"/>
                </a:cubicBezTo>
                <a:cubicBezTo>
                  <a:pt x="422" y="306"/>
                  <a:pt x="412" y="224"/>
                  <a:pt x="400" y="136"/>
                </a:cubicBezTo>
                <a:cubicBezTo>
                  <a:pt x="393" y="85"/>
                  <a:pt x="397" y="30"/>
                  <a:pt x="352" y="0"/>
                </a:cubicBezTo>
                <a:cubicBezTo>
                  <a:pt x="277" y="3"/>
                  <a:pt x="203" y="3"/>
                  <a:pt x="128" y="8"/>
                </a:cubicBezTo>
                <a:cubicBezTo>
                  <a:pt x="84" y="11"/>
                  <a:pt x="44" y="40"/>
                  <a:pt x="0" y="4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5326" name="Text Box 30"/>
          <p:cNvSpPr txBox="1">
            <a:spLocks noChangeArrowheads="1"/>
          </p:cNvSpPr>
          <p:nvPr/>
        </p:nvSpPr>
        <p:spPr bwMode="auto">
          <a:xfrm>
            <a:off x="684213" y="3429000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5335" name="Text Box 39"/>
          <p:cNvSpPr txBox="1">
            <a:spLocks noChangeArrowheads="1"/>
          </p:cNvSpPr>
          <p:nvPr/>
        </p:nvSpPr>
        <p:spPr bwMode="auto">
          <a:xfrm>
            <a:off x="1692275" y="5445125"/>
            <a:ext cx="1871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Правильный додекаэдр</a:t>
            </a:r>
          </a:p>
        </p:txBody>
      </p:sp>
      <p:sp>
        <p:nvSpPr>
          <p:cNvPr id="55336" name="Text Box 40"/>
          <p:cNvSpPr txBox="1">
            <a:spLocks noChangeArrowheads="1"/>
          </p:cNvSpPr>
          <p:nvPr/>
        </p:nvSpPr>
        <p:spPr bwMode="auto">
          <a:xfrm>
            <a:off x="5435600" y="5445125"/>
            <a:ext cx="2160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Правильный икосаэдр</a:t>
            </a:r>
          </a:p>
        </p:txBody>
      </p:sp>
      <p:sp>
        <p:nvSpPr>
          <p:cNvPr id="55333" name="Text Box 37"/>
          <p:cNvSpPr txBox="1">
            <a:spLocks noChangeArrowheads="1"/>
          </p:cNvSpPr>
          <p:nvPr/>
        </p:nvSpPr>
        <p:spPr bwMode="auto">
          <a:xfrm>
            <a:off x="3708400" y="3357563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Правильный гексаэдр</a:t>
            </a:r>
          </a:p>
        </p:txBody>
      </p:sp>
      <p:sp>
        <p:nvSpPr>
          <p:cNvPr id="55341" name="Freeform 45"/>
          <p:cNvSpPr>
            <a:spLocks/>
          </p:cNvSpPr>
          <p:nvPr/>
        </p:nvSpPr>
        <p:spPr bwMode="auto">
          <a:xfrm>
            <a:off x="3708400" y="1916113"/>
            <a:ext cx="287338" cy="288925"/>
          </a:xfrm>
          <a:custGeom>
            <a:avLst/>
            <a:gdLst/>
            <a:ahLst/>
            <a:cxnLst>
              <a:cxn ang="0">
                <a:pos x="0" y="137"/>
              </a:cxn>
              <a:cxn ang="0">
                <a:pos x="0" y="0"/>
              </a:cxn>
              <a:cxn ang="0">
                <a:pos x="181" y="0"/>
              </a:cxn>
              <a:cxn ang="0">
                <a:pos x="136" y="182"/>
              </a:cxn>
              <a:cxn ang="0">
                <a:pos x="0" y="137"/>
              </a:cxn>
            </a:cxnLst>
            <a:rect l="0" t="0" r="r" b="b"/>
            <a:pathLst>
              <a:path w="181" h="182">
                <a:moveTo>
                  <a:pt x="0" y="137"/>
                </a:moveTo>
                <a:lnTo>
                  <a:pt x="0" y="0"/>
                </a:lnTo>
                <a:lnTo>
                  <a:pt x="181" y="0"/>
                </a:lnTo>
                <a:lnTo>
                  <a:pt x="136" y="182"/>
                </a:lnTo>
                <a:lnTo>
                  <a:pt x="0" y="13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5353" name="Picture 57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3851275" y="1773238"/>
            <a:ext cx="1282700" cy="1368425"/>
          </a:xfrm>
          <a:noFill/>
          <a:ln/>
        </p:spPr>
      </p:pic>
      <p:sp>
        <p:nvSpPr>
          <p:cNvPr id="55356" name="Rectangle 60"/>
          <p:cNvSpPr>
            <a:spLocks noChangeArrowheads="1"/>
          </p:cNvSpPr>
          <p:nvPr/>
        </p:nvSpPr>
        <p:spPr bwMode="auto">
          <a:xfrm>
            <a:off x="3851275" y="1844675"/>
            <a:ext cx="1444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5311" name="Picture 1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188" y="1773238"/>
            <a:ext cx="13731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32" name="Text Box 36"/>
          <p:cNvSpPr txBox="1">
            <a:spLocks noChangeArrowheads="1"/>
          </p:cNvSpPr>
          <p:nvPr/>
        </p:nvSpPr>
        <p:spPr bwMode="auto">
          <a:xfrm>
            <a:off x="395288" y="3430588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Правильный тетраэдр</a:t>
            </a:r>
          </a:p>
        </p:txBody>
      </p:sp>
      <p:sp>
        <p:nvSpPr>
          <p:cNvPr id="55357" name="Rectangle 61"/>
          <p:cNvSpPr>
            <a:spLocks noChangeArrowheads="1"/>
          </p:cNvSpPr>
          <p:nvPr/>
        </p:nvSpPr>
        <p:spPr bwMode="auto">
          <a:xfrm>
            <a:off x="1906588" y="2278063"/>
            <a:ext cx="71437" cy="1444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5310" name="Picture 1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16688" y="1628775"/>
            <a:ext cx="14414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34" name="Text Box 38"/>
          <p:cNvSpPr txBox="1">
            <a:spLocks noChangeArrowheads="1"/>
          </p:cNvSpPr>
          <p:nvPr/>
        </p:nvSpPr>
        <p:spPr bwMode="auto">
          <a:xfrm>
            <a:off x="6372225" y="335756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/>
              <a:t>Правильный октаэдр</a:t>
            </a:r>
          </a:p>
        </p:txBody>
      </p:sp>
      <p:sp>
        <p:nvSpPr>
          <p:cNvPr id="55358" name="Rectangle 62"/>
          <p:cNvSpPr>
            <a:spLocks noChangeArrowheads="1"/>
          </p:cNvSpPr>
          <p:nvPr/>
        </p:nvSpPr>
        <p:spPr bwMode="auto">
          <a:xfrm>
            <a:off x="6443663" y="2565400"/>
            <a:ext cx="144462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62" name="AutoShape 6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308725"/>
            <a:ext cx="792162" cy="549275"/>
          </a:xfrm>
          <a:prstGeom prst="actionButtonForwardNex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5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5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5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36" grpId="0"/>
      <p:bldP spid="55333" grpId="0"/>
      <p:bldP spid="55332" grpId="0"/>
      <p:bldP spid="553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Правильный тетраэдр</a:t>
            </a:r>
          </a:p>
        </p:txBody>
      </p:sp>
      <p:grpSp>
        <p:nvGrpSpPr>
          <p:cNvPr id="56355" name="Group 35"/>
          <p:cNvGrpSpPr>
            <a:grpSpLocks/>
          </p:cNvGrpSpPr>
          <p:nvPr/>
        </p:nvGrpSpPr>
        <p:grpSpPr bwMode="auto">
          <a:xfrm>
            <a:off x="1116013" y="4292600"/>
            <a:ext cx="1655762" cy="1368425"/>
            <a:chOff x="295" y="2886"/>
            <a:chExt cx="1043" cy="862"/>
          </a:xfrm>
        </p:grpSpPr>
        <p:sp>
          <p:nvSpPr>
            <p:cNvPr id="56341" name="AutoShape 21"/>
            <p:cNvSpPr>
              <a:spLocks noChangeArrowheads="1"/>
            </p:cNvSpPr>
            <p:nvPr/>
          </p:nvSpPr>
          <p:spPr bwMode="auto">
            <a:xfrm>
              <a:off x="295" y="2886"/>
              <a:ext cx="1043" cy="862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38100">
              <a:solidFill>
                <a:srgbClr val="00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42" name="Line 22"/>
            <p:cNvSpPr>
              <a:spLocks noChangeShapeType="1"/>
            </p:cNvSpPr>
            <p:nvPr/>
          </p:nvSpPr>
          <p:spPr bwMode="auto">
            <a:xfrm>
              <a:off x="567" y="3294"/>
              <a:ext cx="499" cy="0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343" name="Line 23"/>
            <p:cNvSpPr>
              <a:spLocks noChangeShapeType="1"/>
            </p:cNvSpPr>
            <p:nvPr/>
          </p:nvSpPr>
          <p:spPr bwMode="auto">
            <a:xfrm flipH="1" flipV="1">
              <a:off x="567" y="3294"/>
              <a:ext cx="272" cy="454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344" name="Line 24"/>
            <p:cNvSpPr>
              <a:spLocks noChangeShapeType="1"/>
            </p:cNvSpPr>
            <p:nvPr/>
          </p:nvSpPr>
          <p:spPr bwMode="auto">
            <a:xfrm flipH="1">
              <a:off x="839" y="3294"/>
              <a:ext cx="227" cy="454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6360" name="Text Box 40"/>
          <p:cNvSpPr txBox="1">
            <a:spLocks noChangeArrowheads="1"/>
          </p:cNvSpPr>
          <p:nvPr/>
        </p:nvSpPr>
        <p:spPr bwMode="auto">
          <a:xfrm>
            <a:off x="3203575" y="2781300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C</a:t>
            </a:r>
            <a:endParaRPr lang="ru-RU" sz="1600" b="1"/>
          </a:p>
        </p:txBody>
      </p:sp>
      <p:grpSp>
        <p:nvGrpSpPr>
          <p:cNvPr id="56362" name="Group 42"/>
          <p:cNvGrpSpPr>
            <a:grpSpLocks/>
          </p:cNvGrpSpPr>
          <p:nvPr/>
        </p:nvGrpSpPr>
        <p:grpSpPr bwMode="auto">
          <a:xfrm>
            <a:off x="611188" y="1196975"/>
            <a:ext cx="2519362" cy="2784475"/>
            <a:chOff x="431" y="709"/>
            <a:chExt cx="1587" cy="1754"/>
          </a:xfrm>
        </p:grpSpPr>
        <p:grpSp>
          <p:nvGrpSpPr>
            <p:cNvPr id="56356" name="Group 36"/>
            <p:cNvGrpSpPr>
              <a:grpSpLocks/>
            </p:cNvGrpSpPr>
            <p:nvPr/>
          </p:nvGrpSpPr>
          <p:grpSpPr bwMode="auto">
            <a:xfrm>
              <a:off x="612" y="935"/>
              <a:ext cx="1406" cy="1270"/>
              <a:chOff x="612" y="935"/>
              <a:chExt cx="1406" cy="1270"/>
            </a:xfrm>
          </p:grpSpPr>
          <p:sp>
            <p:nvSpPr>
              <p:cNvPr id="56348" name="Line 28"/>
              <p:cNvSpPr>
                <a:spLocks noChangeShapeType="1"/>
              </p:cNvSpPr>
              <p:nvPr/>
            </p:nvSpPr>
            <p:spPr bwMode="auto">
              <a:xfrm flipH="1">
                <a:off x="612" y="935"/>
                <a:ext cx="590" cy="862"/>
              </a:xfrm>
              <a:prstGeom prst="line">
                <a:avLst/>
              </a:prstGeom>
              <a:noFill/>
              <a:ln w="38100">
                <a:solidFill>
                  <a:srgbClr val="0099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49" name="Line 29"/>
              <p:cNvSpPr>
                <a:spLocks noChangeShapeType="1"/>
              </p:cNvSpPr>
              <p:nvPr/>
            </p:nvSpPr>
            <p:spPr bwMode="auto">
              <a:xfrm flipH="1">
                <a:off x="1066" y="935"/>
                <a:ext cx="136" cy="1270"/>
              </a:xfrm>
              <a:prstGeom prst="line">
                <a:avLst/>
              </a:prstGeom>
              <a:noFill/>
              <a:ln w="38100">
                <a:solidFill>
                  <a:srgbClr val="0099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50" name="Line 30"/>
              <p:cNvSpPr>
                <a:spLocks noChangeShapeType="1"/>
              </p:cNvSpPr>
              <p:nvPr/>
            </p:nvSpPr>
            <p:spPr bwMode="auto">
              <a:xfrm flipH="1" flipV="1">
                <a:off x="612" y="1797"/>
                <a:ext cx="454" cy="408"/>
              </a:xfrm>
              <a:prstGeom prst="line">
                <a:avLst/>
              </a:prstGeom>
              <a:noFill/>
              <a:ln w="38100">
                <a:solidFill>
                  <a:srgbClr val="0099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51" name="Line 31"/>
              <p:cNvSpPr>
                <a:spLocks noChangeShapeType="1"/>
              </p:cNvSpPr>
              <p:nvPr/>
            </p:nvSpPr>
            <p:spPr bwMode="auto">
              <a:xfrm flipV="1">
                <a:off x="1066" y="1842"/>
                <a:ext cx="952" cy="363"/>
              </a:xfrm>
              <a:prstGeom prst="line">
                <a:avLst/>
              </a:prstGeom>
              <a:noFill/>
              <a:ln w="38100">
                <a:solidFill>
                  <a:srgbClr val="0099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52" name="Line 32"/>
              <p:cNvSpPr>
                <a:spLocks noChangeShapeType="1"/>
              </p:cNvSpPr>
              <p:nvPr/>
            </p:nvSpPr>
            <p:spPr bwMode="auto">
              <a:xfrm>
                <a:off x="1202" y="935"/>
                <a:ext cx="816" cy="907"/>
              </a:xfrm>
              <a:prstGeom prst="line">
                <a:avLst/>
              </a:prstGeom>
              <a:noFill/>
              <a:ln w="38100">
                <a:solidFill>
                  <a:srgbClr val="0099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53" name="Line 33"/>
              <p:cNvSpPr>
                <a:spLocks noChangeShapeType="1"/>
              </p:cNvSpPr>
              <p:nvPr/>
            </p:nvSpPr>
            <p:spPr bwMode="auto">
              <a:xfrm>
                <a:off x="612" y="1797"/>
                <a:ext cx="1406" cy="45"/>
              </a:xfrm>
              <a:prstGeom prst="line">
                <a:avLst/>
              </a:prstGeom>
              <a:noFill/>
              <a:ln w="38100">
                <a:solidFill>
                  <a:srgbClr val="0099CC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6357" name="Text Box 37"/>
            <p:cNvSpPr txBox="1">
              <a:spLocks noChangeArrowheads="1"/>
            </p:cNvSpPr>
            <p:nvPr/>
          </p:nvSpPr>
          <p:spPr bwMode="auto">
            <a:xfrm>
              <a:off x="431" y="1752"/>
              <a:ext cx="31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A</a:t>
              </a:r>
              <a:endParaRPr lang="ru-RU" sz="1600" b="1"/>
            </a:p>
          </p:txBody>
        </p:sp>
        <p:sp>
          <p:nvSpPr>
            <p:cNvPr id="56359" name="Text Box 39"/>
            <p:cNvSpPr txBox="1">
              <a:spLocks noChangeArrowheads="1"/>
            </p:cNvSpPr>
            <p:nvPr/>
          </p:nvSpPr>
          <p:spPr bwMode="auto">
            <a:xfrm>
              <a:off x="975" y="2251"/>
              <a:ext cx="45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B</a:t>
              </a:r>
              <a:endParaRPr lang="ru-RU" sz="1600" b="1"/>
            </a:p>
          </p:txBody>
        </p:sp>
        <p:sp>
          <p:nvSpPr>
            <p:cNvPr id="56361" name="Text Box 41"/>
            <p:cNvSpPr txBox="1">
              <a:spLocks noChangeArrowheads="1"/>
            </p:cNvSpPr>
            <p:nvPr/>
          </p:nvSpPr>
          <p:spPr bwMode="auto">
            <a:xfrm>
              <a:off x="1111" y="709"/>
              <a:ext cx="45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D</a:t>
              </a:r>
              <a:endParaRPr lang="ru-RU" sz="1600" b="1"/>
            </a:p>
          </p:txBody>
        </p:sp>
      </p:grpSp>
      <p:grpSp>
        <p:nvGrpSpPr>
          <p:cNvPr id="56366" name="Group 46"/>
          <p:cNvGrpSpPr>
            <a:grpSpLocks/>
          </p:cNvGrpSpPr>
          <p:nvPr/>
        </p:nvGrpSpPr>
        <p:grpSpPr bwMode="auto">
          <a:xfrm>
            <a:off x="7451725" y="5445125"/>
            <a:ext cx="865188" cy="431800"/>
            <a:chOff x="4604" y="2795"/>
            <a:chExt cx="624" cy="336"/>
          </a:xfrm>
        </p:grpSpPr>
        <p:sp>
          <p:nvSpPr>
            <p:cNvPr id="56364" name="Oval 44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604" y="2795"/>
              <a:ext cx="624" cy="336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5725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65" name="Oval 45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695" y="2795"/>
              <a:ext cx="432" cy="19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6039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6367" name="Text Box 47"/>
          <p:cNvSpPr txBox="1">
            <a:spLocks noChangeArrowheads="1"/>
          </p:cNvSpPr>
          <p:nvPr/>
        </p:nvSpPr>
        <p:spPr bwMode="auto">
          <a:xfrm>
            <a:off x="3708400" y="2060575"/>
            <a:ext cx="52038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/>
              <a:t>В переводе с греческого «тетраэдр» -  четырёхгранник .</a:t>
            </a:r>
            <a:endParaRPr lang="ru-RU" sz="1000"/>
          </a:p>
          <a:p>
            <a:pPr algn="just"/>
            <a:r>
              <a:rPr lang="ru-RU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just"/>
            <a:r>
              <a:rPr lang="ru-RU"/>
              <a:t>У правильного тетраэдра грани – правильные треугольники;  в каждой вершине сходится по три ребра.</a:t>
            </a:r>
          </a:p>
          <a:p>
            <a:pPr algn="just"/>
            <a:r>
              <a:rPr lang="ru-RU"/>
              <a:t>Тетраэдр представляет собой треугольную пирамиду, у которой  все ребра равны.</a:t>
            </a:r>
          </a:p>
        </p:txBody>
      </p:sp>
      <p:sp>
        <p:nvSpPr>
          <p:cNvPr id="56368" name="Text Box 48"/>
          <p:cNvSpPr txBox="1">
            <a:spLocks noChangeArrowheads="1"/>
          </p:cNvSpPr>
          <p:nvPr/>
        </p:nvSpPr>
        <p:spPr bwMode="auto">
          <a:xfrm>
            <a:off x="4408488" y="5443538"/>
            <a:ext cx="2800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/>
              <a:t>Кнопка для перехода к таблице</a:t>
            </a:r>
          </a:p>
        </p:txBody>
      </p:sp>
      <p:graphicFrame>
        <p:nvGraphicFramePr>
          <p:cNvPr id="56371" name="Object 51"/>
          <p:cNvGraphicFramePr>
            <a:graphicFrameLocks noChangeAspect="1"/>
          </p:cNvGraphicFramePr>
          <p:nvPr>
            <p:ph sz="half" idx="2"/>
          </p:nvPr>
        </p:nvGraphicFramePr>
        <p:xfrm>
          <a:off x="6588125" y="404813"/>
          <a:ext cx="1655763" cy="1560512"/>
        </p:xfrm>
        <a:graphic>
          <a:graphicData uri="http://schemas.openxmlformats.org/presentationml/2006/ole">
            <p:oleObj spid="_x0000_s56371" name="Точечный рисунок" r:id="rId4" imgW="2000000" imgH="1886213" progId="Paint.Picture">
              <p:embed/>
            </p:oleObj>
          </a:graphicData>
        </a:graphic>
      </p:graphicFrame>
      <p:sp>
        <p:nvSpPr>
          <p:cNvPr id="56374" name="AutoShape 5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308725"/>
            <a:ext cx="792162" cy="549275"/>
          </a:xfrm>
          <a:prstGeom prst="actionButtonForwardNex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Правильный гексаэдр</a:t>
            </a:r>
          </a:p>
        </p:txBody>
      </p:sp>
      <p:grpSp>
        <p:nvGrpSpPr>
          <p:cNvPr id="57367" name="Group 23"/>
          <p:cNvGrpSpPr>
            <a:grpSpLocks/>
          </p:cNvGrpSpPr>
          <p:nvPr/>
        </p:nvGrpSpPr>
        <p:grpSpPr bwMode="auto">
          <a:xfrm>
            <a:off x="323850" y="1125538"/>
            <a:ext cx="2592388" cy="2713037"/>
            <a:chOff x="113" y="618"/>
            <a:chExt cx="1633" cy="1709"/>
          </a:xfrm>
        </p:grpSpPr>
        <p:grpSp>
          <p:nvGrpSpPr>
            <p:cNvPr id="57357" name="Group 13"/>
            <p:cNvGrpSpPr>
              <a:grpSpLocks/>
            </p:cNvGrpSpPr>
            <p:nvPr/>
          </p:nvGrpSpPr>
          <p:grpSpPr bwMode="auto">
            <a:xfrm>
              <a:off x="295" y="799"/>
              <a:ext cx="1271" cy="1271"/>
              <a:chOff x="295" y="799"/>
              <a:chExt cx="1271" cy="1271"/>
            </a:xfrm>
          </p:grpSpPr>
          <p:sp>
            <p:nvSpPr>
              <p:cNvPr id="57352" name="AutoShape 8"/>
              <p:cNvSpPr>
                <a:spLocks noChangeArrowheads="1"/>
              </p:cNvSpPr>
              <p:nvPr/>
            </p:nvSpPr>
            <p:spPr bwMode="auto">
              <a:xfrm>
                <a:off x="295" y="799"/>
                <a:ext cx="1271" cy="127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353" name="Line 9"/>
              <p:cNvSpPr>
                <a:spLocks noChangeShapeType="1"/>
              </p:cNvSpPr>
              <p:nvPr/>
            </p:nvSpPr>
            <p:spPr bwMode="auto">
              <a:xfrm>
                <a:off x="612" y="799"/>
                <a:ext cx="0" cy="9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354" name="Line 10"/>
              <p:cNvSpPr>
                <a:spLocks noChangeShapeType="1"/>
              </p:cNvSpPr>
              <p:nvPr/>
            </p:nvSpPr>
            <p:spPr bwMode="auto">
              <a:xfrm flipH="1">
                <a:off x="612" y="1752"/>
                <a:ext cx="9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355" name="Line 11"/>
              <p:cNvSpPr>
                <a:spLocks noChangeShapeType="1"/>
              </p:cNvSpPr>
              <p:nvPr/>
            </p:nvSpPr>
            <p:spPr bwMode="auto">
              <a:xfrm flipH="1">
                <a:off x="295" y="1752"/>
                <a:ext cx="317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7358" name="Text Box 14"/>
            <p:cNvSpPr txBox="1">
              <a:spLocks noChangeArrowheads="1"/>
            </p:cNvSpPr>
            <p:nvPr/>
          </p:nvSpPr>
          <p:spPr bwMode="auto">
            <a:xfrm>
              <a:off x="113" y="2115"/>
              <a:ext cx="3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/>
                <a:t>А</a:t>
              </a:r>
            </a:p>
          </p:txBody>
        </p:sp>
        <p:sp>
          <p:nvSpPr>
            <p:cNvPr id="57359" name="Text Box 15"/>
            <p:cNvSpPr txBox="1">
              <a:spLocks noChangeArrowheads="1"/>
            </p:cNvSpPr>
            <p:nvPr/>
          </p:nvSpPr>
          <p:spPr bwMode="auto">
            <a:xfrm>
              <a:off x="1189" y="2114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B</a:t>
              </a:r>
              <a:endParaRPr lang="ru-RU" sz="1400" b="1"/>
            </a:p>
          </p:txBody>
        </p:sp>
        <p:sp>
          <p:nvSpPr>
            <p:cNvPr id="57360" name="Text Box 16"/>
            <p:cNvSpPr txBox="1">
              <a:spLocks noChangeArrowheads="1"/>
            </p:cNvSpPr>
            <p:nvPr/>
          </p:nvSpPr>
          <p:spPr bwMode="auto">
            <a:xfrm>
              <a:off x="1474" y="618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C</a:t>
              </a:r>
              <a:r>
                <a:rPr lang="en-US" sz="1400" b="1" baseline="-25000"/>
                <a:t>1</a:t>
              </a:r>
              <a:endParaRPr lang="ru-RU" sz="1400" b="1"/>
            </a:p>
          </p:txBody>
        </p:sp>
        <p:sp>
          <p:nvSpPr>
            <p:cNvPr id="57361" name="Text Box 17"/>
            <p:cNvSpPr txBox="1">
              <a:spLocks noChangeArrowheads="1"/>
            </p:cNvSpPr>
            <p:nvPr/>
          </p:nvSpPr>
          <p:spPr bwMode="auto">
            <a:xfrm>
              <a:off x="385" y="618"/>
              <a:ext cx="3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D</a:t>
              </a:r>
              <a:r>
                <a:rPr lang="en-US" sz="1400" b="1" baseline="-25000"/>
                <a:t>1</a:t>
              </a:r>
              <a:endParaRPr lang="ru-RU" sz="1400" b="1"/>
            </a:p>
          </p:txBody>
        </p:sp>
        <p:sp>
          <p:nvSpPr>
            <p:cNvPr id="57362" name="Text Box 18"/>
            <p:cNvSpPr txBox="1">
              <a:spLocks noChangeArrowheads="1"/>
            </p:cNvSpPr>
            <p:nvPr/>
          </p:nvSpPr>
          <p:spPr bwMode="auto">
            <a:xfrm>
              <a:off x="1552" y="1673"/>
              <a:ext cx="19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/>
                <a:t>C</a:t>
              </a:r>
              <a:endParaRPr lang="ru-RU" sz="1400" b="1"/>
            </a:p>
          </p:txBody>
        </p:sp>
        <p:sp>
          <p:nvSpPr>
            <p:cNvPr id="57363" name="Text Box 19"/>
            <p:cNvSpPr txBox="1">
              <a:spLocks noChangeArrowheads="1"/>
            </p:cNvSpPr>
            <p:nvPr/>
          </p:nvSpPr>
          <p:spPr bwMode="auto">
            <a:xfrm>
              <a:off x="612" y="1752"/>
              <a:ext cx="2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D</a:t>
              </a:r>
              <a:endParaRPr lang="ru-RU" sz="1400" b="1"/>
            </a:p>
          </p:txBody>
        </p:sp>
        <p:sp>
          <p:nvSpPr>
            <p:cNvPr id="57365" name="Text Box 21"/>
            <p:cNvSpPr txBox="1">
              <a:spLocks noChangeArrowheads="1"/>
            </p:cNvSpPr>
            <p:nvPr/>
          </p:nvSpPr>
          <p:spPr bwMode="auto">
            <a:xfrm>
              <a:off x="1066" y="890"/>
              <a:ext cx="3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B</a:t>
              </a:r>
              <a:r>
                <a:rPr lang="en-US" sz="1400" b="1" baseline="-25000"/>
                <a:t>1</a:t>
              </a:r>
              <a:endParaRPr lang="ru-RU" sz="1400" b="1"/>
            </a:p>
          </p:txBody>
        </p:sp>
        <p:sp>
          <p:nvSpPr>
            <p:cNvPr id="57366" name="Text Box 22"/>
            <p:cNvSpPr txBox="1">
              <a:spLocks noChangeArrowheads="1"/>
            </p:cNvSpPr>
            <p:nvPr/>
          </p:nvSpPr>
          <p:spPr bwMode="auto">
            <a:xfrm>
              <a:off x="113" y="890"/>
              <a:ext cx="3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A</a:t>
              </a:r>
              <a:r>
                <a:rPr lang="en-US" sz="1400" b="1" baseline="-25000"/>
                <a:t>1</a:t>
              </a:r>
              <a:endParaRPr lang="ru-RU" sz="1400" b="1"/>
            </a:p>
          </p:txBody>
        </p:sp>
      </p:grpSp>
      <p:grpSp>
        <p:nvGrpSpPr>
          <p:cNvPr id="57385" name="Group 41"/>
          <p:cNvGrpSpPr>
            <a:grpSpLocks/>
          </p:cNvGrpSpPr>
          <p:nvPr/>
        </p:nvGrpSpPr>
        <p:grpSpPr bwMode="auto">
          <a:xfrm>
            <a:off x="684213" y="4149725"/>
            <a:ext cx="2087562" cy="1584325"/>
            <a:chOff x="567" y="2614"/>
            <a:chExt cx="907" cy="679"/>
          </a:xfrm>
        </p:grpSpPr>
        <p:sp>
          <p:nvSpPr>
            <p:cNvPr id="57369" name="Rectangle 25"/>
            <p:cNvSpPr>
              <a:spLocks noChangeArrowheads="1"/>
            </p:cNvSpPr>
            <p:nvPr/>
          </p:nvSpPr>
          <p:spPr bwMode="auto">
            <a:xfrm>
              <a:off x="793" y="2614"/>
              <a:ext cx="227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70" name="Rectangle 26"/>
            <p:cNvSpPr>
              <a:spLocks noChangeArrowheads="1"/>
            </p:cNvSpPr>
            <p:nvPr/>
          </p:nvSpPr>
          <p:spPr bwMode="auto">
            <a:xfrm>
              <a:off x="793" y="2614"/>
              <a:ext cx="227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73" name="Rectangle 29"/>
            <p:cNvSpPr>
              <a:spLocks noChangeArrowheads="1"/>
            </p:cNvSpPr>
            <p:nvPr/>
          </p:nvSpPr>
          <p:spPr bwMode="auto">
            <a:xfrm>
              <a:off x="793" y="2614"/>
              <a:ext cx="227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76" name="Rectangle 32"/>
            <p:cNvSpPr>
              <a:spLocks noChangeArrowheads="1"/>
            </p:cNvSpPr>
            <p:nvPr/>
          </p:nvSpPr>
          <p:spPr bwMode="auto">
            <a:xfrm>
              <a:off x="793" y="2614"/>
              <a:ext cx="227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80" name="Rectangle 36"/>
            <p:cNvSpPr>
              <a:spLocks noChangeArrowheads="1"/>
            </p:cNvSpPr>
            <p:nvPr/>
          </p:nvSpPr>
          <p:spPr bwMode="auto">
            <a:xfrm>
              <a:off x="793" y="2840"/>
              <a:ext cx="227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81" name="Rectangle 37"/>
            <p:cNvSpPr>
              <a:spLocks noChangeArrowheads="1"/>
            </p:cNvSpPr>
            <p:nvPr/>
          </p:nvSpPr>
          <p:spPr bwMode="auto">
            <a:xfrm>
              <a:off x="793" y="3067"/>
              <a:ext cx="227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82" name="Rectangle 38"/>
            <p:cNvSpPr>
              <a:spLocks noChangeArrowheads="1"/>
            </p:cNvSpPr>
            <p:nvPr/>
          </p:nvSpPr>
          <p:spPr bwMode="auto">
            <a:xfrm>
              <a:off x="567" y="2840"/>
              <a:ext cx="227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83" name="Rectangle 39"/>
            <p:cNvSpPr>
              <a:spLocks noChangeArrowheads="1"/>
            </p:cNvSpPr>
            <p:nvPr/>
          </p:nvSpPr>
          <p:spPr bwMode="auto">
            <a:xfrm>
              <a:off x="1020" y="2840"/>
              <a:ext cx="227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84" name="Rectangle 40"/>
            <p:cNvSpPr>
              <a:spLocks noChangeArrowheads="1"/>
            </p:cNvSpPr>
            <p:nvPr/>
          </p:nvSpPr>
          <p:spPr bwMode="auto">
            <a:xfrm>
              <a:off x="1247" y="2840"/>
              <a:ext cx="227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7390" name="Group 46"/>
          <p:cNvGrpSpPr>
            <a:grpSpLocks/>
          </p:cNvGrpSpPr>
          <p:nvPr/>
        </p:nvGrpSpPr>
        <p:grpSpPr bwMode="auto">
          <a:xfrm>
            <a:off x="7596188" y="5445125"/>
            <a:ext cx="863600" cy="504825"/>
            <a:chOff x="4604" y="2795"/>
            <a:chExt cx="624" cy="336"/>
          </a:xfrm>
        </p:grpSpPr>
        <p:sp>
          <p:nvSpPr>
            <p:cNvPr id="57388" name="Oval 4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604" y="2795"/>
              <a:ext cx="624" cy="336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5725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89" name="Oval 4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695" y="2795"/>
              <a:ext cx="432" cy="19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6039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7391" name="Text Box 47"/>
          <p:cNvSpPr txBox="1">
            <a:spLocks noChangeArrowheads="1"/>
          </p:cNvSpPr>
          <p:nvPr/>
        </p:nvSpPr>
        <p:spPr bwMode="auto">
          <a:xfrm>
            <a:off x="3708400" y="2565400"/>
            <a:ext cx="49530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Гексаэдр - шестигранник.</a:t>
            </a:r>
          </a:p>
          <a:p>
            <a:pPr>
              <a:spcBef>
                <a:spcPct val="50000"/>
              </a:spcBef>
            </a:pPr>
            <a:r>
              <a:rPr lang="ru-RU"/>
              <a:t>У правильного гексаэдра (куба) все грани -квадраты; в каждой вершине сходится по три ребра. Куб представляет собой прямоугольный параллелепипед с равными рёбрами.</a:t>
            </a:r>
          </a:p>
        </p:txBody>
      </p:sp>
      <p:pic>
        <p:nvPicPr>
          <p:cNvPr id="57392" name="Picture 48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383463" y="333375"/>
            <a:ext cx="1625600" cy="1655763"/>
          </a:xfrm>
          <a:noFill/>
          <a:ln/>
        </p:spPr>
      </p:pic>
      <p:sp>
        <p:nvSpPr>
          <p:cNvPr id="57394" name="Rectangle 50"/>
          <p:cNvSpPr>
            <a:spLocks noChangeArrowheads="1"/>
          </p:cNvSpPr>
          <p:nvPr/>
        </p:nvSpPr>
        <p:spPr bwMode="auto">
          <a:xfrm>
            <a:off x="4356100" y="5589588"/>
            <a:ext cx="2800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/>
              <a:t>Кнопка для перехода к таблице</a:t>
            </a:r>
          </a:p>
        </p:txBody>
      </p:sp>
      <p:sp>
        <p:nvSpPr>
          <p:cNvPr id="57395" name="AutoShape 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308725"/>
            <a:ext cx="792162" cy="549275"/>
          </a:xfrm>
          <a:prstGeom prst="actionButtonForwardNex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Правильный октаэдр</a:t>
            </a:r>
          </a:p>
        </p:txBody>
      </p:sp>
      <p:grpSp>
        <p:nvGrpSpPr>
          <p:cNvPr id="58409" name="Group 41"/>
          <p:cNvGrpSpPr>
            <a:grpSpLocks/>
          </p:cNvGrpSpPr>
          <p:nvPr/>
        </p:nvGrpSpPr>
        <p:grpSpPr bwMode="auto">
          <a:xfrm>
            <a:off x="179388" y="1268413"/>
            <a:ext cx="2519362" cy="2568575"/>
            <a:chOff x="204" y="663"/>
            <a:chExt cx="1587" cy="1618"/>
          </a:xfrm>
        </p:grpSpPr>
        <p:grpSp>
          <p:nvGrpSpPr>
            <p:cNvPr id="58401" name="Group 33"/>
            <p:cNvGrpSpPr>
              <a:grpSpLocks/>
            </p:cNvGrpSpPr>
            <p:nvPr/>
          </p:nvGrpSpPr>
          <p:grpSpPr bwMode="auto">
            <a:xfrm>
              <a:off x="385" y="890"/>
              <a:ext cx="1225" cy="1180"/>
              <a:chOff x="2562" y="1298"/>
              <a:chExt cx="1225" cy="1180"/>
            </a:xfrm>
          </p:grpSpPr>
          <p:sp>
            <p:nvSpPr>
              <p:cNvPr id="58388" name="Line 20"/>
              <p:cNvSpPr>
                <a:spLocks noChangeShapeType="1"/>
              </p:cNvSpPr>
              <p:nvPr/>
            </p:nvSpPr>
            <p:spPr bwMode="auto">
              <a:xfrm flipV="1">
                <a:off x="2562" y="1298"/>
                <a:ext cx="636" cy="635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89" name="Line 21"/>
              <p:cNvSpPr>
                <a:spLocks noChangeShapeType="1"/>
              </p:cNvSpPr>
              <p:nvPr/>
            </p:nvSpPr>
            <p:spPr bwMode="auto">
              <a:xfrm>
                <a:off x="3198" y="1298"/>
                <a:ext cx="589" cy="635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0" name="Line 22"/>
              <p:cNvSpPr>
                <a:spLocks noChangeShapeType="1"/>
              </p:cNvSpPr>
              <p:nvPr/>
            </p:nvSpPr>
            <p:spPr bwMode="auto">
              <a:xfrm flipH="1">
                <a:off x="3016" y="1933"/>
                <a:ext cx="771" cy="182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1" name="Line 23"/>
              <p:cNvSpPr>
                <a:spLocks noChangeShapeType="1"/>
              </p:cNvSpPr>
              <p:nvPr/>
            </p:nvSpPr>
            <p:spPr bwMode="auto">
              <a:xfrm flipH="1" flipV="1">
                <a:off x="2562" y="1933"/>
                <a:ext cx="454" cy="182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2" name="Line 24"/>
              <p:cNvSpPr>
                <a:spLocks noChangeShapeType="1"/>
              </p:cNvSpPr>
              <p:nvPr/>
            </p:nvSpPr>
            <p:spPr bwMode="auto">
              <a:xfrm flipV="1">
                <a:off x="3198" y="1933"/>
                <a:ext cx="589" cy="545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3" name="Line 25"/>
              <p:cNvSpPr>
                <a:spLocks noChangeShapeType="1"/>
              </p:cNvSpPr>
              <p:nvPr/>
            </p:nvSpPr>
            <p:spPr bwMode="auto">
              <a:xfrm flipH="1" flipV="1">
                <a:off x="2562" y="1933"/>
                <a:ext cx="636" cy="545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4" name="Line 26"/>
              <p:cNvSpPr>
                <a:spLocks noChangeShapeType="1"/>
              </p:cNvSpPr>
              <p:nvPr/>
            </p:nvSpPr>
            <p:spPr bwMode="auto">
              <a:xfrm flipV="1">
                <a:off x="2562" y="1797"/>
                <a:ext cx="817" cy="136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5" name="Line 27"/>
              <p:cNvSpPr>
                <a:spLocks noChangeShapeType="1"/>
              </p:cNvSpPr>
              <p:nvPr/>
            </p:nvSpPr>
            <p:spPr bwMode="auto">
              <a:xfrm>
                <a:off x="3379" y="1797"/>
                <a:ext cx="408" cy="136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6" name="Line 28"/>
              <p:cNvSpPr>
                <a:spLocks noChangeShapeType="1"/>
              </p:cNvSpPr>
              <p:nvPr/>
            </p:nvSpPr>
            <p:spPr bwMode="auto">
              <a:xfrm flipH="1">
                <a:off x="3198" y="1797"/>
                <a:ext cx="181" cy="681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7" name="Line 29"/>
              <p:cNvSpPr>
                <a:spLocks noChangeShapeType="1"/>
              </p:cNvSpPr>
              <p:nvPr/>
            </p:nvSpPr>
            <p:spPr bwMode="auto">
              <a:xfrm>
                <a:off x="3198" y="1298"/>
                <a:ext cx="181" cy="499"/>
              </a:xfrm>
              <a:prstGeom prst="line">
                <a:avLst/>
              </a:prstGeom>
              <a:noFill/>
              <a:ln w="19050">
                <a:solidFill>
                  <a:srgbClr val="0066FF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99" name="Line 31"/>
              <p:cNvSpPr>
                <a:spLocks noChangeShapeType="1"/>
              </p:cNvSpPr>
              <p:nvPr/>
            </p:nvSpPr>
            <p:spPr bwMode="auto">
              <a:xfrm>
                <a:off x="3016" y="2115"/>
                <a:ext cx="182" cy="363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400" name="Line 32"/>
              <p:cNvSpPr>
                <a:spLocks noChangeShapeType="1"/>
              </p:cNvSpPr>
              <p:nvPr/>
            </p:nvSpPr>
            <p:spPr bwMode="auto">
              <a:xfrm flipH="1">
                <a:off x="3016" y="1298"/>
                <a:ext cx="182" cy="817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8402" name="Text Box 34"/>
            <p:cNvSpPr txBox="1">
              <a:spLocks noChangeArrowheads="1"/>
            </p:cNvSpPr>
            <p:nvPr/>
          </p:nvSpPr>
          <p:spPr bwMode="auto">
            <a:xfrm>
              <a:off x="204" y="1480"/>
              <a:ext cx="3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A</a:t>
              </a:r>
              <a:endParaRPr lang="ru-RU" sz="1600" b="1"/>
            </a:p>
          </p:txBody>
        </p:sp>
        <p:sp>
          <p:nvSpPr>
            <p:cNvPr id="58403" name="Text Box 35"/>
            <p:cNvSpPr txBox="1">
              <a:spLocks noChangeArrowheads="1"/>
            </p:cNvSpPr>
            <p:nvPr/>
          </p:nvSpPr>
          <p:spPr bwMode="auto">
            <a:xfrm>
              <a:off x="839" y="2069"/>
              <a:ext cx="2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M</a:t>
              </a:r>
              <a:endParaRPr lang="ru-RU" sz="1600" b="1"/>
            </a:p>
          </p:txBody>
        </p:sp>
        <p:sp>
          <p:nvSpPr>
            <p:cNvPr id="58404" name="Text Box 36"/>
            <p:cNvSpPr txBox="1">
              <a:spLocks noChangeArrowheads="1"/>
            </p:cNvSpPr>
            <p:nvPr/>
          </p:nvSpPr>
          <p:spPr bwMode="auto">
            <a:xfrm>
              <a:off x="1610" y="1389"/>
              <a:ext cx="18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C</a:t>
              </a:r>
              <a:endParaRPr lang="ru-RU" sz="1600" b="1"/>
            </a:p>
          </p:txBody>
        </p:sp>
        <p:sp>
          <p:nvSpPr>
            <p:cNvPr id="58406" name="Text Box 38"/>
            <p:cNvSpPr txBox="1">
              <a:spLocks noChangeArrowheads="1"/>
            </p:cNvSpPr>
            <p:nvPr/>
          </p:nvSpPr>
          <p:spPr bwMode="auto">
            <a:xfrm>
              <a:off x="884" y="1661"/>
              <a:ext cx="2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B</a:t>
              </a:r>
              <a:endParaRPr lang="ru-RU" sz="1600" b="1"/>
            </a:p>
          </p:txBody>
        </p:sp>
        <p:sp>
          <p:nvSpPr>
            <p:cNvPr id="58407" name="Text Box 39"/>
            <p:cNvSpPr txBox="1">
              <a:spLocks noChangeArrowheads="1"/>
            </p:cNvSpPr>
            <p:nvPr/>
          </p:nvSpPr>
          <p:spPr bwMode="auto">
            <a:xfrm>
              <a:off x="975" y="663"/>
              <a:ext cx="2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F</a:t>
              </a:r>
              <a:endParaRPr lang="ru-RU" sz="1600" b="1"/>
            </a:p>
          </p:txBody>
        </p:sp>
        <p:sp>
          <p:nvSpPr>
            <p:cNvPr id="58408" name="Text Box 40"/>
            <p:cNvSpPr txBox="1">
              <a:spLocks noChangeArrowheads="1"/>
            </p:cNvSpPr>
            <p:nvPr/>
          </p:nvSpPr>
          <p:spPr bwMode="auto">
            <a:xfrm>
              <a:off x="975" y="1207"/>
              <a:ext cx="2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D</a:t>
              </a:r>
              <a:endParaRPr lang="ru-RU" sz="1600" b="1"/>
            </a:p>
          </p:txBody>
        </p:sp>
      </p:grpSp>
      <p:grpSp>
        <p:nvGrpSpPr>
          <p:cNvPr id="58426" name="Group 58"/>
          <p:cNvGrpSpPr>
            <a:grpSpLocks/>
          </p:cNvGrpSpPr>
          <p:nvPr/>
        </p:nvGrpSpPr>
        <p:grpSpPr bwMode="auto">
          <a:xfrm>
            <a:off x="468313" y="4365625"/>
            <a:ext cx="2808287" cy="1655763"/>
            <a:chOff x="1292" y="1888"/>
            <a:chExt cx="2345" cy="1392"/>
          </a:xfrm>
        </p:grpSpPr>
        <p:sp>
          <p:nvSpPr>
            <p:cNvPr id="58418" name="AutoShape 50"/>
            <p:cNvSpPr>
              <a:spLocks noChangeArrowheads="1"/>
            </p:cNvSpPr>
            <p:nvPr/>
          </p:nvSpPr>
          <p:spPr bwMode="auto">
            <a:xfrm rot="5400000">
              <a:off x="3016" y="2659"/>
              <a:ext cx="666" cy="576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419" name="AutoShape 51"/>
            <p:cNvSpPr>
              <a:spLocks noChangeArrowheads="1"/>
            </p:cNvSpPr>
            <p:nvPr/>
          </p:nvSpPr>
          <p:spPr bwMode="auto">
            <a:xfrm rot="16200000">
              <a:off x="2427" y="2659"/>
              <a:ext cx="666" cy="576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420" name="AutoShape 52"/>
            <p:cNvSpPr>
              <a:spLocks noChangeArrowheads="1"/>
            </p:cNvSpPr>
            <p:nvPr/>
          </p:nvSpPr>
          <p:spPr bwMode="auto">
            <a:xfrm rot="16200000">
              <a:off x="1837" y="2296"/>
              <a:ext cx="666" cy="576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421" name="AutoShape 53"/>
            <p:cNvSpPr>
              <a:spLocks noChangeArrowheads="1"/>
            </p:cNvSpPr>
            <p:nvPr/>
          </p:nvSpPr>
          <p:spPr bwMode="auto">
            <a:xfrm rot="16200000">
              <a:off x="1247" y="2659"/>
              <a:ext cx="666" cy="576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422" name="AutoShape 54"/>
            <p:cNvSpPr>
              <a:spLocks noChangeArrowheads="1"/>
            </p:cNvSpPr>
            <p:nvPr/>
          </p:nvSpPr>
          <p:spPr bwMode="auto">
            <a:xfrm rot="16200000">
              <a:off x="2427" y="1933"/>
              <a:ext cx="666" cy="576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423" name="AutoShape 55"/>
            <p:cNvSpPr>
              <a:spLocks noChangeArrowheads="1"/>
            </p:cNvSpPr>
            <p:nvPr/>
          </p:nvSpPr>
          <p:spPr bwMode="auto">
            <a:xfrm rot="5400000">
              <a:off x="1837" y="2659"/>
              <a:ext cx="666" cy="576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424" name="AutoShape 56"/>
            <p:cNvSpPr>
              <a:spLocks noChangeArrowheads="1"/>
            </p:cNvSpPr>
            <p:nvPr/>
          </p:nvSpPr>
          <p:spPr bwMode="auto">
            <a:xfrm rot="5400000">
              <a:off x="2427" y="2296"/>
              <a:ext cx="666" cy="576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425" name="AutoShape 57"/>
            <p:cNvSpPr>
              <a:spLocks noChangeArrowheads="1"/>
            </p:cNvSpPr>
            <p:nvPr/>
          </p:nvSpPr>
          <p:spPr bwMode="auto">
            <a:xfrm rot="5400000">
              <a:off x="1837" y="1933"/>
              <a:ext cx="666" cy="576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8431" name="Group 63"/>
          <p:cNvGrpSpPr>
            <a:grpSpLocks/>
          </p:cNvGrpSpPr>
          <p:nvPr/>
        </p:nvGrpSpPr>
        <p:grpSpPr bwMode="auto">
          <a:xfrm>
            <a:off x="7596188" y="5516563"/>
            <a:ext cx="936625" cy="433387"/>
            <a:chOff x="4604" y="2795"/>
            <a:chExt cx="624" cy="336"/>
          </a:xfrm>
        </p:grpSpPr>
        <p:sp>
          <p:nvSpPr>
            <p:cNvPr id="58429" name="Oval 6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604" y="2795"/>
              <a:ext cx="624" cy="336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5725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430" name="Oval 62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695" y="2795"/>
              <a:ext cx="432" cy="19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6039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432" name="Text Box 64"/>
          <p:cNvSpPr txBox="1">
            <a:spLocks noChangeArrowheads="1"/>
          </p:cNvSpPr>
          <p:nvPr/>
        </p:nvSpPr>
        <p:spPr bwMode="auto">
          <a:xfrm>
            <a:off x="2916238" y="2565400"/>
            <a:ext cx="5400675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Октаэдр - восьмигранник.</a:t>
            </a:r>
          </a:p>
          <a:p>
            <a:pPr algn="just">
              <a:spcBef>
                <a:spcPct val="50000"/>
              </a:spcBef>
            </a:pPr>
            <a:r>
              <a:rPr lang="ru-RU"/>
              <a:t>У октаэдра грани – правильные треугольники, но в отличие от тетраэдра в каждой вершине сходится по четыре ребра.</a:t>
            </a:r>
          </a:p>
        </p:txBody>
      </p:sp>
      <p:pic>
        <p:nvPicPr>
          <p:cNvPr id="58433" name="Picture 65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164388" y="549275"/>
            <a:ext cx="1489075" cy="1800225"/>
          </a:xfrm>
          <a:noFill/>
          <a:ln/>
        </p:spPr>
      </p:pic>
      <p:sp>
        <p:nvSpPr>
          <p:cNvPr id="58435" name="Rectangle 67"/>
          <p:cNvSpPr>
            <a:spLocks noChangeArrowheads="1"/>
          </p:cNvSpPr>
          <p:nvPr/>
        </p:nvSpPr>
        <p:spPr bwMode="auto">
          <a:xfrm>
            <a:off x="4572000" y="5589588"/>
            <a:ext cx="2800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/>
              <a:t>Кнопка для перехода к таблице</a:t>
            </a:r>
          </a:p>
        </p:txBody>
      </p:sp>
      <p:sp>
        <p:nvSpPr>
          <p:cNvPr id="58436" name="AutoShape 6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308725"/>
            <a:ext cx="792162" cy="549275"/>
          </a:xfrm>
          <a:prstGeom prst="actionButtonForwardNex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Правильный додекаэдр</a:t>
            </a:r>
          </a:p>
        </p:txBody>
      </p:sp>
      <p:grpSp>
        <p:nvGrpSpPr>
          <p:cNvPr id="59432" name="Group 40"/>
          <p:cNvGrpSpPr>
            <a:grpSpLocks/>
          </p:cNvGrpSpPr>
          <p:nvPr/>
        </p:nvGrpSpPr>
        <p:grpSpPr bwMode="auto">
          <a:xfrm>
            <a:off x="755650" y="1341438"/>
            <a:ext cx="1439863" cy="1439862"/>
            <a:chOff x="476" y="845"/>
            <a:chExt cx="907" cy="907"/>
          </a:xfrm>
        </p:grpSpPr>
        <p:sp>
          <p:nvSpPr>
            <p:cNvPr id="59400" name="Line 8"/>
            <p:cNvSpPr>
              <a:spLocks noChangeShapeType="1"/>
            </p:cNvSpPr>
            <p:nvPr/>
          </p:nvSpPr>
          <p:spPr bwMode="auto">
            <a:xfrm>
              <a:off x="476" y="1207"/>
              <a:ext cx="227" cy="227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01" name="Line 9"/>
            <p:cNvSpPr>
              <a:spLocks noChangeShapeType="1"/>
            </p:cNvSpPr>
            <p:nvPr/>
          </p:nvSpPr>
          <p:spPr bwMode="auto">
            <a:xfrm flipV="1">
              <a:off x="703" y="1344"/>
              <a:ext cx="181" cy="9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02" name="Line 10"/>
            <p:cNvSpPr>
              <a:spLocks noChangeShapeType="1"/>
            </p:cNvSpPr>
            <p:nvPr/>
          </p:nvSpPr>
          <p:spPr bwMode="auto">
            <a:xfrm flipV="1">
              <a:off x="884" y="1071"/>
              <a:ext cx="0" cy="273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03" name="Line 11"/>
            <p:cNvSpPr>
              <a:spLocks noChangeShapeType="1"/>
            </p:cNvSpPr>
            <p:nvPr/>
          </p:nvSpPr>
          <p:spPr bwMode="auto">
            <a:xfrm flipV="1">
              <a:off x="476" y="935"/>
              <a:ext cx="136" cy="27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04" name="Line 12"/>
            <p:cNvSpPr>
              <a:spLocks noChangeShapeType="1"/>
            </p:cNvSpPr>
            <p:nvPr/>
          </p:nvSpPr>
          <p:spPr bwMode="auto">
            <a:xfrm>
              <a:off x="612" y="935"/>
              <a:ext cx="272" cy="136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05" name="Line 13"/>
            <p:cNvSpPr>
              <a:spLocks noChangeShapeType="1"/>
            </p:cNvSpPr>
            <p:nvPr/>
          </p:nvSpPr>
          <p:spPr bwMode="auto">
            <a:xfrm>
              <a:off x="703" y="1434"/>
              <a:ext cx="45" cy="318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06" name="Line 14"/>
            <p:cNvSpPr>
              <a:spLocks noChangeShapeType="1"/>
            </p:cNvSpPr>
            <p:nvPr/>
          </p:nvSpPr>
          <p:spPr bwMode="auto">
            <a:xfrm>
              <a:off x="476" y="1207"/>
              <a:ext cx="0" cy="18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07" name="Line 15"/>
            <p:cNvSpPr>
              <a:spLocks noChangeShapeType="1"/>
            </p:cNvSpPr>
            <p:nvPr/>
          </p:nvSpPr>
          <p:spPr bwMode="auto">
            <a:xfrm>
              <a:off x="476" y="1389"/>
              <a:ext cx="136" cy="27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08" name="Line 16"/>
            <p:cNvSpPr>
              <a:spLocks noChangeShapeType="1"/>
            </p:cNvSpPr>
            <p:nvPr/>
          </p:nvSpPr>
          <p:spPr bwMode="auto">
            <a:xfrm>
              <a:off x="612" y="1661"/>
              <a:ext cx="136" cy="91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10" name="Line 18"/>
            <p:cNvSpPr>
              <a:spLocks noChangeShapeType="1"/>
            </p:cNvSpPr>
            <p:nvPr/>
          </p:nvSpPr>
          <p:spPr bwMode="auto">
            <a:xfrm>
              <a:off x="884" y="1344"/>
              <a:ext cx="227" cy="9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11" name="Line 19"/>
            <p:cNvSpPr>
              <a:spLocks noChangeShapeType="1"/>
            </p:cNvSpPr>
            <p:nvPr/>
          </p:nvSpPr>
          <p:spPr bwMode="auto">
            <a:xfrm flipH="1">
              <a:off x="1066" y="1434"/>
              <a:ext cx="45" cy="318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12" name="Line 20"/>
            <p:cNvSpPr>
              <a:spLocks noChangeShapeType="1"/>
            </p:cNvSpPr>
            <p:nvPr/>
          </p:nvSpPr>
          <p:spPr bwMode="auto">
            <a:xfrm flipH="1">
              <a:off x="748" y="1752"/>
              <a:ext cx="318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13" name="Line 21"/>
            <p:cNvSpPr>
              <a:spLocks noChangeShapeType="1"/>
            </p:cNvSpPr>
            <p:nvPr/>
          </p:nvSpPr>
          <p:spPr bwMode="auto">
            <a:xfrm flipH="1">
              <a:off x="1111" y="1207"/>
              <a:ext cx="272" cy="227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14" name="Line 22"/>
            <p:cNvSpPr>
              <a:spLocks noChangeShapeType="1"/>
            </p:cNvSpPr>
            <p:nvPr/>
          </p:nvSpPr>
          <p:spPr bwMode="auto">
            <a:xfrm flipV="1">
              <a:off x="1383" y="1207"/>
              <a:ext cx="0" cy="18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15" name="Line 23"/>
            <p:cNvSpPr>
              <a:spLocks noChangeShapeType="1"/>
            </p:cNvSpPr>
            <p:nvPr/>
          </p:nvSpPr>
          <p:spPr bwMode="auto">
            <a:xfrm flipV="1">
              <a:off x="1202" y="1389"/>
              <a:ext cx="181" cy="27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16" name="Line 24"/>
            <p:cNvSpPr>
              <a:spLocks noChangeShapeType="1"/>
            </p:cNvSpPr>
            <p:nvPr/>
          </p:nvSpPr>
          <p:spPr bwMode="auto">
            <a:xfrm flipH="1">
              <a:off x="1066" y="1661"/>
              <a:ext cx="136" cy="91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17" name="Line 25"/>
            <p:cNvSpPr>
              <a:spLocks noChangeShapeType="1"/>
            </p:cNvSpPr>
            <p:nvPr/>
          </p:nvSpPr>
          <p:spPr bwMode="auto">
            <a:xfrm>
              <a:off x="1202" y="935"/>
              <a:ext cx="181" cy="27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18" name="Line 26"/>
            <p:cNvSpPr>
              <a:spLocks noChangeShapeType="1"/>
            </p:cNvSpPr>
            <p:nvPr/>
          </p:nvSpPr>
          <p:spPr bwMode="auto">
            <a:xfrm flipH="1">
              <a:off x="884" y="935"/>
              <a:ext cx="318" cy="136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19" name="Line 27"/>
            <p:cNvSpPr>
              <a:spLocks noChangeShapeType="1"/>
            </p:cNvSpPr>
            <p:nvPr/>
          </p:nvSpPr>
          <p:spPr bwMode="auto">
            <a:xfrm>
              <a:off x="1066" y="845"/>
              <a:ext cx="136" cy="9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20" name="Line 28"/>
            <p:cNvSpPr>
              <a:spLocks noChangeShapeType="1"/>
            </p:cNvSpPr>
            <p:nvPr/>
          </p:nvSpPr>
          <p:spPr bwMode="auto">
            <a:xfrm>
              <a:off x="793" y="845"/>
              <a:ext cx="273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21" name="Line 29"/>
            <p:cNvSpPr>
              <a:spLocks noChangeShapeType="1"/>
            </p:cNvSpPr>
            <p:nvPr/>
          </p:nvSpPr>
          <p:spPr bwMode="auto">
            <a:xfrm flipH="1">
              <a:off x="612" y="845"/>
              <a:ext cx="181" cy="9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22" name="Line 30"/>
            <p:cNvSpPr>
              <a:spLocks noChangeShapeType="1"/>
            </p:cNvSpPr>
            <p:nvPr/>
          </p:nvSpPr>
          <p:spPr bwMode="auto">
            <a:xfrm flipH="1">
              <a:off x="612" y="1480"/>
              <a:ext cx="318" cy="181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23" name="Line 31"/>
            <p:cNvSpPr>
              <a:spLocks noChangeShapeType="1"/>
            </p:cNvSpPr>
            <p:nvPr/>
          </p:nvSpPr>
          <p:spPr bwMode="auto">
            <a:xfrm>
              <a:off x="930" y="1480"/>
              <a:ext cx="272" cy="181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24" name="Line 32"/>
            <p:cNvSpPr>
              <a:spLocks noChangeShapeType="1"/>
            </p:cNvSpPr>
            <p:nvPr/>
          </p:nvSpPr>
          <p:spPr bwMode="auto">
            <a:xfrm flipH="1">
              <a:off x="930" y="1253"/>
              <a:ext cx="0" cy="227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25" name="Line 33"/>
            <p:cNvSpPr>
              <a:spLocks noChangeShapeType="1"/>
            </p:cNvSpPr>
            <p:nvPr/>
          </p:nvSpPr>
          <p:spPr bwMode="auto">
            <a:xfrm flipH="1">
              <a:off x="930" y="1162"/>
              <a:ext cx="226" cy="91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26" name="Line 34"/>
            <p:cNvSpPr>
              <a:spLocks noChangeShapeType="1"/>
            </p:cNvSpPr>
            <p:nvPr/>
          </p:nvSpPr>
          <p:spPr bwMode="auto">
            <a:xfrm>
              <a:off x="1156" y="1162"/>
              <a:ext cx="227" cy="227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27" name="Line 35"/>
            <p:cNvSpPr>
              <a:spLocks noChangeShapeType="1"/>
            </p:cNvSpPr>
            <p:nvPr/>
          </p:nvSpPr>
          <p:spPr bwMode="auto">
            <a:xfrm>
              <a:off x="1066" y="845"/>
              <a:ext cx="90" cy="317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28" name="Line 36"/>
            <p:cNvSpPr>
              <a:spLocks noChangeShapeType="1"/>
            </p:cNvSpPr>
            <p:nvPr/>
          </p:nvSpPr>
          <p:spPr bwMode="auto">
            <a:xfrm flipH="1">
              <a:off x="703" y="845"/>
              <a:ext cx="90" cy="317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29" name="Line 37"/>
            <p:cNvSpPr>
              <a:spLocks noChangeShapeType="1"/>
            </p:cNvSpPr>
            <p:nvPr/>
          </p:nvSpPr>
          <p:spPr bwMode="auto">
            <a:xfrm>
              <a:off x="703" y="1162"/>
              <a:ext cx="227" cy="91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30" name="Line 38"/>
            <p:cNvSpPr>
              <a:spLocks noChangeShapeType="1"/>
            </p:cNvSpPr>
            <p:nvPr/>
          </p:nvSpPr>
          <p:spPr bwMode="auto">
            <a:xfrm flipH="1">
              <a:off x="476" y="1162"/>
              <a:ext cx="227" cy="227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59477" name="AutoShape 85"/>
          <p:cNvCxnSpPr>
            <a:cxnSpLocks noChangeShapeType="1"/>
          </p:cNvCxnSpPr>
          <p:nvPr/>
        </p:nvCxnSpPr>
        <p:spPr bwMode="auto">
          <a:xfrm>
            <a:off x="3708400" y="3590925"/>
            <a:ext cx="0" cy="0"/>
          </a:xfrm>
          <a:prstGeom prst="straightConnector1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</p:cxnSp>
      <p:cxnSp>
        <p:nvCxnSpPr>
          <p:cNvPr id="59481" name="AutoShape 89"/>
          <p:cNvCxnSpPr>
            <a:cxnSpLocks noChangeShapeType="1"/>
          </p:cNvCxnSpPr>
          <p:nvPr/>
        </p:nvCxnSpPr>
        <p:spPr bwMode="auto">
          <a:xfrm>
            <a:off x="3708400" y="3590925"/>
            <a:ext cx="0" cy="0"/>
          </a:xfrm>
          <a:prstGeom prst="straightConnector1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</p:cxnSp>
      <p:cxnSp>
        <p:nvCxnSpPr>
          <p:cNvPr id="59485" name="AutoShape 93"/>
          <p:cNvCxnSpPr>
            <a:cxnSpLocks noChangeShapeType="1"/>
          </p:cNvCxnSpPr>
          <p:nvPr/>
        </p:nvCxnSpPr>
        <p:spPr bwMode="auto">
          <a:xfrm>
            <a:off x="3708400" y="3590925"/>
            <a:ext cx="0" cy="0"/>
          </a:xfrm>
          <a:prstGeom prst="straightConnector1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</p:cxnSp>
      <p:cxnSp>
        <p:nvCxnSpPr>
          <p:cNvPr id="59487" name="AutoShape 95"/>
          <p:cNvCxnSpPr>
            <a:cxnSpLocks noChangeShapeType="1"/>
          </p:cNvCxnSpPr>
          <p:nvPr/>
        </p:nvCxnSpPr>
        <p:spPr bwMode="auto">
          <a:xfrm>
            <a:off x="3708400" y="3590925"/>
            <a:ext cx="1588" cy="1588"/>
          </a:xfrm>
          <a:prstGeom prst="straightConnector1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</p:cxnSp>
      <p:grpSp>
        <p:nvGrpSpPr>
          <p:cNvPr id="59542" name="Group 150"/>
          <p:cNvGrpSpPr>
            <a:grpSpLocks/>
          </p:cNvGrpSpPr>
          <p:nvPr/>
        </p:nvGrpSpPr>
        <p:grpSpPr bwMode="auto">
          <a:xfrm>
            <a:off x="539750" y="3789363"/>
            <a:ext cx="3095625" cy="1512887"/>
            <a:chOff x="340" y="2387"/>
            <a:chExt cx="1950" cy="953"/>
          </a:xfrm>
        </p:grpSpPr>
        <p:sp>
          <p:nvSpPr>
            <p:cNvPr id="59488" name="Line 96"/>
            <p:cNvSpPr>
              <a:spLocks noChangeShapeType="1"/>
            </p:cNvSpPr>
            <p:nvPr/>
          </p:nvSpPr>
          <p:spPr bwMode="auto">
            <a:xfrm>
              <a:off x="710" y="2959"/>
              <a:ext cx="235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89" name="Line 97"/>
            <p:cNvSpPr>
              <a:spLocks noChangeShapeType="1"/>
            </p:cNvSpPr>
            <p:nvPr/>
          </p:nvSpPr>
          <p:spPr bwMode="auto">
            <a:xfrm flipH="1">
              <a:off x="945" y="2768"/>
              <a:ext cx="67" cy="191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90" name="Line 98"/>
            <p:cNvSpPr>
              <a:spLocks noChangeShapeType="1"/>
            </p:cNvSpPr>
            <p:nvPr/>
          </p:nvSpPr>
          <p:spPr bwMode="auto">
            <a:xfrm>
              <a:off x="642" y="2768"/>
              <a:ext cx="68" cy="191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91" name="Line 99"/>
            <p:cNvSpPr>
              <a:spLocks noChangeShapeType="1"/>
            </p:cNvSpPr>
            <p:nvPr/>
          </p:nvSpPr>
          <p:spPr bwMode="auto">
            <a:xfrm flipH="1">
              <a:off x="642" y="2609"/>
              <a:ext cx="202" cy="159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92" name="Line 100"/>
            <p:cNvSpPr>
              <a:spLocks noChangeShapeType="1"/>
            </p:cNvSpPr>
            <p:nvPr/>
          </p:nvSpPr>
          <p:spPr bwMode="auto">
            <a:xfrm>
              <a:off x="844" y="2609"/>
              <a:ext cx="168" cy="159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93" name="Line 101"/>
            <p:cNvSpPr>
              <a:spLocks noChangeShapeType="1"/>
            </p:cNvSpPr>
            <p:nvPr/>
          </p:nvSpPr>
          <p:spPr bwMode="auto">
            <a:xfrm flipH="1">
              <a:off x="844" y="2419"/>
              <a:ext cx="67" cy="19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94" name="Line 102"/>
            <p:cNvSpPr>
              <a:spLocks noChangeShapeType="1"/>
            </p:cNvSpPr>
            <p:nvPr/>
          </p:nvSpPr>
          <p:spPr bwMode="auto">
            <a:xfrm>
              <a:off x="911" y="2419"/>
              <a:ext cx="235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95" name="Line 103"/>
            <p:cNvSpPr>
              <a:spLocks noChangeShapeType="1"/>
            </p:cNvSpPr>
            <p:nvPr/>
          </p:nvSpPr>
          <p:spPr bwMode="auto">
            <a:xfrm flipH="1" flipV="1">
              <a:off x="1146" y="2419"/>
              <a:ext cx="68" cy="19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96" name="Line 104"/>
            <p:cNvSpPr>
              <a:spLocks noChangeShapeType="1"/>
            </p:cNvSpPr>
            <p:nvPr/>
          </p:nvSpPr>
          <p:spPr bwMode="auto">
            <a:xfrm flipH="1">
              <a:off x="1012" y="2609"/>
              <a:ext cx="202" cy="159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97" name="Line 105"/>
            <p:cNvSpPr>
              <a:spLocks noChangeShapeType="1"/>
            </p:cNvSpPr>
            <p:nvPr/>
          </p:nvSpPr>
          <p:spPr bwMode="auto">
            <a:xfrm>
              <a:off x="1012" y="2768"/>
              <a:ext cx="269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98" name="Line 106"/>
            <p:cNvSpPr>
              <a:spLocks noChangeShapeType="1"/>
            </p:cNvSpPr>
            <p:nvPr/>
          </p:nvSpPr>
          <p:spPr bwMode="auto">
            <a:xfrm flipH="1" flipV="1">
              <a:off x="1281" y="2768"/>
              <a:ext cx="34" cy="191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99" name="Line 107"/>
            <p:cNvSpPr>
              <a:spLocks noChangeShapeType="1"/>
            </p:cNvSpPr>
            <p:nvPr/>
          </p:nvSpPr>
          <p:spPr bwMode="auto">
            <a:xfrm flipV="1">
              <a:off x="1146" y="2959"/>
              <a:ext cx="169" cy="159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00" name="Line 108"/>
            <p:cNvSpPr>
              <a:spLocks noChangeShapeType="1"/>
            </p:cNvSpPr>
            <p:nvPr/>
          </p:nvSpPr>
          <p:spPr bwMode="auto">
            <a:xfrm flipH="1" flipV="1">
              <a:off x="945" y="2959"/>
              <a:ext cx="201" cy="159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01" name="Line 109"/>
            <p:cNvSpPr>
              <a:spLocks noChangeShapeType="1"/>
            </p:cNvSpPr>
            <p:nvPr/>
          </p:nvSpPr>
          <p:spPr bwMode="auto">
            <a:xfrm>
              <a:off x="743" y="2387"/>
              <a:ext cx="101" cy="22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02" name="Line 110"/>
            <p:cNvSpPr>
              <a:spLocks noChangeShapeType="1"/>
            </p:cNvSpPr>
            <p:nvPr/>
          </p:nvSpPr>
          <p:spPr bwMode="auto">
            <a:xfrm>
              <a:off x="542" y="2387"/>
              <a:ext cx="201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04" name="Line 112"/>
            <p:cNvSpPr>
              <a:spLocks noChangeShapeType="1"/>
            </p:cNvSpPr>
            <p:nvPr/>
          </p:nvSpPr>
          <p:spPr bwMode="auto">
            <a:xfrm flipV="1">
              <a:off x="441" y="2387"/>
              <a:ext cx="101" cy="22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05" name="Line 113"/>
            <p:cNvSpPr>
              <a:spLocks noChangeShapeType="1"/>
            </p:cNvSpPr>
            <p:nvPr/>
          </p:nvSpPr>
          <p:spPr bwMode="auto">
            <a:xfrm>
              <a:off x="441" y="2609"/>
              <a:ext cx="201" cy="159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06" name="Line 114"/>
            <p:cNvSpPr>
              <a:spLocks noChangeShapeType="1"/>
            </p:cNvSpPr>
            <p:nvPr/>
          </p:nvSpPr>
          <p:spPr bwMode="auto">
            <a:xfrm>
              <a:off x="407" y="2768"/>
              <a:ext cx="235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07" name="Line 115"/>
            <p:cNvSpPr>
              <a:spLocks noChangeShapeType="1"/>
            </p:cNvSpPr>
            <p:nvPr/>
          </p:nvSpPr>
          <p:spPr bwMode="auto">
            <a:xfrm flipV="1">
              <a:off x="340" y="2768"/>
              <a:ext cx="67" cy="191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08" name="Line 116"/>
            <p:cNvSpPr>
              <a:spLocks noChangeShapeType="1"/>
            </p:cNvSpPr>
            <p:nvPr/>
          </p:nvSpPr>
          <p:spPr bwMode="auto">
            <a:xfrm flipV="1">
              <a:off x="508" y="2959"/>
              <a:ext cx="202" cy="127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09" name="Line 117"/>
            <p:cNvSpPr>
              <a:spLocks noChangeShapeType="1"/>
            </p:cNvSpPr>
            <p:nvPr/>
          </p:nvSpPr>
          <p:spPr bwMode="auto">
            <a:xfrm flipH="1" flipV="1">
              <a:off x="340" y="2959"/>
              <a:ext cx="168" cy="127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10" name="Line 118"/>
            <p:cNvSpPr>
              <a:spLocks noChangeShapeType="1"/>
            </p:cNvSpPr>
            <p:nvPr/>
          </p:nvSpPr>
          <p:spPr bwMode="auto">
            <a:xfrm flipV="1">
              <a:off x="642" y="2959"/>
              <a:ext cx="68" cy="223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11" name="Line 119"/>
            <p:cNvSpPr>
              <a:spLocks noChangeShapeType="1"/>
            </p:cNvSpPr>
            <p:nvPr/>
          </p:nvSpPr>
          <p:spPr bwMode="auto">
            <a:xfrm flipH="1" flipV="1">
              <a:off x="945" y="2959"/>
              <a:ext cx="67" cy="223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12" name="Line 120"/>
            <p:cNvSpPr>
              <a:spLocks noChangeShapeType="1"/>
            </p:cNvSpPr>
            <p:nvPr/>
          </p:nvSpPr>
          <p:spPr bwMode="auto">
            <a:xfrm flipV="1">
              <a:off x="811" y="3182"/>
              <a:ext cx="201" cy="158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13" name="Line 121"/>
            <p:cNvSpPr>
              <a:spLocks noChangeShapeType="1"/>
            </p:cNvSpPr>
            <p:nvPr/>
          </p:nvSpPr>
          <p:spPr bwMode="auto">
            <a:xfrm flipH="1" flipV="1">
              <a:off x="642" y="3182"/>
              <a:ext cx="169" cy="158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14" name="Line 122"/>
            <p:cNvSpPr>
              <a:spLocks noChangeShapeType="1"/>
            </p:cNvSpPr>
            <p:nvPr/>
          </p:nvSpPr>
          <p:spPr bwMode="auto">
            <a:xfrm flipV="1">
              <a:off x="1281" y="2641"/>
              <a:ext cx="169" cy="127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15" name="Line 123"/>
            <p:cNvSpPr>
              <a:spLocks noChangeShapeType="1"/>
            </p:cNvSpPr>
            <p:nvPr/>
          </p:nvSpPr>
          <p:spPr bwMode="auto">
            <a:xfrm flipH="1" flipV="1">
              <a:off x="1450" y="2641"/>
              <a:ext cx="201" cy="127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16" name="Line 124"/>
            <p:cNvSpPr>
              <a:spLocks noChangeShapeType="1"/>
            </p:cNvSpPr>
            <p:nvPr/>
          </p:nvSpPr>
          <p:spPr bwMode="auto">
            <a:xfrm flipV="1">
              <a:off x="1584" y="2768"/>
              <a:ext cx="67" cy="191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17" name="Line 125"/>
            <p:cNvSpPr>
              <a:spLocks noChangeShapeType="1"/>
            </p:cNvSpPr>
            <p:nvPr/>
          </p:nvSpPr>
          <p:spPr bwMode="auto">
            <a:xfrm flipH="1">
              <a:off x="1315" y="2959"/>
              <a:ext cx="269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18" name="Line 126"/>
            <p:cNvSpPr>
              <a:spLocks noChangeShapeType="1"/>
            </p:cNvSpPr>
            <p:nvPr/>
          </p:nvSpPr>
          <p:spPr bwMode="auto">
            <a:xfrm flipH="1">
              <a:off x="1584" y="2419"/>
              <a:ext cx="201" cy="126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19" name="Line 127"/>
            <p:cNvSpPr>
              <a:spLocks noChangeShapeType="1"/>
            </p:cNvSpPr>
            <p:nvPr/>
          </p:nvSpPr>
          <p:spPr bwMode="auto">
            <a:xfrm>
              <a:off x="1584" y="2545"/>
              <a:ext cx="67" cy="223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20" name="Line 128"/>
            <p:cNvSpPr>
              <a:spLocks noChangeShapeType="1"/>
            </p:cNvSpPr>
            <p:nvPr/>
          </p:nvSpPr>
          <p:spPr bwMode="auto">
            <a:xfrm flipH="1" flipV="1">
              <a:off x="1785" y="2419"/>
              <a:ext cx="169" cy="126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21" name="Line 129"/>
            <p:cNvSpPr>
              <a:spLocks noChangeShapeType="1"/>
            </p:cNvSpPr>
            <p:nvPr/>
          </p:nvSpPr>
          <p:spPr bwMode="auto">
            <a:xfrm flipV="1">
              <a:off x="1886" y="2545"/>
              <a:ext cx="68" cy="223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22" name="Line 130"/>
            <p:cNvSpPr>
              <a:spLocks noChangeShapeType="1"/>
            </p:cNvSpPr>
            <p:nvPr/>
          </p:nvSpPr>
          <p:spPr bwMode="auto">
            <a:xfrm>
              <a:off x="1651" y="2768"/>
              <a:ext cx="235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23" name="Line 131"/>
            <p:cNvSpPr>
              <a:spLocks noChangeShapeType="1"/>
            </p:cNvSpPr>
            <p:nvPr/>
          </p:nvSpPr>
          <p:spPr bwMode="auto">
            <a:xfrm flipV="1">
              <a:off x="1886" y="2609"/>
              <a:ext cx="202" cy="159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24" name="Line 132"/>
            <p:cNvSpPr>
              <a:spLocks noChangeShapeType="1"/>
            </p:cNvSpPr>
            <p:nvPr/>
          </p:nvSpPr>
          <p:spPr bwMode="auto">
            <a:xfrm>
              <a:off x="2088" y="2609"/>
              <a:ext cx="202" cy="159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25" name="Line 133"/>
            <p:cNvSpPr>
              <a:spLocks noChangeShapeType="1"/>
            </p:cNvSpPr>
            <p:nvPr/>
          </p:nvSpPr>
          <p:spPr bwMode="auto">
            <a:xfrm flipV="1">
              <a:off x="2189" y="2768"/>
              <a:ext cx="101" cy="191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26" name="Line 134"/>
            <p:cNvSpPr>
              <a:spLocks noChangeShapeType="1"/>
            </p:cNvSpPr>
            <p:nvPr/>
          </p:nvSpPr>
          <p:spPr bwMode="auto">
            <a:xfrm flipV="1">
              <a:off x="1954" y="2959"/>
              <a:ext cx="235" cy="31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27" name="Line 135"/>
            <p:cNvSpPr>
              <a:spLocks noChangeShapeType="1"/>
            </p:cNvSpPr>
            <p:nvPr/>
          </p:nvSpPr>
          <p:spPr bwMode="auto">
            <a:xfrm>
              <a:off x="1886" y="2768"/>
              <a:ext cx="68" cy="22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29" name="Line 137"/>
            <p:cNvSpPr>
              <a:spLocks noChangeShapeType="1"/>
            </p:cNvSpPr>
            <p:nvPr/>
          </p:nvSpPr>
          <p:spPr bwMode="auto">
            <a:xfrm flipV="1">
              <a:off x="1752" y="2990"/>
              <a:ext cx="202" cy="128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30" name="Line 138"/>
            <p:cNvSpPr>
              <a:spLocks noChangeShapeType="1"/>
            </p:cNvSpPr>
            <p:nvPr/>
          </p:nvSpPr>
          <p:spPr bwMode="auto">
            <a:xfrm flipH="1" flipV="1">
              <a:off x="1584" y="2959"/>
              <a:ext cx="168" cy="159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31" name="Line 139"/>
            <p:cNvSpPr>
              <a:spLocks noChangeShapeType="1"/>
            </p:cNvSpPr>
            <p:nvPr/>
          </p:nvSpPr>
          <p:spPr bwMode="auto">
            <a:xfrm flipV="1">
              <a:off x="1684" y="3118"/>
              <a:ext cx="68" cy="19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32" name="Line 140"/>
            <p:cNvSpPr>
              <a:spLocks noChangeShapeType="1"/>
            </p:cNvSpPr>
            <p:nvPr/>
          </p:nvSpPr>
          <p:spPr bwMode="auto">
            <a:xfrm flipV="1">
              <a:off x="1382" y="2959"/>
              <a:ext cx="202" cy="159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33" name="Line 141"/>
            <p:cNvSpPr>
              <a:spLocks noChangeShapeType="1"/>
            </p:cNvSpPr>
            <p:nvPr/>
          </p:nvSpPr>
          <p:spPr bwMode="auto">
            <a:xfrm flipH="1" flipV="1">
              <a:off x="1382" y="3118"/>
              <a:ext cx="68" cy="19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34" name="Line 142"/>
            <p:cNvSpPr>
              <a:spLocks noChangeShapeType="1"/>
            </p:cNvSpPr>
            <p:nvPr/>
          </p:nvSpPr>
          <p:spPr bwMode="auto">
            <a:xfrm>
              <a:off x="1450" y="3308"/>
              <a:ext cx="234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35" name="Line 143"/>
            <p:cNvSpPr>
              <a:spLocks noChangeShapeType="1"/>
            </p:cNvSpPr>
            <p:nvPr/>
          </p:nvSpPr>
          <p:spPr bwMode="auto">
            <a:xfrm>
              <a:off x="1954" y="2990"/>
              <a:ext cx="201" cy="159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36" name="Line 144"/>
            <p:cNvSpPr>
              <a:spLocks noChangeShapeType="1"/>
            </p:cNvSpPr>
            <p:nvPr/>
          </p:nvSpPr>
          <p:spPr bwMode="auto">
            <a:xfrm flipV="1">
              <a:off x="2054" y="3149"/>
              <a:ext cx="101" cy="191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37" name="Line 145"/>
            <p:cNvSpPr>
              <a:spLocks noChangeShapeType="1"/>
            </p:cNvSpPr>
            <p:nvPr/>
          </p:nvSpPr>
          <p:spPr bwMode="auto">
            <a:xfrm>
              <a:off x="1819" y="3308"/>
              <a:ext cx="235" cy="3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538" name="Line 146"/>
            <p:cNvSpPr>
              <a:spLocks noChangeShapeType="1"/>
            </p:cNvSpPr>
            <p:nvPr/>
          </p:nvSpPr>
          <p:spPr bwMode="auto">
            <a:xfrm flipH="1" flipV="1">
              <a:off x="1752" y="3118"/>
              <a:ext cx="67" cy="19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9546" name="Group 154"/>
          <p:cNvGrpSpPr>
            <a:grpSpLocks/>
          </p:cNvGrpSpPr>
          <p:nvPr/>
        </p:nvGrpSpPr>
        <p:grpSpPr bwMode="auto">
          <a:xfrm>
            <a:off x="7451725" y="5300663"/>
            <a:ext cx="936625" cy="433387"/>
            <a:chOff x="4604" y="2795"/>
            <a:chExt cx="624" cy="336"/>
          </a:xfrm>
        </p:grpSpPr>
        <p:sp>
          <p:nvSpPr>
            <p:cNvPr id="59544" name="Oval 152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604" y="2795"/>
              <a:ext cx="624" cy="336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5725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545" name="Oval 153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695" y="2795"/>
              <a:ext cx="432" cy="19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6039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9547" name="Text Box 155"/>
          <p:cNvSpPr txBox="1">
            <a:spLocks noChangeArrowheads="1"/>
          </p:cNvSpPr>
          <p:nvPr/>
        </p:nvSpPr>
        <p:spPr bwMode="auto">
          <a:xfrm>
            <a:off x="4211638" y="2420938"/>
            <a:ext cx="45561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3538" algn="just"/>
            <a:r>
              <a:rPr lang="ru-RU"/>
              <a:t>Додекаэдр - двенадцатигранник.</a:t>
            </a:r>
          </a:p>
          <a:p>
            <a:pPr indent="363538" algn="just"/>
            <a:endParaRPr lang="ru-RU" sz="1000"/>
          </a:p>
          <a:p>
            <a:pPr indent="363538" algn="just"/>
            <a:r>
              <a:rPr lang="ru-RU"/>
              <a:t>У додекаэдра грани – правильные пятиугольники. В каждой вершине сходится по три ребра.</a:t>
            </a:r>
          </a:p>
        </p:txBody>
      </p:sp>
      <p:pic>
        <p:nvPicPr>
          <p:cNvPr id="59548" name="Picture 156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308850" y="620713"/>
            <a:ext cx="1614488" cy="1655762"/>
          </a:xfrm>
          <a:noFill/>
          <a:ln/>
        </p:spPr>
      </p:pic>
      <p:sp>
        <p:nvSpPr>
          <p:cNvPr id="59550" name="Rectangle 158"/>
          <p:cNvSpPr>
            <a:spLocks noChangeArrowheads="1"/>
          </p:cNvSpPr>
          <p:nvPr/>
        </p:nvSpPr>
        <p:spPr bwMode="auto">
          <a:xfrm>
            <a:off x="4500563" y="5373688"/>
            <a:ext cx="2800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/>
              <a:t>Кнопка для перехода к таблице</a:t>
            </a:r>
          </a:p>
        </p:txBody>
      </p:sp>
      <p:sp>
        <p:nvSpPr>
          <p:cNvPr id="59551" name="AutoShape 15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308725"/>
            <a:ext cx="792162" cy="549275"/>
          </a:xfrm>
          <a:prstGeom prst="actionButtonForwardNex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Правильный икосаэдр</a:t>
            </a:r>
          </a:p>
        </p:txBody>
      </p:sp>
      <p:grpSp>
        <p:nvGrpSpPr>
          <p:cNvPr id="68647" name="Group 39"/>
          <p:cNvGrpSpPr>
            <a:grpSpLocks/>
          </p:cNvGrpSpPr>
          <p:nvPr/>
        </p:nvGrpSpPr>
        <p:grpSpPr bwMode="auto">
          <a:xfrm>
            <a:off x="468313" y="1412875"/>
            <a:ext cx="2089150" cy="1943100"/>
            <a:chOff x="476" y="845"/>
            <a:chExt cx="1089" cy="952"/>
          </a:xfrm>
        </p:grpSpPr>
        <p:sp>
          <p:nvSpPr>
            <p:cNvPr id="68616" name="Line 8"/>
            <p:cNvSpPr>
              <a:spLocks noChangeShapeType="1"/>
            </p:cNvSpPr>
            <p:nvPr/>
          </p:nvSpPr>
          <p:spPr bwMode="auto">
            <a:xfrm flipV="1">
              <a:off x="476" y="1117"/>
              <a:ext cx="408" cy="181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17" name="Line 9"/>
            <p:cNvSpPr>
              <a:spLocks noChangeShapeType="1"/>
            </p:cNvSpPr>
            <p:nvPr/>
          </p:nvSpPr>
          <p:spPr bwMode="auto">
            <a:xfrm>
              <a:off x="884" y="1117"/>
              <a:ext cx="46" cy="408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18" name="Line 10"/>
            <p:cNvSpPr>
              <a:spLocks noChangeShapeType="1"/>
            </p:cNvSpPr>
            <p:nvPr/>
          </p:nvSpPr>
          <p:spPr bwMode="auto">
            <a:xfrm flipH="1" flipV="1">
              <a:off x="476" y="1298"/>
              <a:ext cx="454" cy="227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19" name="Line 11"/>
            <p:cNvSpPr>
              <a:spLocks noChangeShapeType="1"/>
            </p:cNvSpPr>
            <p:nvPr/>
          </p:nvSpPr>
          <p:spPr bwMode="auto">
            <a:xfrm flipH="1" flipV="1">
              <a:off x="884" y="1117"/>
              <a:ext cx="408" cy="181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20" name="Line 12"/>
            <p:cNvSpPr>
              <a:spLocks noChangeShapeType="1"/>
            </p:cNvSpPr>
            <p:nvPr/>
          </p:nvSpPr>
          <p:spPr bwMode="auto">
            <a:xfrm flipH="1">
              <a:off x="930" y="1298"/>
              <a:ext cx="362" cy="227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21" name="Line 13"/>
            <p:cNvSpPr>
              <a:spLocks noChangeShapeType="1"/>
            </p:cNvSpPr>
            <p:nvPr/>
          </p:nvSpPr>
          <p:spPr bwMode="auto">
            <a:xfrm flipV="1">
              <a:off x="1292" y="1298"/>
              <a:ext cx="0" cy="499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22" name="Line 14"/>
            <p:cNvSpPr>
              <a:spLocks noChangeShapeType="1"/>
            </p:cNvSpPr>
            <p:nvPr/>
          </p:nvSpPr>
          <p:spPr bwMode="auto">
            <a:xfrm flipH="1" flipV="1">
              <a:off x="930" y="1525"/>
              <a:ext cx="362" cy="272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23" name="Line 15"/>
            <p:cNvSpPr>
              <a:spLocks noChangeShapeType="1"/>
            </p:cNvSpPr>
            <p:nvPr/>
          </p:nvSpPr>
          <p:spPr bwMode="auto">
            <a:xfrm flipV="1">
              <a:off x="748" y="1525"/>
              <a:ext cx="182" cy="272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24" name="Line 16"/>
            <p:cNvSpPr>
              <a:spLocks noChangeShapeType="1"/>
            </p:cNvSpPr>
            <p:nvPr/>
          </p:nvSpPr>
          <p:spPr bwMode="auto">
            <a:xfrm>
              <a:off x="748" y="1797"/>
              <a:ext cx="544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25" name="Line 17"/>
            <p:cNvSpPr>
              <a:spLocks noChangeShapeType="1"/>
            </p:cNvSpPr>
            <p:nvPr/>
          </p:nvSpPr>
          <p:spPr bwMode="auto">
            <a:xfrm flipH="1" flipV="1">
              <a:off x="476" y="1298"/>
              <a:ext cx="272" cy="499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26" name="Line 18"/>
            <p:cNvSpPr>
              <a:spLocks noChangeShapeType="1"/>
            </p:cNvSpPr>
            <p:nvPr/>
          </p:nvSpPr>
          <p:spPr bwMode="auto">
            <a:xfrm flipV="1">
              <a:off x="476" y="845"/>
              <a:ext cx="272" cy="453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27" name="Line 19"/>
            <p:cNvSpPr>
              <a:spLocks noChangeShapeType="1"/>
            </p:cNvSpPr>
            <p:nvPr/>
          </p:nvSpPr>
          <p:spPr bwMode="auto">
            <a:xfrm>
              <a:off x="748" y="845"/>
              <a:ext cx="544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28" name="Line 20"/>
            <p:cNvSpPr>
              <a:spLocks noChangeShapeType="1"/>
            </p:cNvSpPr>
            <p:nvPr/>
          </p:nvSpPr>
          <p:spPr bwMode="auto">
            <a:xfrm flipV="1">
              <a:off x="1292" y="845"/>
              <a:ext cx="0" cy="453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29" name="Line 21"/>
            <p:cNvSpPr>
              <a:spLocks noChangeShapeType="1"/>
            </p:cNvSpPr>
            <p:nvPr/>
          </p:nvSpPr>
          <p:spPr bwMode="auto">
            <a:xfrm>
              <a:off x="1292" y="845"/>
              <a:ext cx="273" cy="453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30" name="Line 22"/>
            <p:cNvSpPr>
              <a:spLocks noChangeShapeType="1"/>
            </p:cNvSpPr>
            <p:nvPr/>
          </p:nvSpPr>
          <p:spPr bwMode="auto">
            <a:xfrm flipH="1">
              <a:off x="1292" y="1298"/>
              <a:ext cx="273" cy="499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31" name="Line 23"/>
            <p:cNvSpPr>
              <a:spLocks noChangeShapeType="1"/>
            </p:cNvSpPr>
            <p:nvPr/>
          </p:nvSpPr>
          <p:spPr bwMode="auto">
            <a:xfrm flipH="1">
              <a:off x="1292" y="1298"/>
              <a:ext cx="273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32" name="Line 24"/>
            <p:cNvSpPr>
              <a:spLocks noChangeShapeType="1"/>
            </p:cNvSpPr>
            <p:nvPr/>
          </p:nvSpPr>
          <p:spPr bwMode="auto">
            <a:xfrm>
              <a:off x="748" y="845"/>
              <a:ext cx="136" cy="272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33" name="Line 25"/>
            <p:cNvSpPr>
              <a:spLocks noChangeShapeType="1"/>
            </p:cNvSpPr>
            <p:nvPr/>
          </p:nvSpPr>
          <p:spPr bwMode="auto">
            <a:xfrm flipH="1">
              <a:off x="884" y="845"/>
              <a:ext cx="408" cy="272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34" name="Line 26"/>
            <p:cNvSpPr>
              <a:spLocks noChangeShapeType="1"/>
            </p:cNvSpPr>
            <p:nvPr/>
          </p:nvSpPr>
          <p:spPr bwMode="auto">
            <a:xfrm flipV="1">
              <a:off x="1156" y="845"/>
              <a:ext cx="136" cy="272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35" name="Line 27"/>
            <p:cNvSpPr>
              <a:spLocks noChangeShapeType="1"/>
            </p:cNvSpPr>
            <p:nvPr/>
          </p:nvSpPr>
          <p:spPr bwMode="auto">
            <a:xfrm>
              <a:off x="1156" y="1117"/>
              <a:ext cx="409" cy="181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36" name="Line 28"/>
            <p:cNvSpPr>
              <a:spLocks noChangeShapeType="1"/>
            </p:cNvSpPr>
            <p:nvPr/>
          </p:nvSpPr>
          <p:spPr bwMode="auto">
            <a:xfrm>
              <a:off x="1156" y="1117"/>
              <a:ext cx="0" cy="453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37" name="Line 29"/>
            <p:cNvSpPr>
              <a:spLocks noChangeShapeType="1"/>
            </p:cNvSpPr>
            <p:nvPr/>
          </p:nvSpPr>
          <p:spPr bwMode="auto">
            <a:xfrm flipH="1">
              <a:off x="1156" y="1298"/>
              <a:ext cx="409" cy="272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38" name="Line 30"/>
            <p:cNvSpPr>
              <a:spLocks noChangeShapeType="1"/>
            </p:cNvSpPr>
            <p:nvPr/>
          </p:nvSpPr>
          <p:spPr bwMode="auto">
            <a:xfrm flipH="1">
              <a:off x="748" y="1570"/>
              <a:ext cx="408" cy="227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39" name="Line 31"/>
            <p:cNvSpPr>
              <a:spLocks noChangeShapeType="1"/>
            </p:cNvSpPr>
            <p:nvPr/>
          </p:nvSpPr>
          <p:spPr bwMode="auto">
            <a:xfrm>
              <a:off x="1156" y="1570"/>
              <a:ext cx="136" cy="182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40" name="Line 32"/>
            <p:cNvSpPr>
              <a:spLocks noChangeShapeType="1"/>
            </p:cNvSpPr>
            <p:nvPr/>
          </p:nvSpPr>
          <p:spPr bwMode="auto">
            <a:xfrm>
              <a:off x="748" y="1344"/>
              <a:ext cx="408" cy="226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41" name="Line 33"/>
            <p:cNvSpPr>
              <a:spLocks noChangeShapeType="1"/>
            </p:cNvSpPr>
            <p:nvPr/>
          </p:nvSpPr>
          <p:spPr bwMode="auto">
            <a:xfrm>
              <a:off x="748" y="1344"/>
              <a:ext cx="0" cy="408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42" name="Line 34"/>
            <p:cNvSpPr>
              <a:spLocks noChangeShapeType="1"/>
            </p:cNvSpPr>
            <p:nvPr/>
          </p:nvSpPr>
          <p:spPr bwMode="auto">
            <a:xfrm>
              <a:off x="476" y="1298"/>
              <a:ext cx="272" cy="46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43" name="Line 35"/>
            <p:cNvSpPr>
              <a:spLocks noChangeShapeType="1"/>
            </p:cNvSpPr>
            <p:nvPr/>
          </p:nvSpPr>
          <p:spPr bwMode="auto">
            <a:xfrm flipV="1">
              <a:off x="748" y="1117"/>
              <a:ext cx="408" cy="227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44" name="Line 36"/>
            <p:cNvSpPr>
              <a:spLocks noChangeShapeType="1"/>
            </p:cNvSpPr>
            <p:nvPr/>
          </p:nvSpPr>
          <p:spPr bwMode="auto">
            <a:xfrm>
              <a:off x="748" y="845"/>
              <a:ext cx="0" cy="499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45" name="Line 37"/>
            <p:cNvSpPr>
              <a:spLocks noChangeShapeType="1"/>
            </p:cNvSpPr>
            <p:nvPr/>
          </p:nvSpPr>
          <p:spPr bwMode="auto">
            <a:xfrm>
              <a:off x="748" y="845"/>
              <a:ext cx="408" cy="272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8670" name="Group 62"/>
          <p:cNvGrpSpPr>
            <a:grpSpLocks/>
          </p:cNvGrpSpPr>
          <p:nvPr/>
        </p:nvGrpSpPr>
        <p:grpSpPr bwMode="auto">
          <a:xfrm>
            <a:off x="395288" y="3860800"/>
            <a:ext cx="2952750" cy="2160588"/>
            <a:chOff x="249" y="1298"/>
            <a:chExt cx="3039" cy="2404"/>
          </a:xfrm>
        </p:grpSpPr>
        <p:grpSp>
          <p:nvGrpSpPr>
            <p:cNvPr id="68664" name="Group 56"/>
            <p:cNvGrpSpPr>
              <a:grpSpLocks/>
            </p:cNvGrpSpPr>
            <p:nvPr/>
          </p:nvGrpSpPr>
          <p:grpSpPr bwMode="auto">
            <a:xfrm>
              <a:off x="249" y="1298"/>
              <a:ext cx="3039" cy="1951"/>
              <a:chOff x="249" y="1298"/>
              <a:chExt cx="3447" cy="2177"/>
            </a:xfrm>
          </p:grpSpPr>
          <p:sp>
            <p:nvSpPr>
              <p:cNvPr id="68649" name="AutoShape 41"/>
              <p:cNvSpPr>
                <a:spLocks noChangeArrowheads="1"/>
              </p:cNvSpPr>
              <p:nvPr/>
            </p:nvSpPr>
            <p:spPr bwMode="auto">
              <a:xfrm>
                <a:off x="521" y="2387"/>
                <a:ext cx="635" cy="544"/>
              </a:xfrm>
              <a:prstGeom prst="triangle">
                <a:avLst>
                  <a:gd name="adj" fmla="val 50000"/>
                </a:avLst>
              </a:prstGeom>
              <a:solidFill>
                <a:srgbClr val="CCECFF"/>
              </a:solidFill>
              <a:ln w="28575">
                <a:solidFill>
                  <a:srgbClr val="0066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0" name="AutoShape 42"/>
              <p:cNvSpPr>
                <a:spLocks noChangeArrowheads="1"/>
              </p:cNvSpPr>
              <p:nvPr/>
            </p:nvSpPr>
            <p:spPr bwMode="auto">
              <a:xfrm>
                <a:off x="1156" y="2387"/>
                <a:ext cx="635" cy="544"/>
              </a:xfrm>
              <a:prstGeom prst="triangle">
                <a:avLst>
                  <a:gd name="adj" fmla="val 50000"/>
                </a:avLst>
              </a:prstGeom>
              <a:solidFill>
                <a:srgbClr val="CCECFF"/>
              </a:solidFill>
              <a:ln w="28575">
                <a:solidFill>
                  <a:srgbClr val="0066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1" name="AutoShape 43"/>
              <p:cNvSpPr>
                <a:spLocks noChangeArrowheads="1"/>
              </p:cNvSpPr>
              <p:nvPr/>
            </p:nvSpPr>
            <p:spPr bwMode="auto">
              <a:xfrm>
                <a:off x="1791" y="2387"/>
                <a:ext cx="635" cy="544"/>
              </a:xfrm>
              <a:prstGeom prst="triangle">
                <a:avLst>
                  <a:gd name="adj" fmla="val 50000"/>
                </a:avLst>
              </a:prstGeom>
              <a:solidFill>
                <a:srgbClr val="CCECFF"/>
              </a:solidFill>
              <a:ln w="28575">
                <a:solidFill>
                  <a:srgbClr val="0066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2" name="AutoShape 44"/>
              <p:cNvSpPr>
                <a:spLocks noChangeArrowheads="1"/>
              </p:cNvSpPr>
              <p:nvPr/>
            </p:nvSpPr>
            <p:spPr bwMode="auto">
              <a:xfrm>
                <a:off x="2426" y="2387"/>
                <a:ext cx="635" cy="544"/>
              </a:xfrm>
              <a:prstGeom prst="triangle">
                <a:avLst>
                  <a:gd name="adj" fmla="val 50000"/>
                </a:avLst>
              </a:prstGeom>
              <a:solidFill>
                <a:srgbClr val="CCECFF"/>
              </a:solidFill>
              <a:ln w="28575">
                <a:solidFill>
                  <a:srgbClr val="0066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3" name="AutoShape 45"/>
              <p:cNvSpPr>
                <a:spLocks noChangeArrowheads="1"/>
              </p:cNvSpPr>
              <p:nvPr/>
            </p:nvSpPr>
            <p:spPr bwMode="auto">
              <a:xfrm>
                <a:off x="3061" y="2387"/>
                <a:ext cx="635" cy="544"/>
              </a:xfrm>
              <a:prstGeom prst="triangle">
                <a:avLst>
                  <a:gd name="adj" fmla="val 50000"/>
                </a:avLst>
              </a:prstGeom>
              <a:solidFill>
                <a:srgbClr val="CCECFF"/>
              </a:solidFill>
              <a:ln w="28575">
                <a:solidFill>
                  <a:srgbClr val="0066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4" name="AutoShape 46"/>
              <p:cNvSpPr>
                <a:spLocks noChangeArrowheads="1"/>
              </p:cNvSpPr>
              <p:nvPr/>
            </p:nvSpPr>
            <p:spPr bwMode="auto">
              <a:xfrm>
                <a:off x="1474" y="2931"/>
                <a:ext cx="635" cy="544"/>
              </a:xfrm>
              <a:prstGeom prst="triangle">
                <a:avLst>
                  <a:gd name="adj" fmla="val 50000"/>
                </a:avLst>
              </a:prstGeom>
              <a:solidFill>
                <a:srgbClr val="CCECFF"/>
              </a:solidFill>
              <a:ln w="28575">
                <a:solidFill>
                  <a:srgbClr val="0066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5" name="AutoShape 47"/>
              <p:cNvSpPr>
                <a:spLocks noChangeArrowheads="1"/>
              </p:cNvSpPr>
              <p:nvPr/>
            </p:nvSpPr>
            <p:spPr bwMode="auto">
              <a:xfrm>
                <a:off x="2109" y="2931"/>
                <a:ext cx="635" cy="544"/>
              </a:xfrm>
              <a:prstGeom prst="triangle">
                <a:avLst>
                  <a:gd name="adj" fmla="val 50000"/>
                </a:avLst>
              </a:prstGeom>
              <a:solidFill>
                <a:srgbClr val="CCECFF"/>
              </a:solidFill>
              <a:ln w="28575">
                <a:solidFill>
                  <a:srgbClr val="0066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6" name="AutoShape 48"/>
              <p:cNvSpPr>
                <a:spLocks noChangeArrowheads="1"/>
              </p:cNvSpPr>
              <p:nvPr/>
            </p:nvSpPr>
            <p:spPr bwMode="auto">
              <a:xfrm>
                <a:off x="1791" y="1842"/>
                <a:ext cx="635" cy="544"/>
              </a:xfrm>
              <a:prstGeom prst="triangle">
                <a:avLst>
                  <a:gd name="adj" fmla="val 50000"/>
                </a:avLst>
              </a:prstGeom>
              <a:solidFill>
                <a:srgbClr val="CCECFF"/>
              </a:solidFill>
              <a:ln w="28575">
                <a:solidFill>
                  <a:srgbClr val="0066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7" name="AutoShape 49"/>
              <p:cNvSpPr>
                <a:spLocks noChangeArrowheads="1"/>
              </p:cNvSpPr>
              <p:nvPr/>
            </p:nvSpPr>
            <p:spPr bwMode="auto">
              <a:xfrm>
                <a:off x="1474" y="1298"/>
                <a:ext cx="635" cy="544"/>
              </a:xfrm>
              <a:prstGeom prst="triangle">
                <a:avLst>
                  <a:gd name="adj" fmla="val 50000"/>
                </a:avLst>
              </a:prstGeom>
              <a:solidFill>
                <a:srgbClr val="CCECFF"/>
              </a:solidFill>
              <a:ln w="28575">
                <a:solidFill>
                  <a:srgbClr val="0066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8" name="AutoShape 50"/>
              <p:cNvSpPr>
                <a:spLocks noChangeArrowheads="1"/>
              </p:cNvSpPr>
              <p:nvPr/>
            </p:nvSpPr>
            <p:spPr bwMode="auto">
              <a:xfrm>
                <a:off x="2109" y="1298"/>
                <a:ext cx="635" cy="544"/>
              </a:xfrm>
              <a:prstGeom prst="triangle">
                <a:avLst>
                  <a:gd name="adj" fmla="val 50000"/>
                </a:avLst>
              </a:prstGeom>
              <a:solidFill>
                <a:srgbClr val="CCECFF"/>
              </a:solidFill>
              <a:ln w="28575">
                <a:solidFill>
                  <a:srgbClr val="0066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59" name="Line 51"/>
              <p:cNvSpPr>
                <a:spLocks noChangeShapeType="1"/>
              </p:cNvSpPr>
              <p:nvPr/>
            </p:nvSpPr>
            <p:spPr bwMode="auto">
              <a:xfrm flipH="1">
                <a:off x="2426" y="1842"/>
                <a:ext cx="318" cy="545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60" name="Line 52"/>
              <p:cNvSpPr>
                <a:spLocks noChangeShapeType="1"/>
              </p:cNvSpPr>
              <p:nvPr/>
            </p:nvSpPr>
            <p:spPr bwMode="auto">
              <a:xfrm>
                <a:off x="1474" y="1842"/>
                <a:ext cx="317" cy="545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61" name="Line 53"/>
              <p:cNvSpPr>
                <a:spLocks noChangeShapeType="1"/>
              </p:cNvSpPr>
              <p:nvPr/>
            </p:nvSpPr>
            <p:spPr bwMode="auto">
              <a:xfrm>
                <a:off x="839" y="2387"/>
                <a:ext cx="2540" cy="0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62" name="Line 54"/>
              <p:cNvSpPr>
                <a:spLocks noChangeShapeType="1"/>
              </p:cNvSpPr>
              <p:nvPr/>
            </p:nvSpPr>
            <p:spPr bwMode="auto">
              <a:xfrm flipH="1" flipV="1">
                <a:off x="249" y="2387"/>
                <a:ext cx="272" cy="544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63" name="Line 55"/>
              <p:cNvSpPr>
                <a:spLocks noChangeShapeType="1"/>
              </p:cNvSpPr>
              <p:nvPr/>
            </p:nvSpPr>
            <p:spPr bwMode="auto">
              <a:xfrm flipV="1">
                <a:off x="249" y="2387"/>
                <a:ext cx="635" cy="0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8665" name="Line 57"/>
            <p:cNvSpPr>
              <a:spLocks noChangeShapeType="1"/>
            </p:cNvSpPr>
            <p:nvPr/>
          </p:nvSpPr>
          <p:spPr bwMode="auto">
            <a:xfrm>
              <a:off x="1338" y="3249"/>
              <a:ext cx="272" cy="453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66" name="Line 58"/>
            <p:cNvSpPr>
              <a:spLocks noChangeShapeType="1"/>
            </p:cNvSpPr>
            <p:nvPr/>
          </p:nvSpPr>
          <p:spPr bwMode="auto">
            <a:xfrm flipV="1">
              <a:off x="1610" y="3249"/>
              <a:ext cx="272" cy="453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67" name="Line 59"/>
            <p:cNvSpPr>
              <a:spLocks noChangeShapeType="1"/>
            </p:cNvSpPr>
            <p:nvPr/>
          </p:nvSpPr>
          <p:spPr bwMode="auto">
            <a:xfrm>
              <a:off x="1882" y="3249"/>
              <a:ext cx="272" cy="453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8668" name="Line 60"/>
            <p:cNvSpPr>
              <a:spLocks noChangeShapeType="1"/>
            </p:cNvSpPr>
            <p:nvPr/>
          </p:nvSpPr>
          <p:spPr bwMode="auto">
            <a:xfrm flipH="1">
              <a:off x="2154" y="3249"/>
              <a:ext cx="272" cy="453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8675" name="Group 67"/>
          <p:cNvGrpSpPr>
            <a:grpSpLocks/>
          </p:cNvGrpSpPr>
          <p:nvPr/>
        </p:nvGrpSpPr>
        <p:grpSpPr bwMode="auto">
          <a:xfrm>
            <a:off x="7667625" y="5445125"/>
            <a:ext cx="865188" cy="431800"/>
            <a:chOff x="4604" y="2795"/>
            <a:chExt cx="624" cy="336"/>
          </a:xfrm>
        </p:grpSpPr>
        <p:sp>
          <p:nvSpPr>
            <p:cNvPr id="68673" name="Oval 6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604" y="2795"/>
              <a:ext cx="624" cy="336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5725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74" name="Oval 6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695" y="2795"/>
              <a:ext cx="432" cy="192"/>
            </a:xfrm>
            <a:prstGeom prst="ellipse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shade val="6039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8676" name="Text Box 68"/>
          <p:cNvSpPr txBox="1">
            <a:spLocks noChangeArrowheads="1"/>
          </p:cNvSpPr>
          <p:nvPr/>
        </p:nvSpPr>
        <p:spPr bwMode="auto">
          <a:xfrm>
            <a:off x="3563938" y="2636838"/>
            <a:ext cx="5113337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261938">
              <a:spcBef>
                <a:spcPct val="50000"/>
              </a:spcBef>
            </a:pPr>
            <a:r>
              <a:rPr lang="ru-RU"/>
              <a:t>Икосаэдр - двадцатигранник.</a:t>
            </a:r>
          </a:p>
          <a:p>
            <a:pPr indent="261938" algn="just">
              <a:spcBef>
                <a:spcPct val="50000"/>
              </a:spcBef>
            </a:pPr>
            <a:r>
              <a:rPr lang="ru-RU"/>
              <a:t>У икосаэдра грани – правильные треугольники. В каждой вершине сходится  по пять рёбер.</a:t>
            </a:r>
          </a:p>
        </p:txBody>
      </p:sp>
      <p:pic>
        <p:nvPicPr>
          <p:cNvPr id="68677" name="Picture 69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659563" y="404813"/>
            <a:ext cx="1546225" cy="1584325"/>
          </a:xfrm>
          <a:noFill/>
          <a:ln/>
        </p:spPr>
      </p:pic>
      <p:sp>
        <p:nvSpPr>
          <p:cNvPr id="68679" name="Rectangle 71"/>
          <p:cNvSpPr>
            <a:spLocks noChangeArrowheads="1"/>
          </p:cNvSpPr>
          <p:nvPr/>
        </p:nvSpPr>
        <p:spPr bwMode="auto">
          <a:xfrm>
            <a:off x="4716463" y="5516563"/>
            <a:ext cx="2800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/>
              <a:t>Кнопка для перехода к таблице</a:t>
            </a:r>
          </a:p>
        </p:txBody>
      </p:sp>
      <p:sp>
        <p:nvSpPr>
          <p:cNvPr id="68680" name="AutoShape 7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308725"/>
            <a:ext cx="792162" cy="549275"/>
          </a:xfrm>
          <a:prstGeom prst="actionButtonForwardNex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1139</TotalTime>
  <Words>515</Words>
  <Application>Microsoft Office PowerPoint</Application>
  <PresentationFormat>Экран (4:3)</PresentationFormat>
  <Paragraphs>119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Garamond</vt:lpstr>
      <vt:lpstr>Times New Roman</vt:lpstr>
      <vt:lpstr>Wingdings</vt:lpstr>
      <vt:lpstr>Край</vt:lpstr>
      <vt:lpstr>Точечный рисунок</vt:lpstr>
      <vt:lpstr>Правильные многогранники</vt:lpstr>
      <vt:lpstr>Определение правильного многогранника</vt:lpstr>
      <vt:lpstr>Какие из представленных многогранников являются правильными?</vt:lpstr>
      <vt:lpstr>Существует 5 типов правильных многогранников</vt:lpstr>
      <vt:lpstr>Правильный тетраэдр</vt:lpstr>
      <vt:lpstr>Правильный гексаэдр</vt:lpstr>
      <vt:lpstr>Правильный октаэдр</vt:lpstr>
      <vt:lpstr>Правильный додекаэдр</vt:lpstr>
      <vt:lpstr>Правильный икосаэдр</vt:lpstr>
      <vt:lpstr>Историческая справка</vt:lpstr>
      <vt:lpstr>Основные элементы правильных многогранников</vt:lpstr>
      <vt:lpstr>Применение в кристаллографии</vt:lpstr>
      <vt:lpstr>Слайд 13</vt:lpstr>
      <vt:lpstr>Заключение</vt:lpstr>
      <vt:lpstr>Леонард Эйлер (1707-1783г.г.)</vt:lpstr>
      <vt:lpstr>3-1</vt:lpstr>
      <vt:lpstr>3-2</vt:lpstr>
      <vt:lpstr>3-4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Правильные многогранники</dc:title>
  <dc:creator>1</dc:creator>
  <cp:lastModifiedBy>revaz</cp:lastModifiedBy>
  <cp:revision>21</cp:revision>
  <dcterms:created xsi:type="dcterms:W3CDTF">2007-02-09T08:04:47Z</dcterms:created>
  <dcterms:modified xsi:type="dcterms:W3CDTF">2012-05-31T20:22:17Z</dcterms:modified>
</cp:coreProperties>
</file>