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</p:sldMasterIdLst>
  <p:sldIdLst>
    <p:sldId id="318" r:id="rId11"/>
    <p:sldId id="257" r:id="rId12"/>
    <p:sldId id="258" r:id="rId13"/>
    <p:sldId id="329" r:id="rId14"/>
    <p:sldId id="330" r:id="rId15"/>
    <p:sldId id="339" r:id="rId16"/>
    <p:sldId id="331" r:id="rId17"/>
    <p:sldId id="332" r:id="rId18"/>
    <p:sldId id="333" r:id="rId19"/>
    <p:sldId id="264" r:id="rId20"/>
    <p:sldId id="265" r:id="rId21"/>
    <p:sldId id="266" r:id="rId22"/>
    <p:sldId id="314" r:id="rId23"/>
    <p:sldId id="316" r:id="rId24"/>
    <p:sldId id="315" r:id="rId25"/>
    <p:sldId id="334" r:id="rId26"/>
    <p:sldId id="320" r:id="rId27"/>
    <p:sldId id="322" r:id="rId28"/>
    <p:sldId id="268" r:id="rId29"/>
    <p:sldId id="270" r:id="rId30"/>
    <p:sldId id="276" r:id="rId31"/>
    <p:sldId id="277" r:id="rId32"/>
    <p:sldId id="269" r:id="rId33"/>
    <p:sldId id="278" r:id="rId34"/>
    <p:sldId id="291" r:id="rId35"/>
    <p:sldId id="287" r:id="rId36"/>
    <p:sldId id="290" r:id="rId37"/>
    <p:sldId id="292" r:id="rId38"/>
    <p:sldId id="323" r:id="rId39"/>
    <p:sldId id="281" r:id="rId40"/>
    <p:sldId id="282" r:id="rId41"/>
    <p:sldId id="283" r:id="rId42"/>
    <p:sldId id="284" r:id="rId43"/>
    <p:sldId id="293" r:id="rId44"/>
    <p:sldId id="294" r:id="rId45"/>
    <p:sldId id="295" r:id="rId46"/>
    <p:sldId id="296" r:id="rId47"/>
    <p:sldId id="275" r:id="rId48"/>
    <p:sldId id="273" r:id="rId49"/>
    <p:sldId id="324" r:id="rId50"/>
    <p:sldId id="307" r:id="rId51"/>
    <p:sldId id="312" r:id="rId52"/>
    <p:sldId id="306" r:id="rId53"/>
    <p:sldId id="326" r:id="rId54"/>
    <p:sldId id="325" r:id="rId55"/>
    <p:sldId id="327" r:id="rId56"/>
    <p:sldId id="313" r:id="rId57"/>
    <p:sldId id="311" r:id="rId58"/>
    <p:sldId id="309" r:id="rId59"/>
    <p:sldId id="297" r:id="rId60"/>
    <p:sldId id="298" r:id="rId61"/>
    <p:sldId id="299" r:id="rId62"/>
    <p:sldId id="300" r:id="rId63"/>
    <p:sldId id="301" r:id="rId64"/>
    <p:sldId id="303" r:id="rId65"/>
    <p:sldId id="328" r:id="rId66"/>
    <p:sldId id="302" r:id="rId67"/>
    <p:sldId id="310" r:id="rId68"/>
    <p:sldId id="304" r:id="rId69"/>
    <p:sldId id="305" r:id="rId70"/>
    <p:sldId id="337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169"/>
    <a:srgbClr val="311791"/>
    <a:srgbClr val="371AE6"/>
    <a:srgbClr val="84347A"/>
    <a:srgbClr val="91FDFD"/>
    <a:srgbClr val="E381D0"/>
    <a:srgbClr val="FFFF66"/>
    <a:srgbClr val="00220F"/>
    <a:srgbClr val="FAF892"/>
    <a:srgbClr val="EDE5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0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семейный бюджет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>
                    <a:solidFill>
                      <a:srgbClr val="241169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Накопления  10%</c:v>
                </c:pt>
                <c:pt idx="1">
                  <c:v>Питание и вещи первой необходимости 56%</c:v>
                </c:pt>
                <c:pt idx="2">
                  <c:v>Проезд в общественном транспорте и коммунальные услуги 26%</c:v>
                </c:pt>
                <c:pt idx="3">
                  <c:v>Развлечения 8%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0.56000000000000005</c:v>
                </c:pt>
                <c:pt idx="2">
                  <c:v>0.26</c:v>
                </c:pt>
                <c:pt idx="3">
                  <c:v>8.0000000000000224E-2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241169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241169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241169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241169"/>
                </a:solidFill>
              </a:defRPr>
            </a:pPr>
            <a:endParaRPr lang="ru-RU"/>
          </a:p>
        </c:txPr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46096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31224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89575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28398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9233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28286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25126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67079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E2D12F-1A83-40C7-BA39-78341D90F09E}" type="slidenum">
              <a:rPr lang="ru-RU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91759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5695436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65039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436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21617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62900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7696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69471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98672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94367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32703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4660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E2D12F-1A83-40C7-BA39-78341D90F0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E2D12F-1A83-40C7-BA39-78341D90F09E}" type="slidenum">
              <a:rPr lang="ru-RU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49604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5505122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5072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915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59894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180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8826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0292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3773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3951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1246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3165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E2D12F-1A83-40C7-BA39-78341D90F09E}" type="slidenum">
              <a:rPr lang="ru-RU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51600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3306323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29936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94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06382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1200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F77F21-0A5C-4B39-A9E9-1ED50994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4536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24645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3633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1546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65467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78669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E2D12F-1A83-40C7-BA39-78341D90F09E}" type="slidenum">
              <a:rPr lang="ru-RU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604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92505057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5005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815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34856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06831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94222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00987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08823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86478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38146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86903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E2D12F-1A83-40C7-BA39-78341D90F09E}" type="slidenum">
              <a:rPr lang="ru-RU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08006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672849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06115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905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57784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97889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83924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85765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28191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3849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18649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5812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E2D12F-1A83-40C7-BA39-78341D90F09E}" type="slidenum">
              <a:rPr lang="ru-RU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51271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557069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04845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402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88001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87980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82409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22707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07785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1793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2346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11792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E2D12F-1A83-40C7-BA39-78341D90F09E}" type="slidenum">
              <a:rPr lang="ru-RU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91548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1033218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83243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0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62800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75842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48067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0209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52965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0118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88252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18119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E2D12F-1A83-40C7-BA39-78341D90F09E}" type="slidenum">
              <a:rPr lang="ru-RU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38517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12659815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46473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741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58808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6398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87275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19665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68455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67075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55339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62363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E2D12F-1A83-40C7-BA39-78341D90F09E}" type="slidenum">
              <a:rPr lang="ru-RU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46241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16286196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62301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988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07F24-E581-40D5-A27E-93A4AC3251B1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77F21-0A5C-4B39-A9E9-1ED50994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737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526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732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898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5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594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605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693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07F24-E581-40D5-A27E-93A4AC3251B1}" type="datetimeFigureOut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23.01.2012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77F21-0A5C-4B39-A9E9-1ED50994F20B}" type="slidenum">
              <a:rPr lang="ru-RU" smtClean="0">
                <a:solidFill>
                  <a:srgbClr val="00B05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05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8567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7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9.xm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6.wdp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9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slide" Target="slide2.xml"/><Relationship Id="rId4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136904" cy="2304256"/>
          </a:xfrm>
          <a:noFill/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371AE6"/>
                </a:solidFill>
              </a:rPr>
              <a:t>Семейная математика</a:t>
            </a:r>
            <a:endParaRPr lang="ru-RU" sz="7200" b="1" i="1" dirty="0">
              <a:solidFill>
                <a:srgbClr val="371AE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0928"/>
            <a:ext cx="4104456" cy="3960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0383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463" y="1380454"/>
            <a:ext cx="4123529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Сколько рулонов обоев  (10 м </a:t>
            </a:r>
            <a:r>
              <a:rPr lang="ru-RU" b="1" i="1" dirty="0" err="1" smtClean="0">
                <a:solidFill>
                  <a:srgbClr val="002060"/>
                </a:solidFill>
              </a:rPr>
              <a:t>х</a:t>
            </a:r>
            <a:r>
              <a:rPr lang="ru-RU" b="1" i="1" dirty="0" smtClean="0">
                <a:solidFill>
                  <a:srgbClr val="002060"/>
                </a:solidFill>
              </a:rPr>
              <a:t> 1 м ) надо купить для </a:t>
            </a:r>
            <a:r>
              <a:rPr lang="ru-RU" b="1" i="1" dirty="0">
                <a:solidFill>
                  <a:srgbClr val="002060"/>
                </a:solidFill>
              </a:rPr>
              <a:t>оклейки стен  детской </a:t>
            </a:r>
            <a:r>
              <a:rPr lang="ru-RU" b="1" i="1" dirty="0" smtClean="0">
                <a:solidFill>
                  <a:srgbClr val="002060"/>
                </a:solidFill>
              </a:rPr>
              <a:t>комнаты, </a:t>
            </a:r>
            <a:r>
              <a:rPr lang="ru-RU" b="1" i="1" dirty="0">
                <a:solidFill>
                  <a:srgbClr val="002060"/>
                </a:solidFill>
              </a:rPr>
              <a:t>если </a:t>
            </a:r>
            <a:r>
              <a:rPr lang="ru-RU" b="1" i="1" dirty="0" smtClean="0">
                <a:solidFill>
                  <a:srgbClr val="002060"/>
                </a:solidFill>
              </a:rPr>
              <a:t>известно, </a:t>
            </a:r>
            <a:r>
              <a:rPr lang="ru-RU" b="1" i="1" dirty="0">
                <a:solidFill>
                  <a:srgbClr val="002060"/>
                </a:solidFill>
              </a:rPr>
              <a:t>что цена одного рулона 756 </a:t>
            </a:r>
            <a:r>
              <a:rPr lang="ru-RU" b="1" i="1" dirty="0" smtClean="0">
                <a:solidFill>
                  <a:srgbClr val="002060"/>
                </a:solidFill>
              </a:rPr>
              <a:t>рублей?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4320480" cy="4212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3609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А каковы размеры </a:t>
            </a:r>
            <a:r>
              <a:rPr lang="ru-RU" dirty="0" smtClean="0">
                <a:solidFill>
                  <a:srgbClr val="7030A0"/>
                </a:solidFill>
              </a:rPr>
              <a:t>пола </a:t>
            </a:r>
            <a:r>
              <a:rPr lang="ru-RU" dirty="0">
                <a:solidFill>
                  <a:srgbClr val="7030A0"/>
                </a:solidFill>
              </a:rPr>
              <a:t>в детской комнате?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380454"/>
            <a:ext cx="4248472" cy="470916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Для обновления пола в детской комнате необходимо приобрести плитку размером </a:t>
            </a:r>
          </a:p>
          <a:p>
            <a:pPr marL="13716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300 мм </a:t>
            </a:r>
            <a:r>
              <a:rPr lang="ru-RU" b="1" dirty="0" smtClean="0">
                <a:solidFill>
                  <a:srgbClr val="002060"/>
                </a:solidFill>
              </a:rPr>
              <a:t>х</a:t>
            </a:r>
            <a:r>
              <a:rPr lang="ru-RU" b="1" i="1" dirty="0" smtClean="0">
                <a:solidFill>
                  <a:srgbClr val="002060"/>
                </a:solidFill>
              </a:rPr>
              <a:t> 600 мм. Сколько штук  напольной плитки надо купить? Какое количество  денег будет затрачено на обновление пола, если цена одной плитки  38 рублей?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228483" cy="439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4542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Для завершения ремонта в детской комнате осталось </a:t>
            </a:r>
            <a:r>
              <a:rPr lang="ru-RU" sz="2600" b="1" i="1" dirty="0" smtClean="0">
                <a:solidFill>
                  <a:srgbClr val="002060"/>
                </a:solidFill>
              </a:rPr>
              <a:t>прикрепить </a:t>
            </a:r>
            <a:r>
              <a:rPr lang="ru-RU" sz="2600" b="1" i="1" dirty="0">
                <a:solidFill>
                  <a:srgbClr val="002060"/>
                </a:solidFill>
              </a:rPr>
              <a:t>потолочный и напольный </a:t>
            </a:r>
            <a:r>
              <a:rPr lang="ru-RU" sz="2600" b="1" i="1" dirty="0" smtClean="0">
                <a:solidFill>
                  <a:srgbClr val="002060"/>
                </a:solidFill>
              </a:rPr>
              <a:t>плинтусы.  Сколько </a:t>
            </a:r>
            <a:r>
              <a:rPr lang="ru-RU" sz="2600" b="1" i="1" dirty="0">
                <a:solidFill>
                  <a:srgbClr val="002060"/>
                </a:solidFill>
              </a:rPr>
              <a:t>плинтуса каждого вида надо </a:t>
            </a:r>
            <a:r>
              <a:rPr lang="ru-RU" sz="2600" b="1" i="1" dirty="0" smtClean="0">
                <a:solidFill>
                  <a:srgbClr val="002060"/>
                </a:solidFill>
              </a:rPr>
              <a:t>купить, если </a:t>
            </a:r>
          </a:p>
          <a:p>
            <a:pPr marL="137160" indent="0">
              <a:buNone/>
            </a:pPr>
            <a:endParaRPr lang="ru-RU" sz="2600" b="1" i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2600" b="1" i="1" dirty="0" smtClean="0">
                <a:solidFill>
                  <a:srgbClr val="7030A0"/>
                </a:solidFill>
              </a:rPr>
              <a:t>потолочный </a:t>
            </a:r>
            <a:r>
              <a:rPr lang="ru-RU" sz="2600" b="1" i="1" dirty="0">
                <a:solidFill>
                  <a:srgbClr val="7030A0"/>
                </a:solidFill>
              </a:rPr>
              <a:t>плинтус </a:t>
            </a:r>
            <a:r>
              <a:rPr lang="ru-RU" sz="2600" b="1" i="1" dirty="0" smtClean="0">
                <a:solidFill>
                  <a:srgbClr val="7030A0"/>
                </a:solidFill>
              </a:rPr>
              <a:t>:</a:t>
            </a:r>
          </a:p>
          <a:p>
            <a:pPr marL="137160" indent="0">
              <a:buNone/>
            </a:pPr>
            <a:r>
              <a:rPr lang="ru-RU" sz="2600" b="1" i="1" dirty="0" smtClean="0">
                <a:solidFill>
                  <a:srgbClr val="7030A0"/>
                </a:solidFill>
              </a:rPr>
              <a:t> </a:t>
            </a:r>
            <a:r>
              <a:rPr lang="ru-RU" sz="2600" b="1" i="1" dirty="0">
                <a:solidFill>
                  <a:srgbClr val="7030A0"/>
                </a:solidFill>
              </a:rPr>
              <a:t>28 </a:t>
            </a:r>
            <a:r>
              <a:rPr lang="ru-RU" sz="2600" b="1" i="1" dirty="0" smtClean="0">
                <a:solidFill>
                  <a:srgbClr val="7030A0"/>
                </a:solidFill>
              </a:rPr>
              <a:t>р.  за  2 м;</a:t>
            </a:r>
            <a:endParaRPr lang="ru-RU" sz="2600" b="1" i="1" dirty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ru-RU" sz="2600" b="1" i="1" dirty="0" smtClean="0">
                <a:solidFill>
                  <a:srgbClr val="7030A0"/>
                </a:solidFill>
              </a:rPr>
              <a:t>напольный </a:t>
            </a:r>
            <a:r>
              <a:rPr lang="ru-RU" sz="2600" b="1" i="1" dirty="0">
                <a:solidFill>
                  <a:srgbClr val="7030A0"/>
                </a:solidFill>
              </a:rPr>
              <a:t>плинтус </a:t>
            </a:r>
            <a:r>
              <a:rPr lang="ru-RU" sz="2600" b="1" i="1" dirty="0" smtClean="0">
                <a:solidFill>
                  <a:srgbClr val="7030A0"/>
                </a:solidFill>
              </a:rPr>
              <a:t>:</a:t>
            </a:r>
          </a:p>
          <a:p>
            <a:pPr marL="137160" indent="0">
              <a:buNone/>
            </a:pPr>
            <a:r>
              <a:rPr lang="ru-RU" sz="2600" b="1" i="1" dirty="0" smtClean="0">
                <a:solidFill>
                  <a:srgbClr val="7030A0"/>
                </a:solidFill>
              </a:rPr>
              <a:t>  </a:t>
            </a:r>
            <a:r>
              <a:rPr lang="ru-RU" sz="2600" b="1" i="1" dirty="0">
                <a:solidFill>
                  <a:srgbClr val="7030A0"/>
                </a:solidFill>
              </a:rPr>
              <a:t>39 </a:t>
            </a:r>
            <a:r>
              <a:rPr lang="ru-RU" sz="2600" b="1" i="1" dirty="0" smtClean="0">
                <a:solidFill>
                  <a:srgbClr val="7030A0"/>
                </a:solidFill>
              </a:rPr>
              <a:t>р.  за  2 м?</a:t>
            </a:r>
            <a:endParaRPr lang="ru-RU" sz="26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67226"/>
            <a:ext cx="4104456" cy="3076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840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075240" cy="5328632"/>
          </a:xfrm>
        </p:spPr>
        <p:txBody>
          <a:bodyPr/>
          <a:lstStyle/>
          <a:p>
            <a:pPr marL="13716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Площадь детской комнаты 17, 5 кв. м .,что составляет   0, 4 площади  комнаты  родителей. Высота   потолков  в комнате родителей такая же, как и в детской комнате.</a:t>
            </a:r>
          </a:p>
          <a:p>
            <a:pPr marL="137160" indent="0">
              <a:buNone/>
            </a:pPr>
            <a:r>
              <a:rPr lang="ru-RU" i="1" dirty="0">
                <a:solidFill>
                  <a:srgbClr val="002060"/>
                </a:solidFill>
              </a:rPr>
              <a:t>Вычислите площадь и объем </a:t>
            </a:r>
            <a:r>
              <a:rPr lang="ru-RU" i="1" dirty="0" smtClean="0">
                <a:solidFill>
                  <a:srgbClr val="002060"/>
                </a:solidFill>
              </a:rPr>
              <a:t>комнаты родителей. </a:t>
            </a:r>
            <a:endParaRPr lang="ru-RU" i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ru-RU" i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Рассчитайте  какой </a:t>
            </a:r>
            <a:r>
              <a:rPr lang="ru-RU" i="1" dirty="0">
                <a:solidFill>
                  <a:srgbClr val="002060"/>
                </a:solidFill>
              </a:rPr>
              <a:t>кондиционер  необходимо купить для этой комнаты?</a:t>
            </a:r>
          </a:p>
          <a:p>
            <a:pPr marL="137160" indent="0">
              <a:buNone/>
            </a:pPr>
            <a:endParaRPr lang="ru-RU" i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700" dirty="0">
                <a:solidFill>
                  <a:srgbClr val="7030A0"/>
                </a:solidFill>
              </a:rPr>
              <a:t>Комната родителей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2248517" cy="210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990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332656"/>
            <a:ext cx="8858312" cy="5976704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endParaRPr lang="ru-RU" sz="2600" b="1" i="1" dirty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Для примера рассчитаем систему кондиционирования для типовой жилой комнаты площадью 26,0 кв. м (высота потолков 3,0 м</a:t>
            </a:r>
            <a:r>
              <a:rPr lang="ru-RU" sz="2600" b="1" i="1" dirty="0" smtClean="0">
                <a:solidFill>
                  <a:srgbClr val="002060"/>
                </a:solidFill>
              </a:rPr>
              <a:t>), </a:t>
            </a:r>
            <a:r>
              <a:rPr lang="ru-RU" sz="2600" b="1" i="1" dirty="0">
                <a:solidFill>
                  <a:srgbClr val="002060"/>
                </a:solidFill>
              </a:rPr>
              <a:t>в которой находятся два человека и компьютер. Для компенсации теплопритоков от стен, окон, пола и потолка необходимо:</a:t>
            </a:r>
          </a:p>
          <a:p>
            <a:pPr marL="137160" indent="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26,0 кв. м * 3,0 м * 35 </a:t>
            </a:r>
            <a:r>
              <a:rPr lang="ru-RU" sz="2600" b="1" i="1" dirty="0" smtClean="0">
                <a:solidFill>
                  <a:srgbClr val="002060"/>
                </a:solidFill>
              </a:rPr>
              <a:t>Вт/куб</a:t>
            </a:r>
            <a:r>
              <a:rPr lang="ru-RU" sz="2600" b="1" i="1" dirty="0">
                <a:solidFill>
                  <a:srgbClr val="002060"/>
                </a:solidFill>
              </a:rPr>
              <a:t>. м = 2,73 кВт.</a:t>
            </a:r>
          </a:p>
          <a:p>
            <a:pPr marL="137160" indent="0">
              <a:buNone/>
            </a:pPr>
            <a:endParaRPr lang="ru-RU" sz="2600" b="1" i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2600" b="1" i="1" spc="-150" dirty="0" smtClean="0">
                <a:solidFill>
                  <a:srgbClr val="002060"/>
                </a:solidFill>
              </a:rPr>
              <a:t>Для  компенсации тепла, выделяемого людьми и компьютером,   необходимо:</a:t>
            </a:r>
            <a:endParaRPr lang="ru-RU" sz="2600" b="1" i="1" spc="-150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2600" b="1" i="1" spc="-150" dirty="0">
                <a:solidFill>
                  <a:srgbClr val="002060"/>
                </a:solidFill>
              </a:rPr>
              <a:t>0,1 кВт * 2 = 0,2 кВт (от людей) и 0,3 кВт (от компьютера)</a:t>
            </a:r>
          </a:p>
          <a:p>
            <a:pPr marL="137160" indent="0">
              <a:buNone/>
            </a:pPr>
            <a:r>
              <a:rPr lang="ru-RU" sz="2600" b="1" i="1" spc="-150" dirty="0">
                <a:solidFill>
                  <a:srgbClr val="002060"/>
                </a:solidFill>
              </a:rPr>
              <a:t>Итого, суммируем все тепловыделения и теплопритоки:</a:t>
            </a:r>
          </a:p>
          <a:p>
            <a:pPr marL="137160" indent="0">
              <a:buNone/>
            </a:pPr>
            <a:r>
              <a:rPr lang="ru-RU" sz="2600" b="1" i="1" spc="-150" dirty="0">
                <a:solidFill>
                  <a:srgbClr val="002060"/>
                </a:solidFill>
              </a:rPr>
              <a:t>2,73 кВт + 0,2 кВт + 0,3 кВт = 3,23 кВт.</a:t>
            </a:r>
          </a:p>
          <a:p>
            <a:pPr marL="137160" indent="0">
              <a:buNone/>
            </a:pPr>
            <a:endParaRPr lang="ru-RU" sz="2600" b="1" i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Теперь осталось только выбрать близкую по мощности модель кондиционера из стандартного ряда — на 3,5 кВт (большинство производителей выпускает кондиционеры </a:t>
            </a:r>
            <a:r>
              <a:rPr lang="ru-RU" sz="2600" b="1" i="1" dirty="0" smtClean="0">
                <a:solidFill>
                  <a:srgbClr val="002060"/>
                </a:solidFill>
              </a:rPr>
              <a:t>с мощностями</a:t>
            </a:r>
            <a:r>
              <a:rPr lang="ru-RU" sz="2600" b="1" i="1" dirty="0">
                <a:solidFill>
                  <a:srgbClr val="002060"/>
                </a:solidFill>
              </a:rPr>
              <a:t>, </a:t>
            </a:r>
            <a:endParaRPr lang="ru-RU" sz="2600" b="1" i="1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близкими </a:t>
            </a:r>
            <a:r>
              <a:rPr lang="ru-RU" sz="2600" b="1" i="1" dirty="0">
                <a:solidFill>
                  <a:srgbClr val="002060"/>
                </a:solidFill>
              </a:rPr>
              <a:t>к стандартному ряду: 2,0; 2,5; 3,5; 5,0; 7,0 кВт).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568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Выбирай!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66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436518" cy="5616624"/>
          </a:xfrm>
        </p:spPr>
      </p:pic>
      <p:sp>
        <p:nvSpPr>
          <p:cNvPr id="5" name="TextBox 4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186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692696"/>
            <a:ext cx="8229600" cy="634082"/>
          </a:xfrm>
        </p:spPr>
        <p:txBody>
          <a:bodyPr>
            <a:noAutofit/>
          </a:bodyPr>
          <a:lstStyle/>
          <a:p>
            <a:r>
              <a:rPr lang="ru-RU" sz="4900" i="1" dirty="0">
                <a:solidFill>
                  <a:srgbClr val="7030A0"/>
                </a:solidFill>
              </a:rPr>
              <a:t>Ванная комната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962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" y="1844824"/>
            <a:ext cx="8280920" cy="463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2" y="188640"/>
            <a:ext cx="1961388" cy="1656184"/>
          </a:xfrm>
        </p:spPr>
      </p:pic>
      <p:pic>
        <p:nvPicPr>
          <p:cNvPr id="14338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9" y="6181206"/>
            <a:ext cx="407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17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48212"/>
            <a:ext cx="443230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150" y="116632"/>
            <a:ext cx="8448130" cy="4968552"/>
          </a:xfrm>
        </p:spPr>
        <p:txBody>
          <a:bodyPr>
            <a:normAutofit fontScale="85000" lnSpcReduction="10000"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ru-RU" b="1" i="1" spc="100" dirty="0">
                <a:solidFill>
                  <a:srgbClr val="002060"/>
                </a:solidFill>
              </a:rPr>
              <a:t>На полу комнаты площадью 24 </a:t>
            </a:r>
            <a:r>
              <a:rPr lang="ru-RU" b="1" i="1" spc="100" dirty="0" smtClean="0">
                <a:solidFill>
                  <a:srgbClr val="002060"/>
                </a:solidFill>
              </a:rPr>
              <a:t>кв.м </a:t>
            </a:r>
            <a:r>
              <a:rPr lang="ru-RU" b="1" i="1" spc="100" dirty="0">
                <a:solidFill>
                  <a:srgbClr val="002060"/>
                </a:solidFill>
              </a:rPr>
              <a:t>лежат три ковра. Площадь одного из них 10 </a:t>
            </a:r>
            <a:r>
              <a:rPr lang="ru-RU" b="1" i="1" spc="100" dirty="0" smtClean="0">
                <a:solidFill>
                  <a:srgbClr val="002060"/>
                </a:solidFill>
              </a:rPr>
              <a:t> кв. м, </a:t>
            </a:r>
            <a:r>
              <a:rPr lang="ru-RU" b="1" i="1" spc="100" dirty="0">
                <a:solidFill>
                  <a:srgbClr val="002060"/>
                </a:solidFill>
              </a:rPr>
              <a:t>другого - </a:t>
            </a:r>
            <a:r>
              <a:rPr lang="ru-RU" b="1" i="1" spc="100" dirty="0" smtClean="0">
                <a:solidFill>
                  <a:srgbClr val="002060"/>
                </a:solidFill>
              </a:rPr>
              <a:t>      8  кв. м, </a:t>
            </a:r>
            <a:r>
              <a:rPr lang="ru-RU" b="1" i="1" spc="100" dirty="0">
                <a:solidFill>
                  <a:srgbClr val="002060"/>
                </a:solidFill>
              </a:rPr>
              <a:t>третьего </a:t>
            </a:r>
            <a:r>
              <a:rPr lang="ru-RU" b="1" i="1" spc="100" dirty="0" smtClean="0">
                <a:solidFill>
                  <a:srgbClr val="002060"/>
                </a:solidFill>
              </a:rPr>
              <a:t>– 6 кв. м. </a:t>
            </a:r>
            <a:r>
              <a:rPr lang="ru-RU" b="1" i="1" spc="100" dirty="0">
                <a:solidFill>
                  <a:srgbClr val="002060"/>
                </a:solidFill>
              </a:rPr>
              <a:t>Каждые два ковра </a:t>
            </a:r>
            <a:r>
              <a:rPr lang="ru-RU" b="1" i="1" spc="100" dirty="0" smtClean="0">
                <a:solidFill>
                  <a:srgbClr val="002060"/>
                </a:solidFill>
              </a:rPr>
              <a:t>перекрывают </a:t>
            </a:r>
            <a:r>
              <a:rPr lang="ru-RU" b="1" i="1" spc="100" dirty="0">
                <a:solidFill>
                  <a:srgbClr val="002060"/>
                </a:solidFill>
              </a:rPr>
              <a:t>по площади </a:t>
            </a:r>
            <a:r>
              <a:rPr lang="ru-RU" b="1" i="1" spc="100" dirty="0" smtClean="0">
                <a:solidFill>
                  <a:srgbClr val="002060"/>
                </a:solidFill>
              </a:rPr>
              <a:t>3 кв. м, </a:t>
            </a:r>
            <a:r>
              <a:rPr lang="ru-RU" b="1" i="1" spc="100" dirty="0">
                <a:solidFill>
                  <a:srgbClr val="002060"/>
                </a:solidFill>
              </a:rPr>
              <a:t>а площадь участка пола, </a:t>
            </a:r>
            <a:r>
              <a:rPr lang="ru-RU" b="1" i="1" spc="100" dirty="0" smtClean="0">
                <a:solidFill>
                  <a:srgbClr val="002060"/>
                </a:solidFill>
              </a:rPr>
              <a:t>покрытого </a:t>
            </a:r>
            <a:r>
              <a:rPr lang="ru-RU" b="1" i="1" spc="100" dirty="0">
                <a:solidFill>
                  <a:srgbClr val="002060"/>
                </a:solidFill>
              </a:rPr>
              <a:t>всеми тремя коврами, составляет </a:t>
            </a:r>
            <a:r>
              <a:rPr lang="ru-RU" b="1" i="1" spc="100" dirty="0" smtClean="0">
                <a:solidFill>
                  <a:srgbClr val="002060"/>
                </a:solidFill>
              </a:rPr>
              <a:t>   1 кв. м. </a:t>
            </a:r>
            <a:r>
              <a:rPr lang="ru-RU" b="1" i="1" spc="100" dirty="0">
                <a:solidFill>
                  <a:srgbClr val="002060"/>
                </a:solidFill>
              </a:rPr>
              <a:t>Найдите площадь участка пола</a:t>
            </a:r>
            <a:r>
              <a:rPr lang="ru-RU" b="1" i="1" spc="100" dirty="0" smtClean="0">
                <a:solidFill>
                  <a:srgbClr val="002060"/>
                </a:solidFill>
              </a:rPr>
              <a:t>: а</a:t>
            </a:r>
            <a:r>
              <a:rPr lang="ru-RU" b="1" i="1" spc="100" dirty="0">
                <a:solidFill>
                  <a:srgbClr val="002060"/>
                </a:solidFill>
              </a:rPr>
              <a:t>) покрытого первым и вторым коврами, но не </a:t>
            </a:r>
            <a:r>
              <a:rPr lang="ru-RU" b="1" i="1" spc="100" dirty="0" smtClean="0">
                <a:solidFill>
                  <a:srgbClr val="002060"/>
                </a:solidFill>
              </a:rPr>
              <a:t>покрытого </a:t>
            </a:r>
            <a:r>
              <a:rPr lang="ru-RU" b="1" i="1" spc="100" dirty="0">
                <a:solidFill>
                  <a:srgbClr val="002060"/>
                </a:solidFill>
              </a:rPr>
              <a:t>третьим ковром; б) покрытого только одним первым ковром; </a:t>
            </a:r>
            <a:r>
              <a:rPr lang="ru-RU" b="1" i="1" spc="100" dirty="0" smtClean="0">
                <a:solidFill>
                  <a:srgbClr val="002060"/>
                </a:solidFill>
              </a:rPr>
              <a:t> в</a:t>
            </a:r>
            <a:r>
              <a:rPr lang="ru-RU" b="1" i="1" spc="100" dirty="0">
                <a:solidFill>
                  <a:srgbClr val="002060"/>
                </a:solidFill>
              </a:rPr>
              <a:t>) не покрытого коврами.</a:t>
            </a:r>
          </a:p>
          <a:p>
            <a:pPr marL="137160" indent="0">
              <a:buNone/>
            </a:pPr>
            <a:endParaRPr lang="ru-RU" b="1" i="1" spc="100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ru-RU" b="1" i="1" spc="100" dirty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2816">
            <a:off x="3372425" y="3981561"/>
            <a:ext cx="2305050" cy="3810000"/>
          </a:xfrm>
          <a:prstGeom prst="rect">
            <a:avLst/>
          </a:prstGeom>
          <a:scene3d>
            <a:camera prst="orthographicFront">
              <a:rot lat="1200000" lon="7200000" rev="0"/>
            </a:camera>
            <a:lightRig rig="threePt" dir="t"/>
          </a:scene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3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99" y="4568032"/>
            <a:ext cx="443230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762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Решение </a:t>
            </a:r>
            <a:endParaRPr lang="ru-RU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1"/>
            <a:ext cx="79208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93296"/>
            <a:ext cx="8175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9730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eorgia" pitchFamily="18" charset="0"/>
              </a:rPr>
              <a:t>Бюджет</a:t>
            </a:r>
            <a:endParaRPr lang="ru-RU" sz="6000" i="1" dirty="0">
              <a:solidFill>
                <a:schemeClr val="bg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Picture 3" descr="C:\Documents and Settings\Сергей\Мои документы\Downloads\1235574561_133744_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00372"/>
            <a:ext cx="4286280" cy="321471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1285860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241169"/>
                </a:solidFill>
              </a:rPr>
              <a:t>Бюдже́т</a:t>
            </a:r>
            <a:r>
              <a:rPr lang="ru-RU" sz="2000" b="1" dirty="0" smtClean="0">
                <a:solidFill>
                  <a:srgbClr val="241169"/>
                </a:solidFill>
              </a:rPr>
              <a:t> (от </a:t>
            </a:r>
            <a:r>
              <a:rPr lang="ru-RU" sz="2000" b="1" dirty="0" err="1" smtClean="0">
                <a:solidFill>
                  <a:srgbClr val="241169"/>
                </a:solidFill>
              </a:rPr>
              <a:t>старонормандского</a:t>
            </a:r>
            <a:r>
              <a:rPr lang="ru-RU" sz="2000" b="1" dirty="0" smtClean="0">
                <a:solidFill>
                  <a:srgbClr val="241169"/>
                </a:solidFill>
              </a:rPr>
              <a:t> </a:t>
            </a:r>
            <a:r>
              <a:rPr lang="ru-RU" sz="2000" b="1" i="1" dirty="0" err="1" smtClean="0">
                <a:solidFill>
                  <a:srgbClr val="241169"/>
                </a:solidFill>
              </a:rPr>
              <a:t>bougette</a:t>
            </a:r>
            <a:r>
              <a:rPr lang="ru-RU" sz="2000" b="1" dirty="0" smtClean="0">
                <a:solidFill>
                  <a:srgbClr val="241169"/>
                </a:solidFill>
              </a:rPr>
              <a:t> -  кошель, сумка, кожаный мешок) — схема доходов и расходов определённого лица (семьи, бизнеса, организации, государства и т. д.), устанавливаемая на определённый период времени, обычно на один год.</a:t>
            </a:r>
          </a:p>
        </p:txBody>
      </p:sp>
    </p:spTree>
    <p:extLst>
      <p:ext uri="{BB962C8B-B14F-4D97-AF65-F5344CB8AC3E}">
        <p14:creationId xmlns="" xmlns:p14="http://schemas.microsoft.com/office/powerpoint/2010/main" val="4093134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1899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endParaRPr lang="ru-RU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82773"/>
            <a:ext cx="3459844" cy="2304256"/>
          </a:xfrm>
          <a:prstGeom prst="rect">
            <a:avLst/>
          </a:prstGeom>
        </p:spPr>
      </p:pic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25" y="5749874"/>
            <a:ext cx="46450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83" y="1069440"/>
            <a:ext cx="3369934" cy="2530306"/>
          </a:xfrm>
          <a:prstGeom prst="rect">
            <a:avLst/>
          </a:prstGeom>
        </p:spPr>
      </p:pic>
      <p:pic>
        <p:nvPicPr>
          <p:cNvPr id="102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6273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9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7597"/>
            <a:ext cx="2731245" cy="112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9441"/>
            <a:ext cx="3792190" cy="2530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5126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eorgia" pitchFamily="18" charset="0"/>
              </a:rPr>
              <a:t>Семейный бюджет</a:t>
            </a:r>
            <a:endParaRPr lang="ru-RU" sz="6000" i="1" dirty="0">
              <a:solidFill>
                <a:schemeClr val="bg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8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sz="2000" b="1" dirty="0" smtClean="0">
                <a:solidFill>
                  <a:srgbClr val="241169"/>
                </a:solidFill>
              </a:rPr>
              <a:t>Специалисты в области планирования семейного бюджета предлагают разделить общий доход на три части:</a:t>
            </a:r>
          </a:p>
          <a:p>
            <a:pPr marL="651510" indent="-514350">
              <a:buClr>
                <a:schemeClr val="bg1"/>
              </a:buClr>
              <a:buAutoNum type="arabicPeriod"/>
            </a:pPr>
            <a:r>
              <a:rPr lang="ru-RU" sz="2000" b="1" dirty="0" smtClean="0">
                <a:solidFill>
                  <a:srgbClr val="241169"/>
                </a:solidFill>
              </a:rPr>
              <a:t>60 % пустить на необходимые вещи (продукты, транспорт, основная одежда и т.п.)</a:t>
            </a:r>
          </a:p>
          <a:p>
            <a:pPr marL="651510" indent="-514350">
              <a:buClr>
                <a:schemeClr val="bg1"/>
              </a:buClr>
              <a:buAutoNum type="arabicPeriod"/>
            </a:pPr>
            <a:r>
              <a:rPr lang="ru-RU" sz="2000" b="1" dirty="0" smtClean="0">
                <a:solidFill>
                  <a:srgbClr val="241169"/>
                </a:solidFill>
              </a:rPr>
              <a:t>30 % пустить на желанные вещи (кабельное телевидение, модная одежда, билеты в театр, книги, хобби и т.п.)</a:t>
            </a:r>
          </a:p>
          <a:p>
            <a:pPr marL="651510" indent="-514350">
              <a:buClr>
                <a:schemeClr val="bg1"/>
              </a:buClr>
              <a:buAutoNum type="arabicPeriod"/>
            </a:pPr>
            <a:r>
              <a:rPr lang="ru-RU" sz="2000" b="1" dirty="0" smtClean="0">
                <a:solidFill>
                  <a:srgbClr val="241169"/>
                </a:solidFill>
              </a:rPr>
              <a:t>10 % пустить на сбережения (в том числе на погашение кредитов).</a:t>
            </a:r>
          </a:p>
          <a:p>
            <a:pPr marL="651510" indent="-514350">
              <a:buNone/>
            </a:pPr>
            <a:endParaRPr lang="ru-RU" sz="2000" dirty="0"/>
          </a:p>
        </p:txBody>
      </p:sp>
      <p:pic>
        <p:nvPicPr>
          <p:cNvPr id="2051" name="Picture 3" descr="C:\Documents and Settings\Сергей\Мои документы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000504"/>
            <a:ext cx="4083807" cy="2649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8396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eorgia" pitchFamily="18" charset="0"/>
              </a:rPr>
              <a:t>Рассчитай бюджет семьи Ивановых</a:t>
            </a:r>
            <a:endParaRPr lang="ru-RU" sz="4000" i="1" dirty="0">
              <a:solidFill>
                <a:schemeClr val="bg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7091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241169"/>
                </a:solidFill>
              </a:rPr>
              <a:t>Суммарный доход семьи составляет 25000 рублей в месяц. На оплату коммунальных услуг и кабельного телевидения приходится 12 % всей суммы, на проезд в общественном транспорте в месяц тратят 8%.,а на продукты питания половину оставшихся денег. На оплату детского сада и школьных обедов уходит 10% средств, рассчитанных на питание, проезд и услуги ЖКХ. В месяц 16% тратят на одежду, 8% - на книги и развлечения, а 10% всей суммы – на накопления.</a:t>
            </a:r>
          </a:p>
          <a:p>
            <a:pPr>
              <a:buNone/>
            </a:pPr>
            <a:r>
              <a:rPr lang="ru-RU" dirty="0" smtClean="0">
                <a:solidFill>
                  <a:srgbClr val="241169"/>
                </a:solidFill>
              </a:rPr>
              <a:t>     Сколько денег приходится на каждую статью расхода в семье?</a:t>
            </a:r>
            <a:endParaRPr lang="ru-RU" dirty="0">
              <a:solidFill>
                <a:srgbClr val="24116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eorgia" pitchFamily="18" charset="0"/>
              </a:rPr>
              <a:t>Решение</a:t>
            </a:r>
            <a:endParaRPr lang="ru-RU" i="1" dirty="0">
              <a:solidFill>
                <a:schemeClr val="bg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51510" indent="-514350">
              <a:buClr>
                <a:schemeClr val="bg1"/>
              </a:buClr>
              <a:buFont typeface="+mj-lt"/>
              <a:buAutoNum type="arabicParenR"/>
            </a:pPr>
            <a:r>
              <a:rPr lang="ru-RU" b="1" dirty="0" smtClean="0">
                <a:solidFill>
                  <a:srgbClr val="241169"/>
                </a:solidFill>
              </a:rPr>
              <a:t>25000 · 0,12 = 3000 (р.) – оплата коммунальных услуг и кабельного телевидения.</a:t>
            </a:r>
          </a:p>
          <a:p>
            <a:pPr marL="651510" indent="-514350">
              <a:buClr>
                <a:schemeClr val="bg1"/>
              </a:buClr>
              <a:buFont typeface="+mj-lt"/>
              <a:buAutoNum type="arabicParenR"/>
            </a:pPr>
            <a:r>
              <a:rPr lang="ru-RU" b="1" dirty="0" smtClean="0">
                <a:solidFill>
                  <a:srgbClr val="241169"/>
                </a:solidFill>
              </a:rPr>
              <a:t>25000 · 0,08 = 2000 (р.) – на проезд в транспорте.</a:t>
            </a:r>
          </a:p>
          <a:p>
            <a:pPr marL="651510" indent="-514350">
              <a:buClr>
                <a:schemeClr val="bg1"/>
              </a:buClr>
              <a:buFont typeface="+mj-lt"/>
              <a:buAutoNum type="arabicParenR"/>
            </a:pPr>
            <a:r>
              <a:rPr lang="ru-RU" b="1" dirty="0" smtClean="0">
                <a:solidFill>
                  <a:srgbClr val="241169"/>
                </a:solidFill>
              </a:rPr>
              <a:t>25000 – (3000+2000) = 20000 (р.) – остаток.</a:t>
            </a:r>
          </a:p>
          <a:p>
            <a:pPr marL="651510" indent="-514350">
              <a:buClr>
                <a:schemeClr val="bg1"/>
              </a:buClr>
              <a:buFont typeface="+mj-lt"/>
              <a:buAutoNum type="arabicParenR"/>
            </a:pPr>
            <a:r>
              <a:rPr lang="ru-RU" b="1" dirty="0" smtClean="0">
                <a:solidFill>
                  <a:srgbClr val="241169"/>
                </a:solidFill>
              </a:rPr>
              <a:t>20000 : 2 = 10000 (р.) – на продукты питания.</a:t>
            </a:r>
          </a:p>
          <a:p>
            <a:pPr marL="651510" indent="-514350">
              <a:buClr>
                <a:schemeClr val="bg1"/>
              </a:buClr>
              <a:buFont typeface="+mj-lt"/>
              <a:buAutoNum type="arabicParenR"/>
            </a:pPr>
            <a:r>
              <a:rPr lang="ru-RU" b="1" dirty="0" smtClean="0">
                <a:solidFill>
                  <a:srgbClr val="241169"/>
                </a:solidFill>
              </a:rPr>
              <a:t>3000+2000+10000 =15000 (р.) – потраченные средства.</a:t>
            </a:r>
          </a:p>
          <a:p>
            <a:pPr marL="651510" indent="-514350">
              <a:buClr>
                <a:schemeClr val="bg1"/>
              </a:buClr>
              <a:buFont typeface="+mj-lt"/>
              <a:buAutoNum type="arabicParenR"/>
            </a:pPr>
            <a:r>
              <a:rPr lang="ru-RU" b="1" dirty="0" smtClean="0">
                <a:solidFill>
                  <a:srgbClr val="241169"/>
                </a:solidFill>
              </a:rPr>
              <a:t>15000 ·0,1 = 1500 (р.) – оплата детского сада и школьных обедов.</a:t>
            </a:r>
          </a:p>
          <a:p>
            <a:pPr marL="651510" indent="-514350">
              <a:buClr>
                <a:schemeClr val="bg1"/>
              </a:buClr>
              <a:buFont typeface="+mj-lt"/>
              <a:buAutoNum type="arabicParenR"/>
            </a:pPr>
            <a:r>
              <a:rPr lang="ru-RU" b="1" dirty="0" smtClean="0">
                <a:solidFill>
                  <a:srgbClr val="241169"/>
                </a:solidFill>
              </a:rPr>
              <a:t>25000·0,16 = 4000 (р.) – на одежду</a:t>
            </a:r>
          </a:p>
          <a:p>
            <a:pPr marL="651510" indent="-514350">
              <a:buClr>
                <a:schemeClr val="bg1"/>
              </a:buClr>
              <a:buAutoNum type="arabicParenR"/>
            </a:pPr>
            <a:r>
              <a:rPr lang="ru-RU" b="1" dirty="0" smtClean="0">
                <a:solidFill>
                  <a:srgbClr val="241169"/>
                </a:solidFill>
              </a:rPr>
              <a:t>25000 · 0,08 = 2000 (р.) – на книги и развлечения.</a:t>
            </a:r>
          </a:p>
          <a:p>
            <a:pPr marL="651510" indent="-514350">
              <a:buClr>
                <a:schemeClr val="bg1"/>
              </a:buClr>
              <a:buAutoNum type="arabicParenR"/>
            </a:pPr>
            <a:r>
              <a:rPr lang="ru-RU" b="1" dirty="0" smtClean="0">
                <a:solidFill>
                  <a:srgbClr val="241169"/>
                </a:solidFill>
              </a:rPr>
              <a:t>25000 · 0,1 = 2500 (р.) – на накопления.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eorgia" pitchFamily="18" charset="0"/>
              </a:rPr>
              <a:t>Семейный бюджет</a:t>
            </a:r>
            <a:endParaRPr lang="ru-RU" sz="6000" i="1" dirty="0">
              <a:solidFill>
                <a:schemeClr val="bg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8543956" cy="495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235186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eorgia" pitchFamily="18" charset="0"/>
              </a:rPr>
              <a:t>Делаем покупки</a:t>
            </a:r>
            <a:endParaRPr lang="ru-RU" sz="5400" dirty="0"/>
          </a:p>
        </p:txBody>
      </p:sp>
      <p:pic>
        <p:nvPicPr>
          <p:cNvPr id="36866" name="Picture 2" descr="C:\Documents and Settings\Сергей\Мои документы\Downloads\dengi_140109_580x_kit_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803" y="1571613"/>
            <a:ext cx="7071659" cy="4718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2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eorgia" pitchFamily="18" charset="0"/>
              </a:rPr>
              <a:t>Решите задачи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571612"/>
            <a:ext cx="75724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41169"/>
                </a:solidFill>
              </a:rPr>
              <a:t>Задача 1. Пирожное стоит 22 руб. 50 коп. Сколько пирожных можно купить на 100 рублей?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/>
          </a:p>
        </p:txBody>
      </p:sp>
      <p:pic>
        <p:nvPicPr>
          <p:cNvPr id="4" name="Picture 2" descr="C:\Documents and Settings\Сергей\Мои документы\Downloads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00306"/>
            <a:ext cx="2214578" cy="21465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428868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41169"/>
                </a:solidFill>
              </a:rPr>
              <a:t>Задача2. Булка стоит 19 руб. Сколько булок можно купить на 150 руб.  после повышения цены на 20%.?</a:t>
            </a:r>
            <a:endParaRPr lang="ru-RU" sz="2400" b="1" dirty="0">
              <a:solidFill>
                <a:srgbClr val="241169"/>
              </a:solidFill>
            </a:endParaRPr>
          </a:p>
        </p:txBody>
      </p:sp>
      <p:pic>
        <p:nvPicPr>
          <p:cNvPr id="6146" name="Picture 2" descr="C:\Documents and Settings\Сергей\Мои документы\Downloads\images (1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071942"/>
            <a:ext cx="3024575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xit" presetSubtype="1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xit" presetSubtype="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+mn-lt"/>
              </a:rPr>
            </a:br>
            <a:r>
              <a:rPr lang="ru-RU" sz="2700" dirty="0" smtClean="0">
                <a:solidFill>
                  <a:srgbClr val="241169"/>
                </a:solidFill>
                <a:effectLst/>
                <a:latin typeface="+mn-lt"/>
              </a:rPr>
              <a:t>Задача 3. Телевизор стоил 29 000 руб. Сколько рублей составила скидка, если цена снизилась на 30% ?</a:t>
            </a:r>
            <a:r>
              <a:rPr lang="ru-RU" dirty="0" smtClean="0">
                <a:solidFill>
                  <a:srgbClr val="241169"/>
                </a:solidFill>
                <a:effectLst/>
              </a:rPr>
              <a:t/>
            </a:r>
            <a:br>
              <a:rPr lang="ru-RU" dirty="0" smtClean="0">
                <a:solidFill>
                  <a:srgbClr val="241169"/>
                </a:solidFill>
                <a:effectLst/>
              </a:rPr>
            </a:br>
            <a:endParaRPr lang="ru-RU" dirty="0">
              <a:solidFill>
                <a:srgbClr val="241169"/>
              </a:solidFill>
              <a:effectLst/>
            </a:endParaRPr>
          </a:p>
        </p:txBody>
      </p:sp>
      <p:pic>
        <p:nvPicPr>
          <p:cNvPr id="2051" name="Picture 3" descr="C:\Documents and Settings\Сергей\Мои документы\Downloads\televizo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857364"/>
            <a:ext cx="4191029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35729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41169"/>
                </a:solidFill>
              </a:rPr>
              <a:t>Задача 4. Фирма покупает товар оптом по цене 23 р. за 1 кг и продает его в розницу с надбавкой в 25%. Какова розничная цена товара?</a:t>
            </a:r>
          </a:p>
        </p:txBody>
      </p:sp>
      <p:pic>
        <p:nvPicPr>
          <p:cNvPr id="1026" name="Picture 2" descr="C:\Documents and Settings\Сергей\Мои документы\Downloads\184922803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643182"/>
            <a:ext cx="5000660" cy="37504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41169"/>
                </a:solidFill>
              </a:rPr>
              <a:t>Задача 5. У Пети на счете сотового телефона было 10 рублей. Потом он заплатил за пользование телефоном 120 рублей. Оплачивал он в банкомате, комиссия в котором составляет 5% . Сколько денег оказалось на телефоне у Пети?</a:t>
            </a:r>
          </a:p>
        </p:txBody>
      </p:sp>
      <p:pic>
        <p:nvPicPr>
          <p:cNvPr id="3" name="Picture 2" descr="C:\Documents and Settings\Сергей\Мои документы\Downloads\image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928802"/>
            <a:ext cx="3299137" cy="2571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000108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41169"/>
                </a:solidFill>
              </a:rPr>
              <a:t>Задача 6. Компьютер со скидкой в 8% по дисконтной карте стоил 11 500 рублей. Какую сумму заплатил Миша при покупке компьютера, если у него нет дисконтной карты?</a:t>
            </a:r>
          </a:p>
        </p:txBody>
      </p:sp>
      <p:pic>
        <p:nvPicPr>
          <p:cNvPr id="5122" name="Picture 2" descr="C:\Documents and Settings\Сергей\Мои документы\Downloads\images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857496"/>
            <a:ext cx="3214695" cy="32146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1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41169"/>
                </a:solidFill>
              </a:rPr>
              <a:t>Задача 7. За декабрь цена на яблоки повысилась на 20%, а в январе снизилась на 14% . На сколько процентов изменилась цена на яблоки за два месяца?</a:t>
            </a:r>
          </a:p>
          <a:p>
            <a:r>
              <a:rPr lang="ru-RU" sz="2400" b="1" dirty="0" smtClean="0">
                <a:solidFill>
                  <a:srgbClr val="241169"/>
                </a:solidFill>
              </a:rPr>
              <a:t>Задача 8. В течение января цена на яблоки выросла на 30%, а в течение февраля — на 20%. На сколько процентов поднялась цена за два месяца?</a:t>
            </a:r>
          </a:p>
        </p:txBody>
      </p:sp>
      <p:pic>
        <p:nvPicPr>
          <p:cNvPr id="7170" name="Picture 2" descr="C:\Documents and Settings\Сергей\Мои документы\Downloads\images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00306"/>
            <a:ext cx="4110049" cy="3078569"/>
          </a:xfrm>
          <a:prstGeom prst="rect">
            <a:avLst/>
          </a:prstGeom>
          <a:noFill/>
        </p:spPr>
      </p:pic>
      <p:pic>
        <p:nvPicPr>
          <p:cNvPr id="7171" name="Picture 3" descr="C:\Documents and Settings\Сергей\Мои документы\Downloads\images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000372"/>
            <a:ext cx="4183696" cy="31337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41169"/>
                </a:solidFill>
              </a:rPr>
              <a:t>Задача 9. Кофеварка стоила 500 руб. Затем цену на неё повысили на 10%, а затем снизили на 10%. Какой в итоге стала цена кофеварки?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428604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41169"/>
                </a:solidFill>
              </a:rPr>
              <a:t>Задача 10. Детский велосипед поступил в продажу по цене 600 р. В соответствии с принятыми в магазине правилами цена товара в течение недели остается неизменной, а в первый день каждой следующей недели снижается на 10% от текущей цены. По какой цене будет продаваться товар в течение третьей недели?</a:t>
            </a:r>
            <a:endParaRPr lang="ru-RU" sz="2400" dirty="0">
              <a:solidFill>
                <a:srgbClr val="241169"/>
              </a:solidFill>
            </a:endParaRPr>
          </a:p>
        </p:txBody>
      </p:sp>
      <p:pic>
        <p:nvPicPr>
          <p:cNvPr id="1026" name="Picture 2" descr="C:\Documents and Settings\Сергей\Мои документы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643050"/>
            <a:ext cx="3929090" cy="3741177"/>
          </a:xfrm>
          <a:prstGeom prst="rect">
            <a:avLst/>
          </a:prstGeom>
          <a:noFill/>
        </p:spPr>
      </p:pic>
      <p:pic>
        <p:nvPicPr>
          <p:cNvPr id="1027" name="Picture 3" descr="C:\Documents and Settings\Сергей\Мои документы\Download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786058"/>
            <a:ext cx="3643338" cy="37253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01037"/>
            <a:ext cx="2406628" cy="371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7030A0"/>
                </a:solidFill>
              </a:rPr>
              <a:t>План дома</a:t>
            </a:r>
            <a:endParaRPr lang="ru-RU" sz="5400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500174"/>
            <a:ext cx="4914900" cy="4419600"/>
          </a:xfrm>
        </p:spPr>
      </p:pic>
      <p:sp>
        <p:nvSpPr>
          <p:cNvPr id="5" name="TextBox 4"/>
          <p:cNvSpPr txBox="1"/>
          <p:nvPr/>
        </p:nvSpPr>
        <p:spPr>
          <a:xfrm>
            <a:off x="6300192" y="165407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Детская комната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278092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Комната родителей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3880707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Кухня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4123" y="4626188"/>
            <a:ext cx="2099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Веранда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61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47257 0.135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0255 L -0.33872 0.0340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00417 L -0.36215 0.0692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4882 0.0106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rgbClr val="241169"/>
                </a:solidFill>
                <a:effectLst/>
                <a:latin typeface="+mn-lt"/>
              </a:rPr>
              <a:t>Задача 11. Туристическая фирма организует трехдневные автобусные экскурсии. Стоимость экскурсии для одного человека составляет 4500 р. Группам предоставляются скидки: группе от 4 до 10 человек - 5%, группе более 10 человек - 10%. Сколько заплатит за экскурсию группа из 8 человек?</a:t>
            </a:r>
            <a:r>
              <a:rPr lang="ru-RU" sz="27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8196" name="Picture 4" descr="C:\Documents and Settings\Сергей\Мои документы\Downloads\rail-and-bus-655x3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14620"/>
            <a:ext cx="7174755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16859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b="1" dirty="0" smtClean="0">
                <a:solidFill>
                  <a:srgbClr val="241169"/>
                </a:solidFill>
              </a:rPr>
              <a:t>Задача 12. Семья Ивановых собирается купить через Интернет стиральную машину, пароварку и пылесос. Они изучают цены и сравнивают доставки в трех фирмах. Цены товара и условия доставки приведены в таблице. Какова стоимость самого дешевого варианта покупки?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3" y="2357430"/>
          <a:ext cx="7858180" cy="4282515"/>
        </p:xfrm>
        <a:graphic>
          <a:graphicData uri="http://schemas.openxmlformats.org/drawingml/2006/table">
            <a:tbl>
              <a:tblPr/>
              <a:tblGrid>
                <a:gridCol w="785817"/>
                <a:gridCol w="1027020"/>
                <a:gridCol w="1086678"/>
                <a:gridCol w="1236368"/>
                <a:gridCol w="943808"/>
                <a:gridCol w="2778489"/>
              </a:tblGrid>
              <a:tr h="1082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Магазин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Цена стиральной машины,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Цена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пылесоса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Цена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пароварки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Доставка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Дополнительные условия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8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13 500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4000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2800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общей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стоимости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товара более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000 руб.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пароварка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подарок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8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14 200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4500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3200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общей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стоимости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товара более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000 руб. дается скидка на товар 10%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2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III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11800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3800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2500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общей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стоимости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товара более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000 руб. доставка бесплатна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eorgia" pitchFamily="18" charset="0"/>
              </a:rPr>
              <a:t>Банк</a:t>
            </a:r>
            <a:endParaRPr lang="ru-RU" sz="4800" i="1" dirty="0">
              <a:solidFill>
                <a:schemeClr val="bg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00127"/>
            <a:ext cx="8229600" cy="31146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241169"/>
                </a:solidFill>
              </a:rPr>
              <a:t>Банк</a:t>
            </a:r>
            <a:r>
              <a:rPr lang="ru-RU" dirty="0" smtClean="0">
                <a:solidFill>
                  <a:srgbClr val="241169"/>
                </a:solidFill>
              </a:rPr>
              <a:t> (от итальянского </a:t>
            </a:r>
            <a:r>
              <a:rPr lang="ru-RU" i="1" dirty="0" err="1" smtClean="0">
                <a:solidFill>
                  <a:srgbClr val="241169"/>
                </a:solidFill>
              </a:rPr>
              <a:t>banco</a:t>
            </a:r>
            <a:r>
              <a:rPr lang="ru-RU" dirty="0" smtClean="0">
                <a:solidFill>
                  <a:srgbClr val="241169"/>
                </a:solidFill>
              </a:rPr>
              <a:t> - скамья, лавка, стол, на которых менялы раскладывали монеты) —финансово-кредитное учреждение, производящее разнообразные виды операций с деньгами и ценными бумагами и оказывающее финансовые услуги правительству, юридическим и физическим лицам.</a:t>
            </a:r>
          </a:p>
          <a:p>
            <a:endParaRPr lang="ru-RU" dirty="0"/>
          </a:p>
        </p:txBody>
      </p:sp>
      <p:pic>
        <p:nvPicPr>
          <p:cNvPr id="43010" name="Picture 2" descr="C:\Documents and Settings\Сергей\Мои документы\Downloads\0002-001-Proiskhozhdenie-ban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4149080"/>
            <a:ext cx="2590729" cy="24304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515352" cy="297180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241169"/>
                </a:solidFill>
              </a:rPr>
              <a:t>Банковский вклад</a:t>
            </a:r>
            <a:r>
              <a:rPr lang="ru-RU" sz="2400" dirty="0" smtClean="0">
                <a:solidFill>
                  <a:srgbClr val="241169"/>
                </a:solidFill>
              </a:rPr>
              <a:t> (или </a:t>
            </a:r>
            <a:r>
              <a:rPr lang="ru-RU" sz="2400" b="1" dirty="0" smtClean="0">
                <a:solidFill>
                  <a:srgbClr val="241169"/>
                </a:solidFill>
              </a:rPr>
              <a:t>банковский депозит</a:t>
            </a:r>
            <a:r>
              <a:rPr lang="ru-RU" sz="2400" dirty="0" smtClean="0">
                <a:solidFill>
                  <a:srgbClr val="241169"/>
                </a:solidFill>
              </a:rPr>
              <a:t>) — сумма денег, переданная  юридическим лицом банку с целью получения дохода в виде процентов, образующихся в ходе финансовых операций со вкладом.</a:t>
            </a:r>
          </a:p>
          <a:p>
            <a:r>
              <a:rPr lang="ru-RU" sz="2400" b="1" dirty="0" smtClean="0">
                <a:solidFill>
                  <a:srgbClr val="241169"/>
                </a:solidFill>
              </a:rPr>
              <a:t>Кредитование</a:t>
            </a:r>
            <a:r>
              <a:rPr lang="ru-RU" sz="2400" b="1" i="1" dirty="0" smtClean="0">
                <a:solidFill>
                  <a:srgbClr val="241169"/>
                </a:solidFill>
              </a:rPr>
              <a:t> - </a:t>
            </a:r>
            <a:r>
              <a:rPr lang="ru-RU" sz="2400" dirty="0" smtClean="0">
                <a:solidFill>
                  <a:srgbClr val="241169"/>
                </a:solidFill>
              </a:rPr>
              <a:t>предоставление денежных средств во временное пользование за плату.</a:t>
            </a:r>
            <a:endParaRPr lang="ru-RU" sz="2400" dirty="0">
              <a:solidFill>
                <a:srgbClr val="241169"/>
              </a:solidFill>
            </a:endParaRPr>
          </a:p>
        </p:txBody>
      </p:sp>
      <p:pic>
        <p:nvPicPr>
          <p:cNvPr id="44034" name="Picture 2" descr="C:\Documents and Settings\Сергей\Мои документы\Downloads\banka(5839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7187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eorgia" pitchFamily="18" charset="0"/>
              </a:rPr>
              <a:t>Решите задачи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6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41169"/>
                </a:solidFill>
              </a:rPr>
              <a:t>Задача1. Банк начисляет по вкладам 20% годовых. Какую сумму денег можно получить через год, положив на депозитный счет 600 рублей?</a:t>
            </a:r>
          </a:p>
          <a:p>
            <a:r>
              <a:rPr lang="ru-RU" sz="2400" b="1" dirty="0" smtClean="0">
                <a:solidFill>
                  <a:srgbClr val="241169"/>
                </a:solidFill>
              </a:rPr>
              <a:t>Задача 2. В банке взят кредит в размере 400 евро сроком на один год. Какую сумму денег придется вернуть, если кредитный процент банка составляет 25% годовых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9218" name="Picture 2" descr="C:\Documents and Settings\Сергей\Мои документы\Downloads\images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00504"/>
            <a:ext cx="3714776" cy="24577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41169"/>
                </a:solidFill>
              </a:rPr>
              <a:t>Задача 3. Депозитный процент банка составляет 15%, кредитный процент банка составляет 20%. Определите прибыль банка, если сумма кредитов равна 15000 рублей, а сумма депозитов 2000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928802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41169"/>
                </a:solidFill>
              </a:rPr>
              <a:t>Задача 4. Вы взяли в банке кредит в размере 1000 рублей, а через год вам пришлось вернуть 1300 рублей. Определите кредитный процент, начисляемый банком за год.  </a:t>
            </a:r>
          </a:p>
        </p:txBody>
      </p:sp>
      <p:pic>
        <p:nvPicPr>
          <p:cNvPr id="10242" name="Picture 2" descr="C:\Documents and Settings\Сергей\Мои документы\Downloads\images (2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143248"/>
            <a:ext cx="3929090" cy="31464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41169"/>
                </a:solidFill>
              </a:rPr>
              <a:t>Задача 5. Семья Ивановых, взяв кредит в размере 40000 рублей, </a:t>
            </a:r>
          </a:p>
          <a:p>
            <a:pPr algn="just"/>
            <a:r>
              <a:rPr lang="ru-RU" sz="2000" b="1" dirty="0" smtClean="0">
                <a:solidFill>
                  <a:srgbClr val="241169"/>
                </a:solidFill>
              </a:rPr>
              <a:t>через год вернула 48000 рублей. Определите сумму кредита семьи Петровых (кредит взят на тех же условиях), если через год они вернули 90000 рублей.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00240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41169"/>
                </a:solidFill>
              </a:rPr>
              <a:t>Задача 6. Какой капитал нужно положить в банк под 25% годовых, чтобы через год получить доход (сумму начисленных процентов) в размере 80000 рублей? </a:t>
            </a:r>
          </a:p>
        </p:txBody>
      </p:sp>
      <p:pic>
        <p:nvPicPr>
          <p:cNvPr id="11267" name="Picture 3" descr="C:\Documents and Settings\Сергей\Мои документы\Downloads\images (2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14686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41169"/>
                </a:solidFill>
              </a:rPr>
              <a:t>Задача 7. Подоходный налог в городе N установлен в размере 13%. До вычета подоходного налога 1% от заработной платы отчисляется в пенсионный фонд. Работнику начислено 50 000 р. Сколько он получит после указанных вычетов</a:t>
            </a:r>
            <a:r>
              <a:rPr lang="ru-RU" sz="2000" b="1" dirty="0" smtClean="0">
                <a:solidFill>
                  <a:srgbClr val="241169"/>
                </a:solidFill>
              </a:rPr>
              <a:t>?</a:t>
            </a:r>
          </a:p>
        </p:txBody>
      </p:sp>
      <p:pic>
        <p:nvPicPr>
          <p:cNvPr id="3" name="Picture 2" descr="C:\Documents and Settings\Сергей\Мои документы\Downloads\images (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5" y="2643182"/>
            <a:ext cx="4498621" cy="2928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870700" cy="1728787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eorgia" pitchFamily="18" charset="0"/>
              </a:rPr>
              <a:t>Кроссворд </a:t>
            </a:r>
            <a:br>
              <a:rPr lang="ru-RU" sz="36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ru-RU" sz="3600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«</a:t>
            </a:r>
            <a:r>
              <a:rPr lang="ru-RU" sz="3600" i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Проценты и банк</a:t>
            </a:r>
            <a:r>
              <a:rPr lang="ru-RU" sz="3600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»</a:t>
            </a:r>
            <a:endParaRPr lang="ru-RU" sz="3600" i="1" dirty="0">
              <a:solidFill>
                <a:schemeClr val="bg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463" y="1916113"/>
            <a:ext cx="3771900" cy="40338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1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горизонтали:</a:t>
            </a:r>
            <a:r>
              <a:rPr lang="ru-RU" sz="1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2</a:t>
            </a:r>
            <a:r>
              <a:rPr lang="ru-RU" sz="1800" b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1800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Учреждение, хранящее денежные средства.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4</a:t>
            </a:r>
            <a:r>
              <a:rPr lang="ru-RU" sz="1800" b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1800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Нецелое число.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5</a:t>
            </a:r>
            <a:r>
              <a:rPr lang="ru-RU" sz="1800" b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1800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Сотая часть числа.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6</a:t>
            </a:r>
            <a:r>
              <a:rPr lang="ru-RU" sz="1800" b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1800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Страна, в которой впервые появились банковские учреждения.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1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вертикали:</a:t>
            </a:r>
            <a:r>
              <a:rPr lang="ru-RU" sz="1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1800" b="1" i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1800" b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1800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Денежные вклады в банк. </a:t>
            </a:r>
            <a:r>
              <a:rPr lang="ru-RU" sz="1800" b="1" i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3</a:t>
            </a:r>
            <a:r>
              <a:rPr lang="ru-RU" sz="1800" b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1800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Ссуда.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4</a:t>
            </a:r>
            <a:r>
              <a:rPr lang="ru-RU" sz="1800" b="1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1800" dirty="0">
                <a:solidFill>
                  <a:srgbClr val="2411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Синоним слова «часть».</a:t>
            </a:r>
            <a:r>
              <a:rPr lang="ru-RU" sz="1800" dirty="0">
                <a:solidFill>
                  <a:srgbClr val="241169"/>
                </a:solidFill>
              </a:rPr>
              <a:t> </a:t>
            </a: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755650" y="3068638"/>
            <a:ext cx="0" cy="360362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1042988" y="3068638"/>
            <a:ext cx="0" cy="360362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1331913" y="3068638"/>
            <a:ext cx="0" cy="360362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H="1">
            <a:off x="2268538" y="4868863"/>
            <a:ext cx="287337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flipH="1">
            <a:off x="1619250" y="5229225"/>
            <a:ext cx="287338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1331913" y="3789363"/>
            <a:ext cx="0" cy="360362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1042988" y="3789363"/>
            <a:ext cx="0" cy="360362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755650" y="3789363"/>
            <a:ext cx="0" cy="360362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468313" y="3789363"/>
            <a:ext cx="0" cy="360362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2195513" y="3789363"/>
            <a:ext cx="0" cy="360362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2484438" y="3789363"/>
            <a:ext cx="0" cy="360362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V="1">
            <a:off x="2195513" y="4508500"/>
            <a:ext cx="0" cy="360363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V="1">
            <a:off x="2484438" y="4508500"/>
            <a:ext cx="0" cy="360363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 flipV="1">
            <a:off x="2771775" y="4508500"/>
            <a:ext cx="0" cy="360363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V="1">
            <a:off x="3059113" y="4508500"/>
            <a:ext cx="0" cy="360363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 flipV="1">
            <a:off x="3348038" y="4508500"/>
            <a:ext cx="0" cy="360363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1619250" y="4868863"/>
            <a:ext cx="1439863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 flipV="1">
            <a:off x="3059113" y="3429000"/>
            <a:ext cx="0" cy="107950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V="1">
            <a:off x="3348038" y="3429000"/>
            <a:ext cx="0" cy="107950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3059113" y="3789363"/>
            <a:ext cx="287337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3059113" y="4149725"/>
            <a:ext cx="287337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 flipV="1">
            <a:off x="3635375" y="3429000"/>
            <a:ext cx="0" cy="360363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 flipV="1">
            <a:off x="3924300" y="3429000"/>
            <a:ext cx="0" cy="360363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3276600" y="3789363"/>
            <a:ext cx="1152525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>
            <a:off x="3635375" y="3789363"/>
            <a:ext cx="0" cy="107950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>
            <a:off x="3924300" y="3789363"/>
            <a:ext cx="0" cy="107950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 flipV="1">
            <a:off x="3635375" y="2349500"/>
            <a:ext cx="0" cy="107950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>
            <a:off x="3635375" y="4149725"/>
            <a:ext cx="287338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>
            <a:off x="3635375" y="4508500"/>
            <a:ext cx="287338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>
            <a:off x="3635375" y="4868863"/>
            <a:ext cx="287338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>
            <a:off x="3635375" y="3068638"/>
            <a:ext cx="287338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>
            <a:off x="3635375" y="2708275"/>
            <a:ext cx="287338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20" name="Line 36"/>
          <p:cNvSpPr>
            <a:spLocks noChangeShapeType="1"/>
          </p:cNvSpPr>
          <p:nvPr/>
        </p:nvSpPr>
        <p:spPr bwMode="auto">
          <a:xfrm>
            <a:off x="3635375" y="2349500"/>
            <a:ext cx="287338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21" name="Line 37"/>
          <p:cNvSpPr>
            <a:spLocks noChangeShapeType="1"/>
          </p:cNvSpPr>
          <p:nvPr/>
        </p:nvSpPr>
        <p:spPr bwMode="auto">
          <a:xfrm>
            <a:off x="3924300" y="2349500"/>
            <a:ext cx="0" cy="107950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468313" y="3789363"/>
            <a:ext cx="2016125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>
            <a:off x="1619250" y="4508500"/>
            <a:ext cx="1727200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 flipV="1">
            <a:off x="1619250" y="3068638"/>
            <a:ext cx="0" cy="2160587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25" name="Line 41"/>
          <p:cNvSpPr>
            <a:spLocks noChangeShapeType="1"/>
          </p:cNvSpPr>
          <p:nvPr/>
        </p:nvSpPr>
        <p:spPr bwMode="auto">
          <a:xfrm>
            <a:off x="468313" y="4149725"/>
            <a:ext cx="2016125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26" name="Line 42"/>
          <p:cNvSpPr>
            <a:spLocks noChangeShapeType="1"/>
          </p:cNvSpPr>
          <p:nvPr/>
        </p:nvSpPr>
        <p:spPr bwMode="auto">
          <a:xfrm flipV="1">
            <a:off x="1908175" y="3068638"/>
            <a:ext cx="0" cy="2160587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27" name="Line 43"/>
          <p:cNvSpPr>
            <a:spLocks noChangeShapeType="1"/>
          </p:cNvSpPr>
          <p:nvPr/>
        </p:nvSpPr>
        <p:spPr bwMode="auto">
          <a:xfrm flipH="1">
            <a:off x="755650" y="3429000"/>
            <a:ext cx="1152525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28" name="Line 44"/>
          <p:cNvSpPr>
            <a:spLocks noChangeShapeType="1"/>
          </p:cNvSpPr>
          <p:nvPr/>
        </p:nvSpPr>
        <p:spPr bwMode="auto">
          <a:xfrm>
            <a:off x="755650" y="3068638"/>
            <a:ext cx="1152525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29" name="Line 45"/>
          <p:cNvSpPr>
            <a:spLocks noChangeShapeType="1"/>
          </p:cNvSpPr>
          <p:nvPr/>
        </p:nvSpPr>
        <p:spPr bwMode="auto">
          <a:xfrm flipH="1">
            <a:off x="3059113" y="4868863"/>
            <a:ext cx="288925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>
            <a:off x="3071802" y="3429000"/>
            <a:ext cx="1368425" cy="0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31" name="Line 47"/>
          <p:cNvSpPr>
            <a:spLocks noChangeShapeType="1"/>
          </p:cNvSpPr>
          <p:nvPr/>
        </p:nvSpPr>
        <p:spPr bwMode="auto">
          <a:xfrm>
            <a:off x="4500563" y="3429000"/>
            <a:ext cx="0" cy="360363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32" name="Line 48"/>
          <p:cNvSpPr>
            <a:spLocks noChangeShapeType="1"/>
          </p:cNvSpPr>
          <p:nvPr/>
        </p:nvSpPr>
        <p:spPr bwMode="auto">
          <a:xfrm>
            <a:off x="4211638" y="3429000"/>
            <a:ext cx="0" cy="360363"/>
          </a:xfrm>
          <a:prstGeom prst="line">
            <a:avLst/>
          </a:prstGeom>
          <a:noFill/>
          <a:ln w="28575">
            <a:solidFill>
              <a:srgbClr val="6C3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33" name="Freeform 49"/>
          <p:cNvSpPr>
            <a:spLocks/>
          </p:cNvSpPr>
          <p:nvPr/>
        </p:nvSpPr>
        <p:spPr bwMode="auto">
          <a:xfrm>
            <a:off x="4356100" y="3789363"/>
            <a:ext cx="103188" cy="1587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0" y="0"/>
              </a:cxn>
            </a:cxnLst>
            <a:rect l="0" t="0" r="r" b="b"/>
            <a:pathLst>
              <a:path w="65" h="1">
                <a:moveTo>
                  <a:pt x="65" y="0"/>
                </a:moveTo>
                <a:cubicBezTo>
                  <a:pt x="43" y="0"/>
                  <a:pt x="22" y="0"/>
                  <a:pt x="0" y="0"/>
                </a:cubicBezTo>
              </a:path>
            </a:pathLst>
          </a:custGeom>
          <a:noFill/>
          <a:ln w="28575" cap="flat" cmpd="sng">
            <a:solidFill>
              <a:srgbClr val="6C306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34" name="Rectangle 50"/>
          <p:cNvSpPr>
            <a:spLocks noChangeArrowheads="1"/>
          </p:cNvSpPr>
          <p:nvPr/>
        </p:nvSpPr>
        <p:spPr bwMode="auto">
          <a:xfrm>
            <a:off x="755650" y="3068638"/>
            <a:ext cx="287338" cy="360362"/>
          </a:xfrm>
          <a:prstGeom prst="rect">
            <a:avLst/>
          </a:prstGeom>
          <a:noFill/>
          <a:ln w="28575" algn="ctr">
            <a:solidFill>
              <a:srgbClr val="6C30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35" name="Rectangle 51"/>
          <p:cNvSpPr>
            <a:spLocks noChangeArrowheads="1"/>
          </p:cNvSpPr>
          <p:nvPr/>
        </p:nvSpPr>
        <p:spPr bwMode="auto">
          <a:xfrm>
            <a:off x="4211638" y="3429000"/>
            <a:ext cx="288925" cy="360363"/>
          </a:xfrm>
          <a:prstGeom prst="rect">
            <a:avLst/>
          </a:prstGeom>
          <a:noFill/>
          <a:ln w="28575" algn="ctr">
            <a:solidFill>
              <a:srgbClr val="6C30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36" name="Rectangle 52"/>
          <p:cNvSpPr>
            <a:spLocks noChangeArrowheads="1"/>
          </p:cNvSpPr>
          <p:nvPr/>
        </p:nvSpPr>
        <p:spPr bwMode="auto">
          <a:xfrm>
            <a:off x="755650" y="3213100"/>
            <a:ext cx="144463" cy="215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900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67637" name="Rectangle 53"/>
          <p:cNvSpPr>
            <a:spLocks noChangeArrowheads="1"/>
          </p:cNvSpPr>
          <p:nvPr/>
        </p:nvSpPr>
        <p:spPr bwMode="auto">
          <a:xfrm>
            <a:off x="1619250" y="3213100"/>
            <a:ext cx="144463" cy="215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900" dirty="0">
                <a:solidFill>
                  <a:schemeClr val="bg1"/>
                </a:solidFill>
              </a:rPr>
              <a:t>3</a:t>
            </a:r>
            <a:r>
              <a:rPr lang="ru-RU" sz="900" dirty="0"/>
              <a:t>.</a:t>
            </a:r>
          </a:p>
        </p:txBody>
      </p:sp>
      <p:sp>
        <p:nvSpPr>
          <p:cNvPr id="67638" name="Rectangle 54"/>
          <p:cNvSpPr>
            <a:spLocks noChangeArrowheads="1"/>
          </p:cNvSpPr>
          <p:nvPr/>
        </p:nvSpPr>
        <p:spPr bwMode="auto">
          <a:xfrm>
            <a:off x="1619250" y="4652963"/>
            <a:ext cx="144463" cy="215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900" dirty="0">
                <a:solidFill>
                  <a:schemeClr val="bg1"/>
                </a:solidFill>
              </a:rPr>
              <a:t>6.</a:t>
            </a:r>
          </a:p>
        </p:txBody>
      </p:sp>
      <p:sp>
        <p:nvSpPr>
          <p:cNvPr id="67639" name="Rectangle 55"/>
          <p:cNvSpPr>
            <a:spLocks noChangeArrowheads="1"/>
          </p:cNvSpPr>
          <p:nvPr/>
        </p:nvSpPr>
        <p:spPr bwMode="auto">
          <a:xfrm>
            <a:off x="468313" y="3933825"/>
            <a:ext cx="144462" cy="215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900" dirty="0">
                <a:solidFill>
                  <a:schemeClr val="bg1"/>
                </a:solidFill>
              </a:rPr>
              <a:t>5</a:t>
            </a:r>
            <a:r>
              <a:rPr lang="ru-RU" sz="900" dirty="0"/>
              <a:t>.</a:t>
            </a:r>
          </a:p>
        </p:txBody>
      </p:sp>
      <p:sp>
        <p:nvSpPr>
          <p:cNvPr id="67640" name="Rectangle 56"/>
          <p:cNvSpPr>
            <a:spLocks noChangeArrowheads="1"/>
          </p:cNvSpPr>
          <p:nvPr/>
        </p:nvSpPr>
        <p:spPr bwMode="auto">
          <a:xfrm>
            <a:off x="3635375" y="2492375"/>
            <a:ext cx="144463" cy="215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900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67641" name="Rectangle 57"/>
          <p:cNvSpPr>
            <a:spLocks noChangeArrowheads="1"/>
          </p:cNvSpPr>
          <p:nvPr/>
        </p:nvSpPr>
        <p:spPr bwMode="auto">
          <a:xfrm>
            <a:off x="3059113" y="3573463"/>
            <a:ext cx="144462" cy="215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900" dirty="0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67642" name="Rectangle 58"/>
          <p:cNvSpPr>
            <a:spLocks noChangeArrowheads="1"/>
          </p:cNvSpPr>
          <p:nvPr/>
        </p:nvSpPr>
        <p:spPr bwMode="auto">
          <a:xfrm>
            <a:off x="785786" y="3071810"/>
            <a:ext cx="1152525" cy="3603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>
                <a:solidFill>
                  <a:srgbClr val="CC0099"/>
                </a:solidFill>
              </a:rPr>
              <a:t>Б  А  Н  К</a:t>
            </a:r>
          </a:p>
        </p:txBody>
      </p:sp>
      <p:sp>
        <p:nvSpPr>
          <p:cNvPr id="67643" name="Rectangle 59"/>
          <p:cNvSpPr>
            <a:spLocks noChangeArrowheads="1"/>
          </p:cNvSpPr>
          <p:nvPr/>
        </p:nvSpPr>
        <p:spPr bwMode="auto">
          <a:xfrm>
            <a:off x="3000364" y="3429000"/>
            <a:ext cx="1511301" cy="360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>
                <a:solidFill>
                  <a:srgbClr val="CC0099"/>
                </a:solidFill>
              </a:rPr>
              <a:t>Д  </a:t>
            </a:r>
            <a:r>
              <a:rPr lang="ru-RU" dirty="0" smtClean="0">
                <a:solidFill>
                  <a:srgbClr val="CC0099"/>
                </a:solidFill>
              </a:rPr>
              <a:t> Р   О   Б   Ь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67644" name="Rectangle 60"/>
          <p:cNvSpPr>
            <a:spLocks noChangeArrowheads="1"/>
          </p:cNvSpPr>
          <p:nvPr/>
        </p:nvSpPr>
        <p:spPr bwMode="auto">
          <a:xfrm>
            <a:off x="357158" y="3786190"/>
            <a:ext cx="2214578" cy="3603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CC0099"/>
                </a:solidFill>
              </a:rPr>
              <a:t>П  </a:t>
            </a:r>
            <a:r>
              <a:rPr lang="ru-RU" dirty="0" smtClean="0">
                <a:solidFill>
                  <a:srgbClr val="CC0099"/>
                </a:solidFill>
              </a:rPr>
              <a:t> Р  </a:t>
            </a:r>
            <a:r>
              <a:rPr lang="ru-RU" dirty="0">
                <a:solidFill>
                  <a:srgbClr val="CC0099"/>
                </a:solidFill>
              </a:rPr>
              <a:t>О  </a:t>
            </a:r>
            <a:r>
              <a:rPr lang="ru-RU" dirty="0" smtClean="0">
                <a:solidFill>
                  <a:srgbClr val="CC0099"/>
                </a:solidFill>
              </a:rPr>
              <a:t>Ц   </a:t>
            </a:r>
            <a:r>
              <a:rPr lang="ru-RU" dirty="0">
                <a:solidFill>
                  <a:srgbClr val="CC0099"/>
                </a:solidFill>
              </a:rPr>
              <a:t>Е </a:t>
            </a:r>
            <a:r>
              <a:rPr lang="ru-RU" dirty="0" smtClean="0">
                <a:solidFill>
                  <a:srgbClr val="CC0099"/>
                </a:solidFill>
              </a:rPr>
              <a:t>  Н  Т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1571604" y="4500570"/>
            <a:ext cx="1800226" cy="360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>
                <a:solidFill>
                  <a:srgbClr val="CC0099"/>
                </a:solidFill>
              </a:rPr>
              <a:t>И  Т  </a:t>
            </a:r>
            <a:r>
              <a:rPr lang="ru-RU" dirty="0" smtClean="0">
                <a:solidFill>
                  <a:srgbClr val="CC0099"/>
                </a:solidFill>
              </a:rPr>
              <a:t> А   Л  </a:t>
            </a:r>
            <a:r>
              <a:rPr lang="ru-RU" dirty="0">
                <a:solidFill>
                  <a:srgbClr val="CC0099"/>
                </a:solidFill>
              </a:rPr>
              <a:t>И  Я</a:t>
            </a: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1619250" y="3429000"/>
            <a:ext cx="288925" cy="360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CC0099"/>
                </a:solidFill>
              </a:rPr>
              <a:t>Р</a:t>
            </a:r>
          </a:p>
        </p:txBody>
      </p:sp>
      <p:sp>
        <p:nvSpPr>
          <p:cNvPr id="67647" name="Rectangle 63"/>
          <p:cNvSpPr>
            <a:spLocks noChangeArrowheads="1"/>
          </p:cNvSpPr>
          <p:nvPr/>
        </p:nvSpPr>
        <p:spPr bwMode="auto">
          <a:xfrm>
            <a:off x="1619250" y="4149725"/>
            <a:ext cx="288925" cy="358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CC0099"/>
                </a:solidFill>
              </a:rPr>
              <a:t>Д</a:t>
            </a:r>
          </a:p>
        </p:txBody>
      </p:sp>
      <p:sp>
        <p:nvSpPr>
          <p:cNvPr id="67648" name="Rectangle 64"/>
          <p:cNvSpPr>
            <a:spLocks noChangeArrowheads="1"/>
          </p:cNvSpPr>
          <p:nvPr/>
        </p:nvSpPr>
        <p:spPr bwMode="auto">
          <a:xfrm>
            <a:off x="1619250" y="4868863"/>
            <a:ext cx="288925" cy="3603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CC0099"/>
                </a:solidFill>
              </a:rPr>
              <a:t>Т</a:t>
            </a:r>
          </a:p>
        </p:txBody>
      </p:sp>
      <p:sp>
        <p:nvSpPr>
          <p:cNvPr id="67649" name="Rectangle 65"/>
          <p:cNvSpPr>
            <a:spLocks noChangeArrowheads="1"/>
          </p:cNvSpPr>
          <p:nvPr/>
        </p:nvSpPr>
        <p:spPr bwMode="auto">
          <a:xfrm>
            <a:off x="3059113" y="3789363"/>
            <a:ext cx="288925" cy="3603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CC0099"/>
                </a:solidFill>
              </a:rPr>
              <a:t>О</a:t>
            </a:r>
          </a:p>
        </p:txBody>
      </p:sp>
      <p:sp>
        <p:nvSpPr>
          <p:cNvPr id="67650" name="Rectangle 66"/>
          <p:cNvSpPr>
            <a:spLocks noChangeArrowheads="1"/>
          </p:cNvSpPr>
          <p:nvPr/>
        </p:nvSpPr>
        <p:spPr bwMode="auto">
          <a:xfrm>
            <a:off x="3059113" y="4149725"/>
            <a:ext cx="288925" cy="358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CC0099"/>
                </a:solidFill>
              </a:rPr>
              <a:t>Л</a:t>
            </a:r>
          </a:p>
        </p:txBody>
      </p:sp>
      <p:sp>
        <p:nvSpPr>
          <p:cNvPr id="67651" name="Rectangle 67"/>
          <p:cNvSpPr>
            <a:spLocks noChangeArrowheads="1"/>
          </p:cNvSpPr>
          <p:nvPr/>
        </p:nvSpPr>
        <p:spPr bwMode="auto">
          <a:xfrm>
            <a:off x="3643306" y="2357430"/>
            <a:ext cx="288925" cy="358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>
                <a:solidFill>
                  <a:srgbClr val="CC0099"/>
                </a:solidFill>
              </a:rPr>
              <a:t>Д</a:t>
            </a:r>
          </a:p>
        </p:txBody>
      </p:sp>
      <p:sp>
        <p:nvSpPr>
          <p:cNvPr id="67652" name="Rectangle 68"/>
          <p:cNvSpPr>
            <a:spLocks noChangeArrowheads="1"/>
          </p:cNvSpPr>
          <p:nvPr/>
        </p:nvSpPr>
        <p:spPr bwMode="auto">
          <a:xfrm>
            <a:off x="3635375" y="2708275"/>
            <a:ext cx="288925" cy="360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CC0099"/>
                </a:solidFill>
              </a:rPr>
              <a:t>Е</a:t>
            </a:r>
          </a:p>
        </p:txBody>
      </p:sp>
      <p:sp>
        <p:nvSpPr>
          <p:cNvPr id="67653" name="Rectangle 69"/>
          <p:cNvSpPr>
            <a:spLocks noChangeArrowheads="1"/>
          </p:cNvSpPr>
          <p:nvPr/>
        </p:nvSpPr>
        <p:spPr bwMode="auto">
          <a:xfrm>
            <a:off x="3635375" y="3068638"/>
            <a:ext cx="288925" cy="3603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CC0099"/>
                </a:solidFill>
              </a:rPr>
              <a:t>П</a:t>
            </a:r>
          </a:p>
        </p:txBody>
      </p:sp>
      <p:sp>
        <p:nvSpPr>
          <p:cNvPr id="67654" name="Rectangle 70"/>
          <p:cNvSpPr>
            <a:spLocks noChangeArrowheads="1"/>
          </p:cNvSpPr>
          <p:nvPr/>
        </p:nvSpPr>
        <p:spPr bwMode="auto">
          <a:xfrm>
            <a:off x="3635375" y="3789363"/>
            <a:ext cx="288925" cy="3603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CC0099"/>
                </a:solidFill>
              </a:rPr>
              <a:t>З</a:t>
            </a:r>
          </a:p>
        </p:txBody>
      </p:sp>
      <p:sp>
        <p:nvSpPr>
          <p:cNvPr id="67655" name="Rectangle 71"/>
          <p:cNvSpPr>
            <a:spLocks noChangeArrowheads="1"/>
          </p:cNvSpPr>
          <p:nvPr/>
        </p:nvSpPr>
        <p:spPr bwMode="auto">
          <a:xfrm>
            <a:off x="3635375" y="4149725"/>
            <a:ext cx="288925" cy="358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CC0099"/>
                </a:solidFill>
              </a:rPr>
              <a:t>И</a:t>
            </a:r>
          </a:p>
        </p:txBody>
      </p:sp>
      <p:sp>
        <p:nvSpPr>
          <p:cNvPr id="67656" name="Rectangle 72"/>
          <p:cNvSpPr>
            <a:spLocks noChangeArrowheads="1"/>
          </p:cNvSpPr>
          <p:nvPr/>
        </p:nvSpPr>
        <p:spPr bwMode="auto">
          <a:xfrm>
            <a:off x="3635375" y="4508500"/>
            <a:ext cx="288925" cy="360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CC0099"/>
                </a:solidFill>
              </a:rPr>
              <a:t>Т</a:t>
            </a: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949280"/>
            <a:ext cx="8175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67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67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676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67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6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6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6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6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6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6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6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6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6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6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6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6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67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6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6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500"/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500"/>
                                        <p:tgtEl>
                                          <p:spTgt spid="67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500"/>
                                        <p:tgtEl>
                                          <p:spTgt spid="67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8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500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500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500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500"/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500"/>
                                        <p:tgtEl>
                                          <p:spTgt spid="6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500"/>
                                        <p:tgtEl>
                                          <p:spTgt spid="6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642" grpId="0"/>
      <p:bldP spid="67643" grpId="0"/>
      <p:bldP spid="67644" grpId="0"/>
      <p:bldP spid="67645" grpId="0"/>
      <p:bldP spid="67646" grpId="0"/>
      <p:bldP spid="67647" grpId="0"/>
      <p:bldP spid="67648" grpId="0"/>
      <p:bldP spid="67649" grpId="0"/>
      <p:bldP spid="67650" grpId="0"/>
      <p:bldP spid="67651" grpId="0"/>
      <p:bldP spid="67653" grpId="0"/>
      <p:bldP spid="67654" grpId="0"/>
      <p:bldP spid="67655" grpId="0"/>
      <p:bldP spid="676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7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00B050"/>
                </a:solidFill>
                <a:latin typeface="Georgia" pitchFamily="18" charset="0"/>
              </a:rPr>
              <a:t>Наше хозяйство</a:t>
            </a:r>
            <a:endParaRPr lang="ru-RU" sz="6000" i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="" xmlns:p14="http://schemas.microsoft.com/office/powerpoint/2010/main" val="2628338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>
                <a:solidFill>
                  <a:srgbClr val="7030A0"/>
                </a:solidFill>
              </a:rPr>
              <a:t>План ремонта дома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280248"/>
            <a:ext cx="29523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      </a:t>
            </a:r>
            <a:r>
              <a:rPr lang="ru-RU" sz="2400" b="1" u="sng" dirty="0" err="1" smtClean="0">
                <a:solidFill>
                  <a:srgbClr val="FFFF00"/>
                </a:solidFill>
              </a:rPr>
              <a:t>Детская___комната</a:t>
            </a:r>
            <a:r>
              <a:rPr lang="ru-RU" sz="2400" b="1" u="sng" dirty="0" smtClean="0">
                <a:solidFill>
                  <a:srgbClr val="FFFF00"/>
                </a:solidFill>
              </a:rPr>
              <a:t>    </a:t>
            </a:r>
            <a:r>
              <a:rPr lang="ru-RU" b="1" u="sng" dirty="0" smtClean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окраска потолка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о</a:t>
            </a:r>
            <a:r>
              <a:rPr lang="ru-RU" b="1" dirty="0" smtClean="0">
                <a:solidFill>
                  <a:srgbClr val="002060"/>
                </a:solidFill>
              </a:rPr>
              <a:t>клейка стен обоями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кладка напольной плитки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репеж напольного и потолочного плинтуса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443155"/>
            <a:ext cx="36724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FF00"/>
                </a:solidFill>
              </a:rPr>
              <a:t>     </a:t>
            </a:r>
            <a:r>
              <a:rPr lang="ru-RU" sz="2800" b="1" u="sng" dirty="0" err="1" smtClean="0">
                <a:solidFill>
                  <a:srgbClr val="FFFF00"/>
                </a:solidFill>
              </a:rPr>
              <a:t>Комната__родителей</a:t>
            </a:r>
            <a:r>
              <a:rPr lang="ru-RU" sz="2800" b="1" u="sng" dirty="0" smtClean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Покупка кондиционера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4210602"/>
            <a:ext cx="30598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u="sng" dirty="0" smtClean="0">
                <a:solidFill>
                  <a:srgbClr val="FFFF00"/>
                </a:solidFill>
              </a:rPr>
              <a:t>   </a:t>
            </a:r>
            <a:r>
              <a:rPr lang="ru-RU" sz="2800" b="1" u="sng" dirty="0" smtClean="0">
                <a:solidFill>
                  <a:srgbClr val="FFFF00"/>
                </a:solidFill>
              </a:rPr>
              <a:t>Ванная </a:t>
            </a:r>
            <a:r>
              <a:rPr lang="ru-RU" sz="2800" b="1" u="sng" dirty="0">
                <a:solidFill>
                  <a:srgbClr val="FFFF00"/>
                </a:solidFill>
              </a:rPr>
              <a:t>комната </a:t>
            </a:r>
            <a:r>
              <a:rPr lang="ru-RU" sz="2800" b="1" u="sng" dirty="0" smtClean="0">
                <a:solidFill>
                  <a:srgbClr val="FFFF00"/>
                </a:solidFill>
              </a:rPr>
              <a:t>  </a:t>
            </a:r>
            <a:endParaRPr lang="ru-RU" sz="2800" b="1" u="sng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оклейка стен керамической плиткой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609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«Сама садик я садила…»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Сергей\Мои документы\Downloads\sad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9615" y="1500174"/>
            <a:ext cx="6558533" cy="49188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3598096"/>
            <a:ext cx="3071834" cy="307183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Решите задачи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75749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220F"/>
                </a:solidFill>
              </a:rPr>
              <a:t>Задача 1. Огород занимает     всего земельного      участка.    Картофель занимает     огорода.  Сколько гектаров занято картофелем, если площадь всего земельного участка 20 га?</a:t>
            </a:r>
            <a:endParaRPr lang="ru-RU" b="1" dirty="0">
              <a:solidFill>
                <a:srgbClr val="00220F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143504" y="928670"/>
          <a:ext cx="295276" cy="762796"/>
        </p:xfrm>
        <a:graphic>
          <a:graphicData uri="http://schemas.openxmlformats.org/presentationml/2006/ole">
            <p:oleObj spid="_x0000_s2069" name="Equation" r:id="rId6" imgW="152334" imgH="393529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15074" y="1571612"/>
          <a:ext cx="285752" cy="805301"/>
        </p:xfrm>
        <a:graphic>
          <a:graphicData uri="http://schemas.openxmlformats.org/presentationml/2006/ole">
            <p:oleObj spid="_x0000_s2070" name="Equation" r:id="rId7" imgW="139639" imgH="393529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3693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54344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4071942"/>
            <a:ext cx="2880320" cy="24626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786190"/>
            <a:ext cx="2664296" cy="23767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3714752"/>
            <a:ext cx="2928984" cy="2376758"/>
          </a:xfrm>
          <a:prstGeom prst="rect">
            <a:avLst/>
          </a:prstGeom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71472" y="785794"/>
          <a:ext cx="7929618" cy="2428891"/>
        </p:xfrm>
        <a:graphic>
          <a:graphicData uri="http://schemas.openxmlformats.org/presentationml/2006/ole">
            <p:oleObj spid="_x0000_s3085" name="Equation" r:id="rId7" imgW="3403600" imgH="1244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23377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rgbClr val="00220F"/>
                </a:solidFill>
              </a:rPr>
              <a:t>Задача 3.Площадь огорода 0, 04  га. Капустой засажено 0,8  огорода, а остальная часть –другими овощами . Сколько гектаров засажено  другими овощами?</a:t>
            </a:r>
            <a:endParaRPr lang="ru-RU" b="1" dirty="0">
              <a:solidFill>
                <a:srgbClr val="00220F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6"/>
            <a:ext cx="3929860" cy="2868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3643314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20F"/>
                </a:solidFill>
              </a:rPr>
              <a:t>Задача 4. Для борьбы с вредителями надо приготовить </a:t>
            </a:r>
            <a:r>
              <a:rPr lang="ru-RU" sz="2800" b="1" dirty="0" err="1" smtClean="0">
                <a:solidFill>
                  <a:srgbClr val="00220F"/>
                </a:solidFill>
              </a:rPr>
              <a:t>известково</a:t>
            </a:r>
            <a:r>
              <a:rPr lang="ru-RU" sz="2800" b="1" dirty="0" smtClean="0">
                <a:solidFill>
                  <a:srgbClr val="00220F"/>
                </a:solidFill>
              </a:rPr>
              <a:t>- серный  отвар, состоящий из 6 частей серы, 3 частей негашеной извести и 50 частей воды. Сколько получится </a:t>
            </a:r>
            <a:r>
              <a:rPr lang="ru-RU" sz="2800" b="1" dirty="0" smtClean="0">
                <a:solidFill>
                  <a:srgbClr val="00220F"/>
                </a:solidFill>
              </a:rPr>
              <a:t>килограммов отвара, если </a:t>
            </a:r>
            <a:r>
              <a:rPr lang="ru-RU" sz="2800" b="1" dirty="0" smtClean="0">
                <a:solidFill>
                  <a:srgbClr val="00220F"/>
                </a:solidFill>
              </a:rPr>
              <a:t>воды взять на </a:t>
            </a:r>
            <a:r>
              <a:rPr lang="ru-RU" sz="2800" b="1" dirty="0" smtClean="0">
                <a:solidFill>
                  <a:srgbClr val="00220F"/>
                </a:solidFill>
              </a:rPr>
              <a:t>8</a:t>
            </a:r>
            <a:r>
              <a:rPr lang="ru-RU" sz="2800" b="1" dirty="0" smtClean="0">
                <a:solidFill>
                  <a:srgbClr val="00220F"/>
                </a:solidFill>
              </a:rPr>
              <a:t>, 8 кг </a:t>
            </a:r>
            <a:r>
              <a:rPr lang="ru-RU" sz="2800" b="1" dirty="0" smtClean="0">
                <a:solidFill>
                  <a:srgbClr val="00220F"/>
                </a:solidFill>
              </a:rPr>
              <a:t>больше, </a:t>
            </a:r>
            <a:r>
              <a:rPr lang="ru-RU" sz="2800" b="1" dirty="0" smtClean="0">
                <a:solidFill>
                  <a:srgbClr val="00220F"/>
                </a:solidFill>
              </a:rPr>
              <a:t>чем серы?</a:t>
            </a:r>
            <a:endParaRPr lang="ru-RU" sz="2800" b="1" dirty="0">
              <a:solidFill>
                <a:srgbClr val="00220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0"/>
            <a:ext cx="3089790" cy="3578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1082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7" grpId="1" uiExpand="1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Вспомни !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20F"/>
                </a:solidFill>
              </a:rPr>
              <a:t>    Отношение длины отрезка на карте к длине соответствующего отрезка на местности называют </a:t>
            </a:r>
            <a:r>
              <a:rPr lang="ru-RU" b="1" i="1" u="sng" dirty="0" smtClean="0">
                <a:solidFill>
                  <a:srgbClr val="00220F"/>
                </a:solidFill>
              </a:rPr>
              <a:t>масштабом</a:t>
            </a:r>
            <a:r>
              <a:rPr lang="ru-RU" b="1" dirty="0" smtClean="0">
                <a:solidFill>
                  <a:srgbClr val="00220F"/>
                </a:solidFill>
              </a:rPr>
              <a:t> карты.</a:t>
            </a:r>
          </a:p>
          <a:p>
            <a:endParaRPr lang="ru-RU" dirty="0" smtClean="0">
              <a:solidFill>
                <a:srgbClr val="00220F"/>
              </a:solidFill>
            </a:endParaRPr>
          </a:p>
          <a:p>
            <a:endParaRPr lang="ru-RU" dirty="0" smtClean="0">
              <a:solidFill>
                <a:srgbClr val="00220F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20F"/>
                </a:solidFill>
              </a:rPr>
              <a:t>     Единицы площади:</a:t>
            </a:r>
          </a:p>
          <a:p>
            <a:pPr>
              <a:buNone/>
            </a:pPr>
            <a:r>
              <a:rPr lang="ru-RU" b="1" dirty="0" smtClean="0">
                <a:solidFill>
                  <a:srgbClr val="00220F"/>
                </a:solidFill>
              </a:rPr>
              <a:t>    1 га = 10000  </a:t>
            </a:r>
          </a:p>
          <a:p>
            <a:pPr>
              <a:buNone/>
            </a:pPr>
            <a:r>
              <a:rPr lang="ru-RU" b="1" dirty="0" smtClean="0">
                <a:solidFill>
                  <a:srgbClr val="00220F"/>
                </a:solidFill>
              </a:rPr>
              <a:t>    1а = 100 </a:t>
            </a:r>
            <a:endParaRPr lang="ru-RU" b="1" dirty="0">
              <a:solidFill>
                <a:srgbClr val="00220F"/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00364" y="4500570"/>
          <a:ext cx="428628" cy="449039"/>
        </p:xfrm>
        <a:graphic>
          <a:graphicData uri="http://schemas.openxmlformats.org/presentationml/2006/ole">
            <p:oleObj spid="_x0000_s4116" name="Equation" r:id="rId4" imgW="266584" imgH="279279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428860" y="5072074"/>
          <a:ext cx="403082" cy="422276"/>
        </p:xfrm>
        <a:graphic>
          <a:graphicData uri="http://schemas.openxmlformats.org/presentationml/2006/ole">
            <p:oleObj spid="_x0000_s4117" name="Equation" r:id="rId5" imgW="266584" imgH="279279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Решите задачу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00438"/>
            <a:ext cx="8229600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20F"/>
                </a:solidFill>
              </a:rPr>
              <a:t>1. Найдите площадь участка, план которого изображен на рисунке (размеры указаны в метрах), и выразите её в арах.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20F"/>
                </a:solidFill>
              </a:rPr>
              <a:t>2. Найдите длину изгороди, необходимую для данного участка.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20F"/>
                </a:solidFill>
              </a:rPr>
              <a:t>3. Начертите план данного участка в масштабе  1 : 1000.</a:t>
            </a:r>
            <a:endParaRPr lang="ru-RU" sz="2400" b="1" dirty="0">
              <a:solidFill>
                <a:srgbClr val="00220F"/>
              </a:solidFill>
            </a:endParaRPr>
          </a:p>
        </p:txBody>
      </p:sp>
      <p:pic>
        <p:nvPicPr>
          <p:cNvPr id="5" name="Picture 2" descr="C:\Documents and Settings\Сергей\Мои документы\Мои результаты сканировани\2012-01 (янв)\сканирование000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14422"/>
            <a:ext cx="3152590" cy="2071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«Подворье»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146" name="Picture 2" descr="C:\Documents and Settings\Сергей\Мои документы\Downloads\20040118021034_bi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92111"/>
            <a:ext cx="4000528" cy="3440454"/>
          </a:xfrm>
          <a:prstGeom prst="rect">
            <a:avLst/>
          </a:prstGeom>
          <a:noFill/>
        </p:spPr>
      </p:pic>
      <p:pic>
        <p:nvPicPr>
          <p:cNvPr id="6148" name="Picture 4" descr="C:\Documents and Settings\Сергей\Мои документы\Downloads\gusi_na_podvory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57496"/>
            <a:ext cx="4381530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Решите </a:t>
            </a:r>
            <a:r>
              <a:rPr lang="ru-RU" dirty="0" smtClean="0">
                <a:solidFill>
                  <a:srgbClr val="7030A0"/>
                </a:solidFill>
              </a:rPr>
              <a:t>задачи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137160" indent="0">
              <a:buNone/>
            </a:pPr>
            <a:r>
              <a:rPr lang="ru-RU" b="1" dirty="0" smtClean="0">
                <a:solidFill>
                  <a:srgbClr val="00220F"/>
                </a:solidFill>
              </a:rPr>
              <a:t>Задача 1. Масса </a:t>
            </a:r>
            <a:r>
              <a:rPr lang="ru-RU" b="1" dirty="0">
                <a:solidFill>
                  <a:srgbClr val="00220F"/>
                </a:solidFill>
              </a:rPr>
              <a:t>петуха меньше массы индюка в 5 раз, а масса индюка на 8 кг больше массы петуха. Какова масса каждой птицы?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3319016" cy="3319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497763" cy="3373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7010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sz="3200" b="1" dirty="0" smtClean="0">
                <a:solidFill>
                  <a:srgbClr val="00220F"/>
                </a:solidFill>
              </a:rPr>
              <a:t>Задача 2. В клетке сидят фазаны и кролики. У них 19 голов и  62 ноги . Сколько  сидит в клетке фазанов  и сколько кроликов?</a:t>
            </a:r>
          </a:p>
          <a:p>
            <a:pPr marL="137160" indent="0">
              <a:buNone/>
            </a:pP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3214686"/>
            <a:ext cx="4643470" cy="3482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5987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940" y="126876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b="1" dirty="0" smtClean="0">
                <a:solidFill>
                  <a:srgbClr val="00220F"/>
                </a:solidFill>
              </a:rPr>
              <a:t>Задача 3. Фермер </a:t>
            </a:r>
            <a:r>
              <a:rPr lang="ru-RU" b="1" dirty="0">
                <a:solidFill>
                  <a:srgbClr val="00220F"/>
                </a:solidFill>
              </a:rPr>
              <a:t>продает овец по 2000 рублей каждую. Он дает одну овцу бесплатно за каждые 4 полностью оплаченные. Анна хочет купить 11 овец, а Катя - 14. Сколько они могут сэкономить, если купят овец вместе, а не по раздельности?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02940" y="16808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3786190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6173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Основной </a:t>
            </a:r>
            <a:r>
              <a:rPr lang="ru-RU" dirty="0">
                <a:solidFill>
                  <a:schemeClr val="bg1"/>
                </a:solidFill>
              </a:rPr>
              <a:t>этап начала любых строительных работ – составление </a:t>
            </a:r>
            <a:r>
              <a:rPr lang="ru-RU" dirty="0" smtClean="0">
                <a:solidFill>
                  <a:schemeClr val="bg1"/>
                </a:solidFill>
              </a:rPr>
              <a:t>сметы.</a:t>
            </a:r>
          </a:p>
          <a:p>
            <a:pPr marL="137160" indent="0"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Смета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- это </a:t>
            </a:r>
            <a:r>
              <a:rPr lang="ru-RU" dirty="0" smtClean="0">
                <a:solidFill>
                  <a:schemeClr val="bg1"/>
                </a:solidFill>
              </a:rPr>
              <a:t>документ, </a:t>
            </a:r>
            <a:r>
              <a:rPr lang="ru-RU" dirty="0">
                <a:solidFill>
                  <a:schemeClr val="bg1"/>
                </a:solidFill>
              </a:rPr>
              <a:t>оценивающий стоимость строительства, содержащий перечень работ и их объёмы, которые необходимо выполнить по проектной документации, а также стоимости этих  работ.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2976"/>
            <a:ext cx="3312368" cy="3255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873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«Во саду ли в огороде …»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Сергей\Мои документы\Downloads\images (12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736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6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Решите задачи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2996" y="908720"/>
            <a:ext cx="8496944" cy="35918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20F"/>
                </a:solidFill>
              </a:rPr>
              <a:t>Задача 1. Для приготовления варенья из вишни на 3 части сахара берут 2 части ягод (по массе). Сколько килограммов сахара и сколько килограммов ягод надо взять, чтобы получить 5 кг варенья, если при варке его масса уменьшается в 1,5 раза?</a:t>
            </a:r>
          </a:p>
          <a:p>
            <a:pPr>
              <a:buNone/>
            </a:pPr>
            <a:r>
              <a:rPr lang="ru-RU" b="1" dirty="0" smtClean="0">
                <a:solidFill>
                  <a:srgbClr val="00220F"/>
                </a:solidFill>
              </a:rPr>
              <a:t>Задача 2. Положили сушить 15 кг вишни. После сушки их масса уменьшилась на 80 %. Сколько килограммов вишни получилось после сушки?</a:t>
            </a:r>
          </a:p>
          <a:p>
            <a:pPr>
              <a:buNone/>
            </a:pPr>
            <a:r>
              <a:rPr lang="ru-RU" b="1" dirty="0" smtClean="0">
                <a:solidFill>
                  <a:srgbClr val="00220F"/>
                </a:solidFill>
              </a:rPr>
              <a:t>Задача 3. Для варенья на 2,1 кг ягод было взято 3,5 кг сахарного песка. В каком отношении по массе были взяты ягоды и сахарный песок?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Сергей\Мои документы\Downloads\загруженно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4500568"/>
            <a:ext cx="3143272" cy="20917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" y="908720"/>
            <a:ext cx="8229600" cy="2234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20F"/>
                </a:solidFill>
              </a:rPr>
              <a:t>Задача 4. Из 20 кг яблок получается 16 кг яблочного пюре. Сколько яблочного пюре получится из 50 кг яблок 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20F"/>
                </a:solidFill>
              </a:rPr>
              <a:t>Задача 5.  Яблоки, содержащие 70 % воды, при сушке потеряли 60 % своей массы. Сколько процентов воды содержат сушеные яблоки?</a:t>
            </a:r>
            <a:endParaRPr lang="ru-RU" sz="2400" b="1" dirty="0">
              <a:solidFill>
                <a:srgbClr val="00220F"/>
              </a:solidFill>
            </a:endParaRPr>
          </a:p>
        </p:txBody>
      </p:sp>
      <p:pic>
        <p:nvPicPr>
          <p:cNvPr id="2050" name="Picture 2" descr="C:\Documents and Settings\Сергей\Мои документы\Download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143248"/>
            <a:ext cx="4387177" cy="3286148"/>
          </a:xfrm>
          <a:prstGeom prst="rect">
            <a:avLst/>
          </a:prstGeom>
          <a:noFill/>
        </p:spPr>
      </p:pic>
      <p:pic>
        <p:nvPicPr>
          <p:cNvPr id="2052" name="Picture 4" descr="C:\Documents and Settings\Сергей\Мои документы\Downloads\загруженное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318937"/>
            <a:ext cx="2857520" cy="32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609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20431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20F"/>
                </a:solidFill>
              </a:rPr>
              <a:t>Задача 6. Для приготовления компота смешали 2,5 кг яблок, 2 кг груш и 0,5 кг вишен. Найдите процентное содержание каждого вида фруктов, взятых для приготовления компота.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20F"/>
                </a:solidFill>
              </a:rPr>
              <a:t>Задача 7. Для приготовления напитка берут 2 части вишневого сиропа и 4 части воды. Сколько надо взять сиропа, чтобы получить 600 г напитка?</a:t>
            </a:r>
            <a:endParaRPr lang="ru-RU" sz="2400" b="1" dirty="0">
              <a:solidFill>
                <a:srgbClr val="00220F"/>
              </a:solidFill>
            </a:endParaRPr>
          </a:p>
        </p:txBody>
      </p:sp>
      <p:pic>
        <p:nvPicPr>
          <p:cNvPr id="3074" name="Picture 2" descr="C:\Documents and Settings\Сергей\Мои документы\Downloads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645024"/>
            <a:ext cx="3814936" cy="2857520"/>
          </a:xfrm>
          <a:prstGeom prst="rect">
            <a:avLst/>
          </a:prstGeom>
          <a:noFill/>
        </p:spPr>
      </p:pic>
      <p:pic>
        <p:nvPicPr>
          <p:cNvPr id="3075" name="Picture 3" descr="C:\Documents and Settings\Сергей\Мои документы\Downloads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786190"/>
            <a:ext cx="3814936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401080" cy="182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20F"/>
                </a:solidFill>
              </a:rPr>
              <a:t>Задача 8.  В одной семье было много детей. 7 из них любили капусту, 6 – морковь, 5 – горох, 4 – капусту и морковь, 3 – капусту и горох, 2 – морковь и горох, 1 – и капусту , и морковь, и  горох. Сколько детей было в семье?</a:t>
            </a:r>
          </a:p>
        </p:txBody>
      </p:sp>
      <p:pic>
        <p:nvPicPr>
          <p:cNvPr id="4101" name="Picture 5" descr="C:\Documents and Settings\Сергей\Мои документы\Downloads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786058"/>
            <a:ext cx="4000528" cy="3134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114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20F"/>
                </a:solidFill>
              </a:rPr>
              <a:t>Задача 9. Фермерское хозяйство отправило на сахарный завод 80 автомашин по 3,75 т сахарной свеклы на каждой .Масса сахара, полученная при переработке сахарной свеклы, составляет 1/6 массы свеклы.. Сколько тонн сахара получили из этой свеклы?</a:t>
            </a:r>
            <a:endParaRPr lang="ru-RU" sz="2400" b="1" dirty="0">
              <a:solidFill>
                <a:srgbClr val="00220F"/>
              </a:solidFill>
            </a:endParaRPr>
          </a:p>
        </p:txBody>
      </p:sp>
      <p:pic>
        <p:nvPicPr>
          <p:cNvPr id="5123" name="Picture 3" descr="C:\Documents and Settings\Сергей\Мои документы\Downloads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876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«Питание»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170" name="Picture 2" descr="C:\Documents and Settings\Сергей\Мои документы\Downloads\1313748336_semejnyj-obed-i-ego-ro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0619" y="1785926"/>
            <a:ext cx="5963215" cy="4472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Решите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288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20F"/>
                </a:solidFill>
              </a:rPr>
              <a:t>Задача 1.  Для приготовления борща на каждые 100 г мяса надо взять 60 г свеклы. Сколько свеклы надо взять на 550 г мяса?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20F"/>
                </a:solidFill>
              </a:rPr>
              <a:t>Задача 2.  В 2,5 кг баранины содержится 0,4 кг белков. Сколько килограммов белков содержится в 3,5 кг баранины?</a:t>
            </a:r>
          </a:p>
          <a:p>
            <a:endParaRPr lang="ru-RU" dirty="0"/>
          </a:p>
        </p:txBody>
      </p:sp>
      <p:pic>
        <p:nvPicPr>
          <p:cNvPr id="4" name="Picture 2" descr="C:\Documents and Settings\Сергей\Мои документы\Downloads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786189"/>
            <a:ext cx="4143404" cy="28543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2616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88" y="3501008"/>
            <a:ext cx="4155926" cy="2778313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71472" y="1000108"/>
          <a:ext cx="7966419" cy="1643074"/>
        </p:xfrm>
        <a:graphic>
          <a:graphicData uri="http://schemas.openxmlformats.org/presentationml/2006/ole">
            <p:oleObj spid="_x0000_s9227" name="Equation" r:id="rId5" imgW="4064000" imgH="8382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25645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400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20F"/>
                </a:solidFill>
              </a:rPr>
              <a:t>Задача 4. Ржаной хлеб содержит 3/250 жиров, 13/25 белков и 9/20 углеводов. Масло же содержит 4/5 жиров, 1/250 белков и 1/200 углеводов. Сколько белков, жиров и углеводов содержится в 3 кг хлеба и 200 г масла?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20F"/>
                </a:solidFill>
              </a:rPr>
              <a:t>Задача 5.  Яйца в среднем содержат 12,5% белков и 12% жиров. Сколько граммов белков и жиров содержится в десятке яиц, если одно яйцо весит 60 г?</a:t>
            </a:r>
            <a:endParaRPr lang="ru-RU" sz="2000" b="1" dirty="0">
              <a:solidFill>
                <a:srgbClr val="00220F"/>
              </a:solidFill>
            </a:endParaRPr>
          </a:p>
        </p:txBody>
      </p:sp>
      <p:pic>
        <p:nvPicPr>
          <p:cNvPr id="6146" name="Picture 2" descr="C:\Documents and Settings\Сергей\Мои документы\Downloads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00504"/>
            <a:ext cx="3612926" cy="2147891"/>
          </a:xfrm>
          <a:prstGeom prst="rect">
            <a:avLst/>
          </a:prstGeom>
          <a:noFill/>
        </p:spPr>
      </p:pic>
      <p:pic>
        <p:nvPicPr>
          <p:cNvPr id="6147" name="Picture 3" descr="C:\Documents and Settings\Сергей\Мои документы\Downloads\50926504_eg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857628"/>
            <a:ext cx="3325818" cy="24943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4347A"/>
                </a:solidFill>
                <a:effectLst/>
              </a:rPr>
              <a:t>Для вычисления площадей стен, оконного и дверного проёмов используй формулы площадей  фигур</a:t>
            </a:r>
            <a:endParaRPr lang="ru-RU" dirty="0">
              <a:solidFill>
                <a:srgbClr val="84347A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Площадь  квадрата    </a:t>
            </a:r>
          </a:p>
          <a:p>
            <a:pPr marL="137160" indent="0"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Площадь прямоугольника</a:t>
            </a:r>
          </a:p>
          <a:p>
            <a:pPr marL="137160" indent="0"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Площадь круга 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49" y="2786058"/>
            <a:ext cx="1800200" cy="109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5213" y="3998567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  <a:latin typeface="Georgia" pitchFamily="18" charset="0"/>
              </a:rPr>
              <a:t>S =</a:t>
            </a:r>
            <a:r>
              <a:rPr lang="en-US" sz="4000" b="1" i="1" dirty="0" err="1" smtClean="0">
                <a:solidFill>
                  <a:srgbClr val="002060"/>
                </a:solidFill>
                <a:latin typeface="Georgia" pitchFamily="18" charset="0"/>
              </a:rPr>
              <a:t>ab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63888" y="5013176"/>
                <a:ext cx="27723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S =</a:t>
                </a:r>
                <a14:m>
                  <m:oMath xmlns:m="http://schemas.openxmlformats.org/officeDocument/2006/math">
                    <m:r>
                      <a:rPr lang="el-GR" sz="3600" b="1" i="1" smtClean="0">
                        <a:solidFill>
                          <a:srgbClr val="002060"/>
                        </a:solidFill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013176"/>
                <a:ext cx="2772308" cy="658898"/>
              </a:xfrm>
              <a:prstGeom prst="rect">
                <a:avLst/>
              </a:prstGeom>
              <a:blipFill rotWithShape="1">
                <a:blip r:embed="rId4"/>
                <a:stretch>
                  <a:fillRect l="-6828" t="-11111" b="-35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741749" y="2564904"/>
            <a:ext cx="1080120" cy="109934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3998567"/>
            <a:ext cx="1872208" cy="804682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62822" y="5002374"/>
            <a:ext cx="1143438" cy="1152128"/>
          </a:xfrm>
          <a:prstGeom prst="ellipse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999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2592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20F"/>
                </a:solidFill>
              </a:rPr>
              <a:t>Задача 6.  Сливочное мороженое  содержит 14 % сахара. На приготовление мороженого израсходовали 21 кг сахара. Сколько сделали порций мороженого, если в каждой порции 100 г?</a:t>
            </a:r>
            <a:endParaRPr lang="ru-RU" sz="2400" b="1" dirty="0">
              <a:solidFill>
                <a:srgbClr val="00220F"/>
              </a:solidFill>
            </a:endParaRPr>
          </a:p>
        </p:txBody>
      </p:sp>
      <p:pic>
        <p:nvPicPr>
          <p:cNvPr id="7170" name="Picture 2" descr="C:\Documents and Settings\Сергей\Мои документы\Downloads\image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286124"/>
            <a:ext cx="3949438" cy="26281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4" y="404664"/>
            <a:ext cx="8132769" cy="25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41084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5256"/>
            <a:ext cx="8175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5469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7030A0"/>
                </a:solidFill>
              </a:rPr>
              <a:t>Ремонт </a:t>
            </a:r>
            <a:r>
              <a:rPr lang="ru-RU" sz="5400" i="1" dirty="0">
                <a:solidFill>
                  <a:srgbClr val="7030A0"/>
                </a:solidFill>
              </a:rPr>
              <a:t>д</a:t>
            </a:r>
            <a:r>
              <a:rPr lang="ru-RU" sz="5400" i="1" dirty="0" smtClean="0">
                <a:solidFill>
                  <a:srgbClr val="7030A0"/>
                </a:solidFill>
              </a:rPr>
              <a:t>етской комнаты</a:t>
            </a:r>
            <a:endParaRPr lang="ru-RU" sz="5400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276" y="1568682"/>
            <a:ext cx="8229600" cy="425601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Вычисли площади  стен комнаты</a:t>
            </a:r>
          </a:p>
          <a:p>
            <a:pPr marL="13716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Georgia" pitchFamily="18" charset="0"/>
              </a:rPr>
              <a:t>1 стена  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              </a:t>
            </a:r>
            <a:r>
              <a:rPr lang="ru-RU" sz="2400" b="1" u="sng" dirty="0" smtClean="0">
                <a:solidFill>
                  <a:srgbClr val="002060"/>
                </a:solidFill>
                <a:latin typeface="Georgia" pitchFamily="18" charset="0"/>
              </a:rPr>
              <a:t>    3   стена</a:t>
            </a:r>
            <a:endParaRPr lang="ru-RU" sz="2400" b="1" u="sng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3620" y="2858124"/>
            <a:ext cx="3696332" cy="2457253"/>
          </a:xfrm>
          <a:prstGeom prst="rect">
            <a:avLst/>
          </a:prstGeom>
          <a:solidFill>
            <a:srgbClr val="A18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7015" y="28581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5 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9152" y="377622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2,75 </a:t>
            </a:r>
            <a:r>
              <a:rPr lang="ru-RU" sz="3600" b="1" dirty="0" smtClean="0">
                <a:solidFill>
                  <a:srgbClr val="002060"/>
                </a:solidFill>
              </a:rPr>
              <a:t>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56" y="2883405"/>
            <a:ext cx="3589796" cy="243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38802"/>
            <a:ext cx="17748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92" y="3575189"/>
            <a:ext cx="19145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9004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7030A0"/>
                </a:solidFill>
              </a:rPr>
              <a:t>Ремонт </a:t>
            </a:r>
            <a:r>
              <a:rPr lang="ru-RU" sz="5400" i="1" dirty="0">
                <a:solidFill>
                  <a:srgbClr val="7030A0"/>
                </a:solidFill>
              </a:rPr>
              <a:t>д</a:t>
            </a:r>
            <a:r>
              <a:rPr lang="ru-RU" sz="5400" i="1" dirty="0" smtClean="0">
                <a:solidFill>
                  <a:srgbClr val="7030A0"/>
                </a:solidFill>
              </a:rPr>
              <a:t>етской комнаты</a:t>
            </a:r>
            <a:endParaRPr lang="ru-RU" sz="5400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037" y="1412776"/>
            <a:ext cx="8458099" cy="47811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Вычисли площади  стен комнаты</a:t>
            </a:r>
          </a:p>
          <a:p>
            <a:pPr marL="0" indent="0">
              <a:buNone/>
            </a:pPr>
            <a:r>
              <a:rPr lang="ru-RU" sz="2400" b="1" u="sng" dirty="0">
                <a:solidFill>
                  <a:srgbClr val="002060"/>
                </a:solidFill>
                <a:latin typeface="Georgia" pitchFamily="18" charset="0"/>
              </a:rPr>
              <a:t>2 </a:t>
            </a:r>
            <a:r>
              <a:rPr lang="ru-RU" sz="2400" b="1" u="sng" dirty="0" smtClean="0">
                <a:solidFill>
                  <a:srgbClr val="002060"/>
                </a:solidFill>
                <a:latin typeface="Georgia" pitchFamily="18" charset="0"/>
              </a:rPr>
              <a:t>стена 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                </a:t>
            </a:r>
            <a:r>
              <a:rPr lang="ru-RU" sz="2400" b="1" u="sng" dirty="0" smtClean="0">
                <a:solidFill>
                  <a:srgbClr val="002060"/>
                </a:solidFill>
                <a:latin typeface="Georgia" pitchFamily="18" charset="0"/>
              </a:rPr>
              <a:t> 4 стена</a:t>
            </a:r>
            <a:endParaRPr lang="ru-RU" sz="2400" b="1" u="sng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571744"/>
            <a:ext cx="3278168" cy="2826576"/>
          </a:xfrm>
          <a:prstGeom prst="rect">
            <a:avLst/>
          </a:prstGeom>
          <a:solidFill>
            <a:srgbClr val="A18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8182" y="2048453"/>
            <a:ext cx="123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3,5 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359506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2,75  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9466" y="3102964"/>
            <a:ext cx="1742961" cy="1516167"/>
          </a:xfrm>
          <a:prstGeom prst="rect">
            <a:avLst/>
          </a:prstGeom>
          <a:solidFill>
            <a:srgbClr val="91F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endCxn id="4" idx="2"/>
          </p:cNvCxnSpPr>
          <p:nvPr/>
        </p:nvCxnSpPr>
        <p:spPr>
          <a:xfrm>
            <a:off x="2000947" y="3069321"/>
            <a:ext cx="0" cy="154981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85420" y="3947661"/>
            <a:ext cx="88700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03779" y="3595068"/>
            <a:ext cx="115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1,5 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9033" y="268064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1,5 м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97152"/>
            <a:ext cx="1512168" cy="185198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85410"/>
            <a:ext cx="3578398" cy="28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28" y="2787976"/>
            <a:ext cx="1266717" cy="121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29" y="3396869"/>
            <a:ext cx="1266717" cy="195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1652">
            <a:off x="7026719" y="2494178"/>
            <a:ext cx="1215071" cy="11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>
            <a:stCxn id="2052" idx="0"/>
          </p:cNvCxnSpPr>
          <p:nvPr/>
        </p:nvCxnSpPr>
        <p:spPr>
          <a:xfrm flipV="1">
            <a:off x="7540188" y="2856073"/>
            <a:ext cx="272172" cy="540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164288" y="4944865"/>
            <a:ext cx="1675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0,9 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9686" y="4095911"/>
            <a:ext cx="10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1,8м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10" y="1935413"/>
            <a:ext cx="1358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0979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  <p:bldP spid="4" grpId="0" animBg="1"/>
      <p:bldP spid="12" grpId="0"/>
      <p:bldP spid="13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 каковы размеры потолка в детской комнате?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301608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Для покраски потолка необходимо купить водоэмульсионную краску. </a:t>
            </a:r>
          </a:p>
          <a:p>
            <a:pPr marL="13716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Сколько банок краски емкостью 3 л надо </a:t>
            </a:r>
          </a:p>
          <a:p>
            <a:pPr marL="13716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купить, если известно, что расход</a:t>
            </a:r>
          </a:p>
          <a:p>
            <a:pPr marL="13716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краски 1 л на 10 кв.м?</a:t>
            </a:r>
          </a:p>
          <a:p>
            <a:pPr marL="13716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Сколько денег будет потрачено </a:t>
            </a:r>
          </a:p>
          <a:p>
            <a:pPr marL="13716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 краску, если цена одной</a:t>
            </a:r>
          </a:p>
          <a:p>
            <a:pPr marL="13716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банки 350 рублей?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45024"/>
            <a:ext cx="2868777" cy="26432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1305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7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92D050"/>
      </a:accent1>
      <a:accent2>
        <a:srgbClr val="FFC000"/>
      </a:accent2>
      <a:accent3>
        <a:srgbClr val="37DDC1"/>
      </a:accent3>
      <a:accent4>
        <a:srgbClr val="00B05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Апекс">
  <a:themeElements>
    <a:clrScheme name="Другая 9">
      <a:dk1>
        <a:srgbClr val="002060"/>
      </a:dk1>
      <a:lt1>
        <a:srgbClr val="00B050"/>
      </a:lt1>
      <a:dk2>
        <a:srgbClr val="7CCA62"/>
      </a:dk2>
      <a:lt2>
        <a:srgbClr val="FFC0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843C"/>
      </a:hlink>
      <a:folHlink>
        <a:srgbClr val="0F6FC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Другая 9">
      <a:dk1>
        <a:srgbClr val="002060"/>
      </a:dk1>
      <a:lt1>
        <a:srgbClr val="00B050"/>
      </a:lt1>
      <a:dk2>
        <a:srgbClr val="7CCA62"/>
      </a:dk2>
      <a:lt2>
        <a:srgbClr val="FFC0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843C"/>
      </a:hlink>
      <a:folHlink>
        <a:srgbClr val="0F6FC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Другая 9">
      <a:dk1>
        <a:srgbClr val="002060"/>
      </a:dk1>
      <a:lt1>
        <a:srgbClr val="00B050"/>
      </a:lt1>
      <a:dk2>
        <a:srgbClr val="7CCA62"/>
      </a:dk2>
      <a:lt2>
        <a:srgbClr val="FFC0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843C"/>
      </a:hlink>
      <a:folHlink>
        <a:srgbClr val="0F6FC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пекс">
  <a:themeElements>
    <a:clrScheme name="Другая 9">
      <a:dk1>
        <a:srgbClr val="002060"/>
      </a:dk1>
      <a:lt1>
        <a:srgbClr val="00B050"/>
      </a:lt1>
      <a:dk2>
        <a:srgbClr val="7CCA62"/>
      </a:dk2>
      <a:lt2>
        <a:srgbClr val="FFC0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843C"/>
      </a:hlink>
      <a:folHlink>
        <a:srgbClr val="0F6FC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пекс">
  <a:themeElements>
    <a:clrScheme name="Другая 9">
      <a:dk1>
        <a:srgbClr val="002060"/>
      </a:dk1>
      <a:lt1>
        <a:srgbClr val="00B050"/>
      </a:lt1>
      <a:dk2>
        <a:srgbClr val="7CCA62"/>
      </a:dk2>
      <a:lt2>
        <a:srgbClr val="FFC0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843C"/>
      </a:hlink>
      <a:folHlink>
        <a:srgbClr val="0F6FC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Апекс">
  <a:themeElements>
    <a:clrScheme name="Другая 12">
      <a:dk1>
        <a:srgbClr val="002060"/>
      </a:dk1>
      <a:lt1>
        <a:srgbClr val="00B050"/>
      </a:lt1>
      <a:dk2>
        <a:srgbClr val="7CCA62"/>
      </a:dk2>
      <a:lt2>
        <a:srgbClr val="FFC000"/>
      </a:lt2>
      <a:accent1>
        <a:srgbClr val="0F6FC6"/>
      </a:accent1>
      <a:accent2>
        <a:srgbClr val="009DD9"/>
      </a:accent2>
      <a:accent3>
        <a:srgbClr val="0BD0D9"/>
      </a:accent3>
      <a:accent4>
        <a:srgbClr val="EB6FD9"/>
      </a:accent4>
      <a:accent5>
        <a:srgbClr val="7CCA62"/>
      </a:accent5>
      <a:accent6>
        <a:srgbClr val="A5C249"/>
      </a:accent6>
      <a:hlink>
        <a:srgbClr val="00843C"/>
      </a:hlink>
      <a:folHlink>
        <a:srgbClr val="0F6FC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Апекс">
  <a:themeElements>
    <a:clrScheme name="Другая 9">
      <a:dk1>
        <a:srgbClr val="002060"/>
      </a:dk1>
      <a:lt1>
        <a:srgbClr val="00B050"/>
      </a:lt1>
      <a:dk2>
        <a:srgbClr val="7CCA62"/>
      </a:dk2>
      <a:lt2>
        <a:srgbClr val="FFC0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843C"/>
      </a:hlink>
      <a:folHlink>
        <a:srgbClr val="0F6FC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Апекс">
  <a:themeElements>
    <a:clrScheme name="Другая 9">
      <a:dk1>
        <a:srgbClr val="002060"/>
      </a:dk1>
      <a:lt1>
        <a:srgbClr val="00B050"/>
      </a:lt1>
      <a:dk2>
        <a:srgbClr val="7CCA62"/>
      </a:dk2>
      <a:lt2>
        <a:srgbClr val="FFC0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843C"/>
      </a:hlink>
      <a:folHlink>
        <a:srgbClr val="0F6FC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Апекс">
  <a:themeElements>
    <a:clrScheme name="Другая 9">
      <a:dk1>
        <a:srgbClr val="002060"/>
      </a:dk1>
      <a:lt1>
        <a:srgbClr val="00B050"/>
      </a:lt1>
      <a:dk2>
        <a:srgbClr val="7CCA62"/>
      </a:dk2>
      <a:lt2>
        <a:srgbClr val="FFC0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843C"/>
      </a:hlink>
      <a:folHlink>
        <a:srgbClr val="0F6FC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1808</TotalTime>
  <Words>2425</Words>
  <Application>Microsoft Office PowerPoint</Application>
  <PresentationFormat>Экран (4:3)</PresentationFormat>
  <Paragraphs>230</Paragraphs>
  <Slides>61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2" baseType="lpstr">
      <vt:lpstr>Апекс</vt:lpstr>
      <vt:lpstr>1_Апекс</vt:lpstr>
      <vt:lpstr>2_Апекс</vt:lpstr>
      <vt:lpstr>3_Апекс</vt:lpstr>
      <vt:lpstr>4_Апекс</vt:lpstr>
      <vt:lpstr>5_Апекс</vt:lpstr>
      <vt:lpstr>6_Апекс</vt:lpstr>
      <vt:lpstr>7_Апекс</vt:lpstr>
      <vt:lpstr>8_Апекс</vt:lpstr>
      <vt:lpstr>9_Апекс</vt:lpstr>
      <vt:lpstr>Equation</vt:lpstr>
      <vt:lpstr>Слайд 1</vt:lpstr>
      <vt:lpstr>Содержание </vt:lpstr>
      <vt:lpstr>План дома</vt:lpstr>
      <vt:lpstr>План ремонта дома</vt:lpstr>
      <vt:lpstr>Слайд 5</vt:lpstr>
      <vt:lpstr>Для вычисления площадей стен, оконного и дверного проёмов используй формулы площадей  фигур</vt:lpstr>
      <vt:lpstr>Ремонт детской комнаты</vt:lpstr>
      <vt:lpstr>Ремонт детской комнаты</vt:lpstr>
      <vt:lpstr>А каковы размеры потолка в детской комнате?</vt:lpstr>
      <vt:lpstr>Слайд 10</vt:lpstr>
      <vt:lpstr>А каковы размеры пола в детской комнате?</vt:lpstr>
      <vt:lpstr>Слайд 12</vt:lpstr>
      <vt:lpstr>Комната родителей</vt:lpstr>
      <vt:lpstr>Слайд 14</vt:lpstr>
      <vt:lpstr>Выбирай!</vt:lpstr>
      <vt:lpstr>Ванная комната</vt:lpstr>
      <vt:lpstr>      </vt:lpstr>
      <vt:lpstr>Решение </vt:lpstr>
      <vt:lpstr>Бюджет</vt:lpstr>
      <vt:lpstr>Семейный бюджет</vt:lpstr>
      <vt:lpstr>Рассчитай бюджет семьи Ивановых</vt:lpstr>
      <vt:lpstr>Решение</vt:lpstr>
      <vt:lpstr>Семейный бюджет</vt:lpstr>
      <vt:lpstr>Делаем покупки</vt:lpstr>
      <vt:lpstr>Слайд 25</vt:lpstr>
      <vt:lpstr> Задача 3. Телевизор стоил 29 000 руб. Сколько рублей составила скидка, если цена снизилась на 30% ? </vt:lpstr>
      <vt:lpstr>Слайд 27</vt:lpstr>
      <vt:lpstr>Слайд 28</vt:lpstr>
      <vt:lpstr>Слайд 29</vt:lpstr>
      <vt:lpstr> Задача 11. Туристическая фирма организует трехдневные автобусные экскурсии. Стоимость экскурсии для одного человека составляет 4500 р. Группам предоставляются скидки: группе от 4 до 10 человек - 5%, группе более 10 человек - 10%. Сколько заплатит за экскурсию группа из 8 человек? </vt:lpstr>
      <vt:lpstr>Слайд 31</vt:lpstr>
      <vt:lpstr>Банк</vt:lpstr>
      <vt:lpstr>Слайд 33</vt:lpstr>
      <vt:lpstr>Слайд 34</vt:lpstr>
      <vt:lpstr>Слайд 35</vt:lpstr>
      <vt:lpstr>Слайд 36</vt:lpstr>
      <vt:lpstr>Слайд 37</vt:lpstr>
      <vt:lpstr>Кроссворд  «Проценты и банк»</vt:lpstr>
      <vt:lpstr>Наше хозяйство</vt:lpstr>
      <vt:lpstr>«Сама садик я садила…»</vt:lpstr>
      <vt:lpstr>Решите задачи</vt:lpstr>
      <vt:lpstr>Слайд 42</vt:lpstr>
      <vt:lpstr>Слайд 43</vt:lpstr>
      <vt:lpstr>Вспомни !</vt:lpstr>
      <vt:lpstr>Решите задачу</vt:lpstr>
      <vt:lpstr>«Подворье»</vt:lpstr>
      <vt:lpstr>Решите задачи</vt:lpstr>
      <vt:lpstr>Слайд 48</vt:lpstr>
      <vt:lpstr>Слайд 49</vt:lpstr>
      <vt:lpstr>«Во саду ли в огороде …»</vt:lpstr>
      <vt:lpstr>Решите задачи</vt:lpstr>
      <vt:lpstr>Слайд 52</vt:lpstr>
      <vt:lpstr>Слайд 53</vt:lpstr>
      <vt:lpstr>Слайд 54</vt:lpstr>
      <vt:lpstr>Слайд 55</vt:lpstr>
      <vt:lpstr>«Питание»</vt:lpstr>
      <vt:lpstr>Решите задачи</vt:lpstr>
      <vt:lpstr>Слайд 58</vt:lpstr>
      <vt:lpstr>Слайд 59</vt:lpstr>
      <vt:lpstr>Слайд 60</vt:lpstr>
      <vt:lpstr>Слайд 61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Сергей</cp:lastModifiedBy>
  <cp:revision>159</cp:revision>
  <dcterms:created xsi:type="dcterms:W3CDTF">2011-10-17T04:24:26Z</dcterms:created>
  <dcterms:modified xsi:type="dcterms:W3CDTF">2012-01-23T18:56:27Z</dcterms:modified>
</cp:coreProperties>
</file>