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63" r:id="rId3"/>
    <p:sldId id="264" r:id="rId4"/>
    <p:sldId id="259" r:id="rId5"/>
    <p:sldId id="268" r:id="rId6"/>
    <p:sldId id="258" r:id="rId7"/>
    <p:sldId id="260" r:id="rId8"/>
    <p:sldId id="261" r:id="rId9"/>
    <p:sldId id="274" r:id="rId10"/>
    <p:sldId id="271" r:id="rId11"/>
    <p:sldId id="267" r:id="rId12"/>
    <p:sldId id="273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574" autoAdjust="0"/>
  </p:normalViewPr>
  <p:slideViewPr>
    <p:cSldViewPr>
      <p:cViewPr>
        <p:scale>
          <a:sx n="46" d="100"/>
          <a:sy n="46" d="100"/>
        </p:scale>
        <p:origin x="-955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B9C7E62-73B8-4B07-AD08-A3A3BA1AE01D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AB7F3C1-3D81-44C9-BB98-7A107529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9ADEB-4D25-481A-BC2E-4EF130EED9B7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244A-279F-46B1-B773-9F0090E48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AF11-1C35-41B8-A844-7BB5B7B837FE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50A93-99F0-4702-B24E-4AAA5515D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BF32-0609-4DC4-B992-27BD770899CD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3653-79C7-4DBD-A000-48128F12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35A9A-C29F-4FC8-84E2-CA1132CB5FEF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980F-C307-4275-AD29-E07F93E34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3F65-312A-4D97-8998-FBD0EAE96A61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05FB-F6CD-401F-8633-DFB136C0A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D3A3-6138-445E-9424-5A1FD9308765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DFAB-102E-4D3A-BFA4-A26663784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BE38-17B1-4960-A43A-CDAC71C4FFDB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73FC-58B7-488B-8654-8676A6A40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42A7-2478-45F3-9816-5A42C827280A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97E8-E043-4C05-8284-0DF4093CB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C35A-2A51-4D55-9B52-C0ADFB75C77A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D3E2-E645-4EDA-A417-BD6575CC2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64FA-7082-43EF-AA80-F2899934BDC2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00EC-A8C1-4488-ADE8-A19B26F3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5362-38F0-4431-BB53-21DEBB89C008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B716-562E-4287-B832-1B6472F62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E648-99EC-416E-9DE9-E0B044E31D56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B0B7C-8BC5-4971-B3D6-6872636A8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12C0A0-CFA0-4FDA-A10F-785A29CBA76C}" type="datetime1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Шишловская Е. Л., лицей "Серпухов"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F6A36D-7495-4AA5-873A-17024AB71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>
    <p:circl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pril1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Kh1_1.avi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430" y="0"/>
            <a:ext cx="6239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4806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«СТРОЕНИЕ И РАБОТА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СЕРДЦА»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6" y="142854"/>
            <a:ext cx="4714908" cy="7921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Сердце сокращается: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57627" y="857250"/>
            <a:ext cx="4643439" cy="17859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Blip>
                <a:blip r:embed="rId2"/>
              </a:buBlip>
              <a:defRPr/>
            </a:pPr>
            <a:r>
              <a:rPr lang="ru-RU" sz="2800" dirty="0" smtClean="0"/>
              <a:t>70 </a:t>
            </a:r>
            <a:r>
              <a:rPr lang="ru-RU" sz="2800" dirty="0"/>
              <a:t>ударов в минуту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 smtClean="0"/>
              <a:t>100 тыс</a:t>
            </a:r>
            <a:r>
              <a:rPr lang="ru-RU" sz="2800" dirty="0"/>
              <a:t>. в сутки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/>
              <a:t>40млн. в год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ru-RU" sz="2800" dirty="0"/>
              <a:t>2.5млд за всю жизнь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47664" y="3969062"/>
            <a:ext cx="5616624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180975" algn="l"/>
                <a:tab pos="906463" algn="l"/>
              </a:tabLst>
              <a:defRPr/>
            </a:pPr>
            <a:r>
              <a:rPr lang="ru-RU" sz="2000" dirty="0"/>
              <a:t> </a:t>
            </a:r>
            <a:r>
              <a:rPr lang="ru-RU" sz="2400" dirty="0"/>
              <a:t>1 минута – 5.5 литра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180975" algn="l"/>
                <a:tab pos="906463" algn="l"/>
              </a:tabLst>
              <a:defRPr/>
            </a:pPr>
            <a:r>
              <a:rPr lang="ru-RU" sz="2400" dirty="0"/>
              <a:t> В сутки – 8 тыс. литров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tabLst>
                <a:tab pos="180975" algn="l"/>
                <a:tab pos="906463" algn="l"/>
              </a:tabLst>
              <a:defRPr/>
            </a:pPr>
            <a:r>
              <a:rPr lang="ru-RU" sz="2400" dirty="0"/>
              <a:t> За 70 лет – 200 млн. литров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619674" y="3068960"/>
            <a:ext cx="52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Перекачивает крови:</a:t>
            </a:r>
          </a:p>
        </p:txBody>
      </p:sp>
      <p:pic>
        <p:nvPicPr>
          <p:cNvPr id="6" name="Рисунок 5" descr="transplantatio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7" y="857232"/>
            <a:ext cx="254000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Регуляция работы сердца.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Автоматизм сердца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7" y="1412778"/>
            <a:ext cx="6511711" cy="359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5" y="5357828"/>
            <a:ext cx="837703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Способность сердца работать без внешних сигналов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называется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автоматизмом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уляция работы серд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1" y="357166"/>
            <a:ext cx="7677179" cy="601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14415" y="3000375"/>
            <a:ext cx="72866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Регуляция работы сердца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4" y="2214556"/>
            <a:ext cx="72866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Нервная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5" y="3714754"/>
            <a:ext cx="72866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Гуморальная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М.М. </a:t>
            </a:r>
            <a:r>
              <a:rPr lang="ru-RU" sz="2800" dirty="0" err="1" smtClean="0"/>
              <a:t>Безруких,В.Д</a:t>
            </a:r>
            <a:r>
              <a:rPr lang="ru-RU" sz="2800" dirty="0" smtClean="0"/>
              <a:t>. Сонькин, Д.А. Фарбер Возрастная физиология</a:t>
            </a:r>
            <a:endParaRPr lang="en-US" sz="2800" dirty="0" smtClean="0"/>
          </a:p>
          <a:p>
            <a:pPr lvl="0"/>
            <a:r>
              <a:rPr lang="ru-RU" sz="2800" dirty="0" smtClean="0"/>
              <a:t>М.Р</a:t>
            </a:r>
            <a:r>
              <a:rPr lang="ru-RU" sz="2800" dirty="0" smtClean="0"/>
              <a:t>. </a:t>
            </a:r>
            <a:r>
              <a:rPr lang="ru-RU" sz="2800" dirty="0" err="1" smtClean="0"/>
              <a:t>Сапин</a:t>
            </a:r>
            <a:r>
              <a:rPr lang="ru-RU" sz="2800" dirty="0" smtClean="0"/>
              <a:t>, В.И. </a:t>
            </a:r>
            <a:r>
              <a:rPr lang="ru-RU" sz="2800" dirty="0" err="1" smtClean="0"/>
              <a:t>Сивоглазов</a:t>
            </a:r>
            <a:r>
              <a:rPr lang="ru-RU" sz="2800" dirty="0" smtClean="0"/>
              <a:t> Анатомия и физиология человека</a:t>
            </a:r>
          </a:p>
          <a:p>
            <a:r>
              <a:rPr lang="ru-RU" sz="2800" dirty="0" smtClean="0"/>
              <a:t>Н.А. Фомин Физиология человека</a:t>
            </a:r>
          </a:p>
          <a:p>
            <a:pPr lvl="0"/>
            <a:r>
              <a:rPr lang="ru-RU" sz="2800" dirty="0" smtClean="0"/>
              <a:t>А.Г</a:t>
            </a:r>
            <a:r>
              <a:rPr lang="ru-RU" sz="2800" dirty="0" smtClean="0"/>
              <a:t>. </a:t>
            </a:r>
            <a:r>
              <a:rPr lang="ru-RU" sz="2800" dirty="0" err="1" smtClean="0"/>
              <a:t>Хрипкова,М.В</a:t>
            </a:r>
            <a:r>
              <a:rPr lang="ru-RU" sz="2800" dirty="0" smtClean="0"/>
              <a:t>. Антропова, Д.А. Фарбер Возрастная физиология и школьная гигиена</a:t>
            </a:r>
          </a:p>
          <a:p>
            <a:r>
              <a:rPr lang="en-US" sz="2800" dirty="0" smtClean="0"/>
              <a:t>ru.wikipedia.org</a:t>
            </a:r>
            <a:endParaRPr lang="ru-RU" sz="2800" dirty="0" smtClean="0"/>
          </a:p>
          <a:p>
            <a:pPr lvl="0"/>
            <a:r>
              <a:rPr lang="en-US" sz="2800" dirty="0" smtClean="0"/>
              <a:t>video.mail.ru (http://</a:t>
            </a:r>
            <a:r>
              <a:rPr lang="en-US" sz="2800" dirty="0" smtClean="0"/>
              <a:t>files.mail.ru/A6RQVO)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1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30" y="785794"/>
            <a:ext cx="5572164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a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6" y="142852"/>
            <a:ext cx="30003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gypt_pis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8" y="3286124"/>
            <a:ext cx="2714644" cy="3253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08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357562"/>
            <a:ext cx="2743200" cy="319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олилиния 3"/>
          <p:cNvSpPr/>
          <p:nvPr/>
        </p:nvSpPr>
        <p:spPr>
          <a:xfrm>
            <a:off x="6215073" y="214290"/>
            <a:ext cx="2786083" cy="2308324"/>
          </a:xfrm>
          <a:custGeom>
            <a:avLst/>
            <a:gdLst>
              <a:gd name="connsiteX0" fmla="*/ 0 w 2286016"/>
              <a:gd name="connsiteY0" fmla="*/ 0 h 1600438"/>
              <a:gd name="connsiteX1" fmla="*/ 2286016 w 2286016"/>
              <a:gd name="connsiteY1" fmla="*/ 0 h 1600438"/>
              <a:gd name="connsiteX2" fmla="*/ 2286016 w 2286016"/>
              <a:gd name="connsiteY2" fmla="*/ 1600438 h 1600438"/>
              <a:gd name="connsiteX3" fmla="*/ 0 w 2286016"/>
              <a:gd name="connsiteY3" fmla="*/ 1600438 h 1600438"/>
              <a:gd name="connsiteX4" fmla="*/ 0 w 2286016"/>
              <a:gd name="connsiteY4" fmla="*/ 0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16" h="1600438">
                <a:moveTo>
                  <a:pt x="0" y="0"/>
                </a:moveTo>
                <a:lnTo>
                  <a:pt x="2286016" y="0"/>
                </a:lnTo>
                <a:lnTo>
                  <a:pt x="2286016" y="1600438"/>
                </a:lnTo>
                <a:lnTo>
                  <a:pt x="0" y="16004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Греки полагали, что сердце - вместилище духа, китайцы верили, что оно - сосредоточение счастья, а египтяне полагали, что эмоции и интеллект рождаются в сердце.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9" y="142852"/>
            <a:ext cx="56435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Что такое сердце?</a:t>
            </a:r>
          </a:p>
        </p:txBody>
      </p:sp>
      <p:pic>
        <p:nvPicPr>
          <p:cNvPr id="7" name="Normal Heart Sounds - 3rd Heart Sound.wav">
            <a:hlinkClick r:id="" action="ppaction://media"/>
          </p:cNvPr>
          <p:cNvPicPr>
            <a:picLocks noRot="1" noChangeAspect="1"/>
          </p:cNvPicPr>
          <p:nvPr>
            <a:wavAudioFile r:embed="rId1" name="Normal Heart Sounds - 3rd Heart Sound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13638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8" y="1071546"/>
            <a:ext cx="6975953" cy="6065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red_chie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9" y="1000108"/>
            <a:ext cx="5429288" cy="558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eart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3" y="857232"/>
            <a:ext cx="6500859" cy="571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arth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976" y="357189"/>
            <a:ext cx="764381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G14_07f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687629">
            <a:off x="1898650" y="384177"/>
            <a:ext cx="55245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ril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01063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15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40" y="2"/>
            <a:ext cx="729462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1.Положение сердца в грудной полости</a:t>
            </a:r>
          </a:p>
        </p:txBody>
      </p:sp>
      <p:pic>
        <p:nvPicPr>
          <p:cNvPr id="3" name="Рисунок 2" descr="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1" y="785794"/>
            <a:ext cx="6357983" cy="6072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сердце-в-грудной-полости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3" y="1071564"/>
            <a:ext cx="38576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h1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57489" y="1714488"/>
            <a:ext cx="3643339" cy="364333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oronaries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268762"/>
            <a:ext cx="4214813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85789" y="5643578"/>
            <a:ext cx="7339147" cy="10215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«Сердце» - </a:t>
            </a:r>
            <a:r>
              <a:rPr lang="ru-RU" sz="5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середина»</a:t>
            </a:r>
          </a:p>
        </p:txBody>
      </p:sp>
      <p:pic>
        <p:nvPicPr>
          <p:cNvPr id="9" name="Рисунок 8" descr="he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1" y="714357"/>
            <a:ext cx="1928827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143749" y="785813"/>
            <a:ext cx="2000251" cy="2143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МАССА В СРЕДНЕМ ОКОЛО 300 Г.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тенки серду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8" y="928671"/>
            <a:ext cx="7031001" cy="528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85920" y="2"/>
            <a:ext cx="611750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Строение стенок сердца</a:t>
            </a:r>
          </a:p>
        </p:txBody>
      </p:sp>
      <p:sp>
        <p:nvSpPr>
          <p:cNvPr id="9220" name="TextBox 13"/>
          <p:cNvSpPr txBox="1">
            <a:spLocks noChangeArrowheads="1"/>
          </p:cNvSpPr>
          <p:nvPr/>
        </p:nvSpPr>
        <p:spPr bwMode="auto">
          <a:xfrm>
            <a:off x="1357313" y="5000625"/>
            <a:ext cx="2517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(соединительная ткань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9221" name="TextBox 14"/>
          <p:cNvSpPr txBox="1">
            <a:spLocks noChangeArrowheads="1"/>
          </p:cNvSpPr>
          <p:nvPr/>
        </p:nvSpPr>
        <p:spPr bwMode="auto">
          <a:xfrm>
            <a:off x="5643565" y="5715000"/>
            <a:ext cx="3535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(поперечно-полосатая сердечная)</a:t>
            </a: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5929313" y="1928813"/>
            <a:ext cx="3199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Calibri" pitchFamily="34" charset="0"/>
              </a:rPr>
              <a:t>(гладкая мышечная, эпителий)</a:t>
            </a:r>
          </a:p>
        </p:txBody>
      </p:sp>
      <p:sp>
        <p:nvSpPr>
          <p:cNvPr id="9223" name="TextBox 16"/>
          <p:cNvSpPr txBox="1">
            <a:spLocks noChangeArrowheads="1"/>
          </p:cNvSpPr>
          <p:nvPr/>
        </p:nvSpPr>
        <p:spPr bwMode="auto">
          <a:xfrm>
            <a:off x="1428751" y="3857625"/>
            <a:ext cx="1105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</a:rPr>
              <a:t>Эпикард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0313" y="4143377"/>
            <a:ext cx="1071563" cy="2143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6" y="260650"/>
            <a:ext cx="537179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Внутреннее</a:t>
            </a:r>
            <a:r>
              <a:rPr lang="en-US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строение сердца</a:t>
            </a:r>
            <a:endParaRPr lang="ru-RU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829650"/>
            <a:ext cx="6807623" cy="51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07292" y="214290"/>
            <a:ext cx="40418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Сердечный цикл</a:t>
            </a:r>
          </a:p>
        </p:txBody>
      </p:sp>
      <p:pic>
        <p:nvPicPr>
          <p:cNvPr id="6" name="Рисунок 5" descr="a1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2" y="620690"/>
            <a:ext cx="6929487" cy="5591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0"/>
            </a:lightRig>
          </a:scene3d>
          <a:sp3d prstMaterial="matte">
            <a:bevelT w="0" h="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_c3-3[1]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0" y="620688"/>
            <a:ext cx="5398227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08625" y="1484313"/>
            <a:ext cx="3419475" cy="2881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ru-RU" b="1" u="sng" dirty="0">
                <a:latin typeface="Times New Roman" pitchFamily="18" charset="0"/>
              </a:rPr>
              <a:t>Сердечный цикл</a:t>
            </a:r>
            <a:r>
              <a:rPr lang="ru-RU" dirty="0">
                <a:latin typeface="Times New Roman" pitchFamily="18" charset="0"/>
              </a:rPr>
              <a:t>:</a:t>
            </a:r>
          </a:p>
          <a:p>
            <a:pPr marL="342900" indent="-342900"/>
            <a:endParaRPr lang="ru-RU" dirty="0"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b="1" dirty="0">
                <a:latin typeface="Times New Roman" pitchFamily="18" charset="0"/>
              </a:rPr>
              <a:t>Сокращение (систола)</a:t>
            </a:r>
          </a:p>
          <a:p>
            <a:pPr marL="342900" indent="-342900"/>
            <a:r>
              <a:rPr lang="ru-RU" b="1" dirty="0">
                <a:latin typeface="Times New Roman" pitchFamily="18" charset="0"/>
              </a:rPr>
              <a:t>предсердий – 0,1 с</a:t>
            </a:r>
          </a:p>
          <a:p>
            <a:pPr marL="342900" indent="-342900"/>
            <a:r>
              <a:rPr lang="ru-RU" b="1" dirty="0">
                <a:latin typeface="Times New Roman" pitchFamily="18" charset="0"/>
              </a:rPr>
              <a:t>2. Сокращение (систола) </a:t>
            </a:r>
          </a:p>
          <a:p>
            <a:pPr marL="342900" indent="-342900"/>
            <a:r>
              <a:rPr lang="ru-RU" b="1" dirty="0">
                <a:latin typeface="Times New Roman" pitchFamily="18" charset="0"/>
              </a:rPr>
              <a:t>желудочков – 0,3 с</a:t>
            </a:r>
          </a:p>
          <a:p>
            <a:pPr marL="342900" indent="-342900"/>
            <a:r>
              <a:rPr lang="ru-RU" b="1" dirty="0">
                <a:latin typeface="Times New Roman" pitchFamily="18" charset="0"/>
              </a:rPr>
              <a:t>3. Общая пауза (диастола) – 0,4 с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К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9" y="928688"/>
            <a:ext cx="8358187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9" y="285728"/>
            <a:ext cx="7643867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ЭКГ здорового человека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232</Words>
  <Application>Microsoft Office PowerPoint</Application>
  <PresentationFormat>Экран (4:3)</PresentationFormat>
  <Paragraphs>45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Сердце сокращается:</vt:lpstr>
      <vt:lpstr>Регуляция работы сердца.  Автоматизм сердца</vt:lpstr>
      <vt:lpstr>Слайд 12</vt:lpstr>
      <vt:lpstr>Используемые ресурсы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Hp</cp:lastModifiedBy>
  <cp:revision>132</cp:revision>
  <dcterms:created xsi:type="dcterms:W3CDTF">2008-01-15T18:46:51Z</dcterms:created>
  <dcterms:modified xsi:type="dcterms:W3CDTF">2012-01-29T08:27:41Z</dcterms:modified>
</cp:coreProperties>
</file>