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57" r:id="rId4"/>
    <p:sldId id="258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5" r:id="rId16"/>
    <p:sldId id="270" r:id="rId17"/>
    <p:sldId id="276" r:id="rId18"/>
    <p:sldId id="271" r:id="rId19"/>
    <p:sldId id="267" r:id="rId20"/>
    <p:sldId id="277" r:id="rId21"/>
    <p:sldId id="278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5831-3F3B-43C9-831A-3232BF18582C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CBD8-FBFB-4B28-8825-C172BA4FF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8CBD8-FBFB-4B28-8825-C172BA4FFA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C3E-25C9-4386-8B48-B9462D4B8D98}" type="slidenum">
              <a:rPr lang="ru-RU"/>
              <a:pPr/>
              <a:t>3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6200" b="1" dirty="0" smtClean="0"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Monotype Corsiva" pitchFamily="66" charset="0"/>
              </a:rPr>
              <a:t>«Предмет математики настолько серьёзен, что полезно не упускать случая, сделать его немного </a:t>
            </a:r>
            <a:r>
              <a:rPr lang="ru-RU" sz="62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Monotype Corsiva" pitchFamily="66" charset="0"/>
              </a:rPr>
              <a:t>занимательным</a:t>
            </a:r>
            <a:r>
              <a:rPr lang="ru-RU" sz="6200" b="1" dirty="0" smtClean="0"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Monotype Corsiva" pitchFamily="66" charset="0"/>
              </a:rPr>
              <a:t>». </a:t>
            </a:r>
          </a:p>
          <a:p>
            <a:pPr algn="r">
              <a:buNone/>
            </a:pPr>
            <a:endParaRPr lang="ru-RU" sz="6200" b="1" dirty="0" smtClean="0"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6200" b="1" dirty="0" smtClean="0"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Monotype Corsiva" pitchFamily="66" charset="0"/>
              </a:rPr>
              <a:t>Блез Паскаль</a:t>
            </a:r>
            <a:endParaRPr lang="ru-RU" sz="6200" b="1" dirty="0"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  <p:pic>
        <p:nvPicPr>
          <p:cNvPr id="5" name="Рисунок 4" descr="Рисунок5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22" y="3071809"/>
            <a:ext cx="3643338" cy="364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Найдите значение выражения:</a:t>
            </a:r>
            <a:endParaRPr lang="ru-RU" sz="5400" b="1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9293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а) 143 – (43 + 100)</a:t>
            </a:r>
          </a:p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б) 863 – (163 + 387)</a:t>
            </a:r>
          </a:p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в) (157+227) – 127</a:t>
            </a:r>
          </a:p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г) (964 + 479) -264 </a:t>
            </a:r>
          </a:p>
          <a:p>
            <a:endParaRPr lang="ru-RU" dirty="0"/>
          </a:p>
        </p:txBody>
      </p:sp>
      <p:pic>
        <p:nvPicPr>
          <p:cNvPr id="4" name="Picture 8" descr="G:\открытый урок\school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318574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Сумма 3986 + 5718 равна 9704. </a:t>
            </a:r>
            <a: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Пользуясь этим,  найдите без вычислений корень уравнения: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786058"/>
            <a:ext cx="5614998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а) </a:t>
            </a:r>
            <a:r>
              <a:rPr lang="ru-RU" sz="5400" b="1" dirty="0" err="1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x</a:t>
            </a: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 + 5718 = 9704</a:t>
            </a:r>
          </a:p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б) 3986 + </a:t>
            </a:r>
            <a:r>
              <a:rPr lang="ru-RU" sz="5400" b="1" dirty="0" err="1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y</a:t>
            </a: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 = 9704</a:t>
            </a:r>
          </a:p>
          <a:p>
            <a:pPr>
              <a:buNone/>
            </a:pP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в)  </a:t>
            </a:r>
            <a:r>
              <a:rPr lang="ru-RU" sz="5400" b="1" dirty="0" err="1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y</a:t>
            </a:r>
            <a:r>
              <a:rPr lang="ru-RU" sz="54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</a:rPr>
              <a:t> - 3986 = 5718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G:\открытый урок\school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04094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</a:t>
            </a:r>
            <a:r>
              <a:rPr lang="en-US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II </a:t>
            </a:r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конкурса</a:t>
            </a:r>
            <a:endParaRPr lang="ru-RU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1026" name="Picture 2" descr="G:\открытый урок\school2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707" y="1428736"/>
            <a:ext cx="5087747" cy="500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конкурс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314580"/>
            <a:ext cx="4757742" cy="26146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Повторение изученного</a:t>
            </a:r>
            <a:endParaRPr lang="ru-RU" sz="72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00042"/>
            <a:ext cx="1028700" cy="1276350"/>
          </a:xfrm>
          <a:prstGeom prst="rect">
            <a:avLst/>
          </a:prstGeom>
          <a:noFill/>
        </p:spPr>
      </p:pic>
      <p:pic>
        <p:nvPicPr>
          <p:cNvPr id="8198" name="Picture 6" descr="G:\открытый урок\school2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6809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5439 C -0.01614 -0.03496 -0.06614 -0.11227 -0.13316 -0.1176 C -0.19722 -0.12431 -0.25712 -0.06436 -0.26111 0.02245 C -0.26614 0.10231 -0.22413 0.17708 -0.16406 0.1824 C -0.1092 0.18634 -0.05712 0.13703 -0.05312 0.0625 C -0.04913 -0.00556 -0.0842 -0.06968 -0.13507 -0.075 C -0.18212 -0.07894 -0.22621 -0.0375 -0.22916 0.025 C -0.23212 0.08101 -0.20416 0.13564 -0.16215 0.13842 C -0.12413 0.14236 -0.08819 0.11041 -0.08507 0.05972 C -0.08316 0.01435 -0.10416 -0.02987 -0.13715 -0.03218 C -0.16614 -0.03496 -0.19514 -0.01088 -0.19722 0.02777 C -0.19913 0.06111 -0.1842 0.09305 -0.16007 0.09583 C -0.1401 0.09838 -0.11909 0.08356 -0.11805 0.05717 C -0.11614 0.03564 -0.12413 0.01296 -0.13906 0.01041 C -0.15121 0.01041 -0.16319 0.01574 -0.1651 0.03032 C -0.16614 0.03981 -0.16406 0.04907 -0.15816 0.053 C -0.15521 0.05439 -0.15312 0.05439 -0.15017 0.053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Найти значение </a:t>
            </a:r>
            <a:r>
              <a:rPr lang="ru-RU" sz="60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выражения</a:t>
            </a:r>
            <a:endParaRPr lang="ru-RU" sz="60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143248"/>
            <a:ext cx="8229600" cy="298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2571744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(147+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- 236)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285728"/>
            <a:ext cx="1028700" cy="1276350"/>
          </a:xfrm>
          <a:prstGeom prst="rect">
            <a:avLst/>
          </a:prstGeom>
          <a:noFill/>
        </p:spPr>
      </p:pic>
      <p:pic>
        <p:nvPicPr>
          <p:cNvPr id="9218" name="Picture 2" descr="G:\открытый урок\school0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857628"/>
            <a:ext cx="3000396" cy="290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</a:t>
            </a:r>
            <a:r>
              <a:rPr lang="en-US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1 </a:t>
            </a:r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 этапа</a:t>
            </a:r>
            <a:endParaRPr lang="ru-RU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1026" name="Picture 2" descr="G:\открытый урок\school2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707" y="1428736"/>
            <a:ext cx="5087747" cy="500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открытый урок\school23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3575"/>
            <a:ext cx="8458200" cy="4924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143248"/>
            <a:ext cx="8229600" cy="298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Решение задач</a:t>
            </a:r>
            <a:endParaRPr lang="ru-RU" sz="60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10287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2  L 0.25 0  L 0.125 0.112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2 этапа</a:t>
            </a:r>
            <a:endParaRPr lang="ru-RU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1026" name="Picture 2" descr="G:\открытый урок\school2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707" y="1428736"/>
            <a:ext cx="5087747" cy="500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открытый урок\457748-9eb4fca1dba748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7"/>
            <a:ext cx="4786346" cy="4340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285860"/>
            <a:ext cx="4500594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Тест</a:t>
            </a:r>
            <a:endParaRPr lang="ru-RU" sz="88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143248"/>
            <a:ext cx="8229600" cy="298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10287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L 0.188 0.14533  L 0.125 0.28933  L 0 0.28933  L -0.063 0.14533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85724"/>
          <a:ext cx="8715436" cy="670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18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1 вариант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вариант</a:t>
                      </a:r>
                      <a:endParaRPr lang="ru-RU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4087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Упростить выражение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 – (с + 38)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– с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60 – с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+ 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Упростить выражение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– (с + 14)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48 – с 	  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20 – с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+ с	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1201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Решить уравнение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38 = 46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.18	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74	        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Решить уравнение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–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24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	       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70	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С.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742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Составьте выражение для решения задачи: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«Точка К лежит на отрезке АВ. Найдите длину отрезка АК, если АВ=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хсм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ВК=3см.»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3	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+ 3	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3 -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Составьте выражение для решения задачи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«Точка К лежит на отрезке АВ. Найдите длину отрезка АВ, если АК =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хсм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 = 13 см.»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+ 13	       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13	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13 -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5902"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Найдите значение выражения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+ к-6, если к = 9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	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19   	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Найдите значение выражения 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+ к - 15, если к = 9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69	       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39 	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21</a:t>
                      </a:r>
                    </a:p>
                  </a:txBody>
                  <a:tcPr/>
                </a:tc>
              </a:tr>
              <a:tr h="2223699">
                <a:tc>
                  <a:txBody>
                    <a:bodyPr/>
                    <a:lstStyle/>
                    <a:p>
                      <a:pPr lvl="0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Составьте уравнение для решения задачи: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 дереве сидели грачи. После того как 23 грача улетели, а 48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прилетели на дереве оказалось 84 грача. Сколько грачей сидело на ветке первоначально?»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23) + 48 = 84	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23) - 48 = 84	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+ 23) + 48 = 84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Составьте уравнение для решения задачи</a:t>
                      </a:r>
                      <a:r>
                        <a:rPr lang="ru-RU" sz="1800" b="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саду посадили 74 дерева, а срубили 28, после чего  в саду оказалось 203 дерева. Сколько было деревьев первоначально?»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+74) - 28 = 203	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-74) - 28 = 203	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(28 +74)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203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p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9"/>
            <a:ext cx="8472518" cy="3357585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chemeClr val="accent2">
                        <a:lumMod val="50000"/>
                      </a:schemeClr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Monotype Corsiva" pitchFamily="66" charset="0"/>
              </a:rPr>
              <a:t>Задача, конечно не слишком простая</a:t>
            </a:r>
          </a:p>
          <a:p>
            <a:pPr>
              <a:buNone/>
            </a:pPr>
            <a:r>
              <a:rPr lang="ru-RU" sz="4400" b="1" dirty="0" smtClean="0"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chemeClr val="accent2">
                        <a:lumMod val="50000"/>
                      </a:schemeClr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Monotype Corsiva" pitchFamily="66" charset="0"/>
              </a:rPr>
              <a:t>Играя учить и учиться играя.</a:t>
            </a:r>
          </a:p>
          <a:p>
            <a:pPr>
              <a:buNone/>
            </a:pPr>
            <a:r>
              <a:rPr lang="ru-RU" sz="4400" b="1" dirty="0" smtClean="0"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chemeClr val="accent2">
                        <a:lumMod val="50000"/>
                      </a:schemeClr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Monotype Corsiva" pitchFamily="66" charset="0"/>
              </a:rPr>
              <a:t>Но если с учёбой сложить развлеченье, </a:t>
            </a:r>
          </a:p>
          <a:p>
            <a:pPr>
              <a:buNone/>
            </a:pPr>
            <a:r>
              <a:rPr lang="ru-RU" sz="4400" b="1" dirty="0" smtClean="0"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chemeClr val="accent2">
                        <a:lumMod val="50000"/>
                      </a:schemeClr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Monotype Corsiva" pitchFamily="66" charset="0"/>
              </a:rPr>
              <a:t>То праздником станет наше ученье.</a:t>
            </a:r>
          </a:p>
          <a:p>
            <a:endParaRPr lang="ru-RU" dirty="0"/>
          </a:p>
        </p:txBody>
      </p:sp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357694"/>
            <a:ext cx="2401626" cy="2328480"/>
          </a:xfrm>
          <a:prstGeom prst="rect">
            <a:avLst/>
          </a:prstGeom>
        </p:spPr>
      </p:pic>
      <p:pic>
        <p:nvPicPr>
          <p:cNvPr id="6" name="Рисунок 5" descr="ь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643446"/>
            <a:ext cx="952500" cy="1905000"/>
          </a:xfrm>
          <a:prstGeom prst="rect">
            <a:avLst/>
          </a:prstGeom>
        </p:spPr>
      </p:pic>
      <p:pic>
        <p:nvPicPr>
          <p:cNvPr id="8" name="Рисунок 7" descr="holiday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951366"/>
            <a:ext cx="2214578" cy="290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5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3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85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ткрытый урок\0_3455c_5f19529_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4857752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</a:t>
            </a:r>
            <a:br>
              <a:rPr lang="ru-RU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Bookman Old Style" pitchFamily="18" charset="0"/>
              </a:rPr>
            </a:br>
            <a:r>
              <a:rPr lang="ru-RU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Bookman Old Style" pitchFamily="18" charset="0"/>
              </a:rPr>
              <a:t>3 этапа</a:t>
            </a:r>
            <a:endParaRPr lang="ru-RU" b="1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соревнования</a:t>
            </a:r>
            <a:endParaRPr lang="ru-RU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4098" name="Picture 2" descr="G:\открытый урок\0843817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3"/>
            <a:ext cx="4643470" cy="4457731"/>
          </a:xfrm>
          <a:prstGeom prst="rect">
            <a:avLst/>
          </a:prstGeom>
          <a:noFill/>
        </p:spPr>
      </p:pic>
      <p:pic>
        <p:nvPicPr>
          <p:cNvPr id="4100" name="Picture 4" descr="G:\открытый урок\0_3f651_77ab3695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2136" y="1428736"/>
            <a:ext cx="2495103" cy="1714512"/>
          </a:xfrm>
          <a:prstGeom prst="rect">
            <a:avLst/>
          </a:prstGeom>
          <a:noFill/>
        </p:spPr>
      </p:pic>
      <p:pic>
        <p:nvPicPr>
          <p:cNvPr id="4102" name="Picture 6" descr="G:\открытый урок\0_3f651_77ab3695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59906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ткрытый урок\0_2c3a3_b9f00cc7_-1-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"/>
            <a:ext cx="9072594" cy="6858000"/>
          </a:xfrm>
          <a:prstGeom prst="rect">
            <a:avLst/>
          </a:prstGeom>
          <a:noFill/>
        </p:spPr>
      </p:pic>
      <p:pic>
        <p:nvPicPr>
          <p:cNvPr id="3075" name="Picture 3" descr="G:\открытый урок\0_8812_11f833b9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786082" cy="249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52292" cy="2857496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42910" y="1428736"/>
            <a:ext cx="6335712" cy="376751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endParaRPr lang="ru-RU" sz="3600" b="1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058" y="3208365"/>
            <a:ext cx="2350346" cy="35782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1451323"/>
            <a:ext cx="7143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Обобщающий урок </a:t>
            </a:r>
          </a:p>
          <a:p>
            <a:pPr algn="ctr"/>
            <a:r>
              <a:rPr lang="ru-RU" sz="4400" b="1" cap="all" spc="0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По теме: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«Числовые и буквенные выражения. </a:t>
            </a:r>
          </a:p>
          <a:p>
            <a:pPr algn="ctr"/>
            <a:r>
              <a:rPr lang="ru-RU" sz="4400" b="1" cap="all" dirty="0" smtClean="0">
                <a:ln/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Уравнения.»</a:t>
            </a:r>
            <a:endParaRPr lang="ru-RU" sz="4400" b="1" cap="all" spc="0" dirty="0">
              <a:ln/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Цели урока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повторить и обобщить умения и навыки упрощения выражений;</a:t>
            </a:r>
            <a:endParaRPr lang="ru-RU" sz="3600" dirty="0" smtClean="0"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ru-RU" sz="3600" b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повторить и обобщить умения и навыки решения уравнений и задач с помощью уравнений;</a:t>
            </a:r>
          </a:p>
          <a:p>
            <a:r>
              <a:rPr lang="ru-RU" sz="3600" b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подготовиться к контрольной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конкурс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1862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Проверка домашнего задания</a:t>
            </a:r>
            <a:endParaRPr lang="ru-RU" sz="72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357166"/>
            <a:ext cx="1028700" cy="1276350"/>
          </a:xfrm>
          <a:prstGeom prst="rect">
            <a:avLst/>
          </a:prstGeom>
          <a:noFill/>
        </p:spPr>
      </p:pic>
      <p:pic>
        <p:nvPicPr>
          <p:cNvPr id="1026" name="Picture 2" descr="D:\школьная рабочая папка\рабочая папка\картинки\Картинки про школу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77328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Решение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68 - (у + 38) = (68 - 38) + у = 30 + 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00166" y="1212834"/>
            <a:ext cx="5715040" cy="15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215206" y="11429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11429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28604"/>
            <a:ext cx="4244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428605"/>
            <a:ext cx="424495" cy="642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6" y="11429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43240" y="11429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28604"/>
            <a:ext cx="424495" cy="642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28604"/>
            <a:ext cx="424495" cy="642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642918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38 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642918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504335" y="1209368"/>
            <a:ext cx="5810865" cy="521109"/>
          </a:xfrm>
          <a:custGeom>
            <a:avLst/>
            <a:gdLst>
              <a:gd name="connsiteX0" fmla="*/ 0 w 5810865"/>
              <a:gd name="connsiteY0" fmla="*/ 29497 h 521109"/>
              <a:gd name="connsiteX1" fmla="*/ 3038168 w 5810865"/>
              <a:gd name="connsiteY1" fmla="*/ 516193 h 521109"/>
              <a:gd name="connsiteX2" fmla="*/ 5810865 w 5810865"/>
              <a:gd name="connsiteY2" fmla="*/ 0 h 521109"/>
              <a:gd name="connsiteX3" fmla="*/ 5810865 w 5810865"/>
              <a:gd name="connsiteY3" fmla="*/ 0 h 521109"/>
              <a:gd name="connsiteX4" fmla="*/ 5810865 w 5810865"/>
              <a:gd name="connsiteY4" fmla="*/ 0 h 521109"/>
              <a:gd name="connsiteX5" fmla="*/ 5766620 w 5810865"/>
              <a:gd name="connsiteY5" fmla="*/ 0 h 5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0865" h="521109">
                <a:moveTo>
                  <a:pt x="0" y="29497"/>
                </a:moveTo>
                <a:cubicBezTo>
                  <a:pt x="1034845" y="275303"/>
                  <a:pt x="2069691" y="521109"/>
                  <a:pt x="3038168" y="516193"/>
                </a:cubicBezTo>
                <a:cubicBezTo>
                  <a:pt x="4006646" y="511277"/>
                  <a:pt x="5810865" y="0"/>
                  <a:pt x="5810865" y="0"/>
                </a:cubicBezTo>
                <a:lnTo>
                  <a:pt x="5810865" y="0"/>
                </a:lnTo>
                <a:lnTo>
                  <a:pt x="5810865" y="0"/>
                </a:lnTo>
                <a:lnTo>
                  <a:pt x="576662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1785926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5715008" y="3500438"/>
            <a:ext cx="500066" cy="214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одержимое 2"/>
          <p:cNvSpPr txBox="1">
            <a:spLocks/>
          </p:cNvSpPr>
          <p:nvPr/>
        </p:nvSpPr>
        <p:spPr>
          <a:xfrm>
            <a:off x="842994" y="4071943"/>
            <a:ext cx="7158030" cy="178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= 14, то 30 + 14  = 44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= 23, то 30 + 23 = 53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786446" y="3357562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72396" y="3500438"/>
            <a:ext cx="500066" cy="214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643834" y="3357562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786182" y="4357694"/>
            <a:ext cx="500066" cy="214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57620" y="4214818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857620" y="5143512"/>
            <a:ext cx="500066" cy="2143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29058" y="5000636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572132" y="4286256"/>
            <a:ext cx="500066" cy="3571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072198" y="407194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29322" y="4874137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5429256" y="5072074"/>
            <a:ext cx="500066" cy="3571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2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32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60"/>
                            </p:stCondLst>
                            <p:childTnLst>
                              <p:par>
                                <p:cTn id="8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3" grpId="2"/>
      <p:bldP spid="14" grpId="0" build="allAtOnce"/>
      <p:bldP spid="15" grpId="0" build="allAtOnce"/>
      <p:bldP spid="19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Результаты  </a:t>
            </a:r>
            <a:r>
              <a:rPr lang="en-US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I </a:t>
            </a:r>
            <a:r>
              <a:rPr lang="ru-RU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Bookman Old Style" pitchFamily="18" charset="0"/>
              </a:rPr>
              <a:t>конкурса</a:t>
            </a:r>
            <a:endParaRPr lang="ru-RU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pic>
        <p:nvPicPr>
          <p:cNvPr id="1026" name="Picture 2" descr="G:\открытый урок\school2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707" y="1428736"/>
            <a:ext cx="5087747" cy="500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конкурс</a:t>
            </a:r>
            <a:endParaRPr lang="ru-RU" b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314580"/>
            <a:ext cx="4757742" cy="26146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gradFill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Устная работа</a:t>
            </a:r>
            <a:endParaRPr lang="ru-RU" sz="7200" b="1" dirty="0">
              <a:gradFill>
                <a:gsLst>
                  <a:gs pos="0">
                    <a:schemeClr val="tx2"/>
                  </a:gs>
                  <a:gs pos="45000">
                    <a:schemeClr val="accent6">
                      <a:lumMod val="50000"/>
                    </a:schemeClr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effectLst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2" descr="G:\открытый урок\678208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28700" cy="1276350"/>
          </a:xfrm>
          <a:prstGeom prst="rect">
            <a:avLst/>
          </a:prstGeom>
          <a:noFill/>
        </p:spPr>
      </p:pic>
      <p:pic>
        <p:nvPicPr>
          <p:cNvPr id="6" name="Picture 7" descr="G:\открытый урок\school235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57718" cy="460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Найти корни уравнения:</a:t>
            </a:r>
            <a:endParaRPr lang="ru-RU" sz="5400" b="1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Найти корни уравнения: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143372" y="1714488"/>
            <a:ext cx="4757742" cy="275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– 15 = 45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		б)25 +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= 30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45000">
                      <a:schemeClr val="accent6">
                        <a:lumMod val="50000"/>
                      </a:schemeClr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      в) 56 – у = 27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6" name="Picture 8" descr="G:\открытый урок\school0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7649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515</Words>
  <Application>Microsoft Office PowerPoint</Application>
  <PresentationFormat>Экран (4:3)</PresentationFormat>
  <Paragraphs>91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Цели урока</vt:lpstr>
      <vt:lpstr>I конкурс</vt:lpstr>
      <vt:lpstr>Презентация PowerPoint</vt:lpstr>
      <vt:lpstr>Результаты  I конкурса</vt:lpstr>
      <vt:lpstr>II конкурс</vt:lpstr>
      <vt:lpstr>Найти корни уравнения:</vt:lpstr>
      <vt:lpstr>Найдите значение выражения:</vt:lpstr>
      <vt:lpstr>Сумма 3986 + 5718 равна 9704. Пользуясь этим,  найдите без вычислений корень уравнения: </vt:lpstr>
      <vt:lpstr>Результаты  II конкурса</vt:lpstr>
      <vt:lpstr>III конкурс</vt:lpstr>
      <vt:lpstr>1 этап</vt:lpstr>
      <vt:lpstr>Результаты  1  этапа</vt:lpstr>
      <vt:lpstr>2 этап</vt:lpstr>
      <vt:lpstr>Результаты  2 этапа</vt:lpstr>
      <vt:lpstr>3 этап</vt:lpstr>
      <vt:lpstr>Презентация PowerPoint</vt:lpstr>
      <vt:lpstr>Результаты   3 этапа</vt:lpstr>
      <vt:lpstr>Результаты  соревнования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Миша</cp:lastModifiedBy>
  <cp:revision>39</cp:revision>
  <dcterms:modified xsi:type="dcterms:W3CDTF">2012-08-02T07:02:56Z</dcterms:modified>
</cp:coreProperties>
</file>