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C1F66B-7085-47B5-B519-36B99EB1ED1D}" type="datetimeFigureOut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EF44A1-CAAD-45FA-A92A-F07625172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C5D1-83B1-44AE-9A12-80674D37490E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B89B-E507-4828-BC71-E6CC762DDB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133F-B596-40F8-8300-644D7B51F8CD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F449-164A-46CC-9B06-BDED8C771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EA42-A947-4840-B9D3-21D0E1ED849F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DCE4-04E3-436F-B86C-B4E753C2E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F24A-5FC0-477B-BF49-911726F234D7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01FE-DAC3-4853-BD12-AE2AE6C64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9B68A-C105-49D7-B8F0-419EF5C6E8C5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D8D5-D513-47A8-BA92-4DD6161599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3394-2522-4890-BB40-69BD353B33EC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5E25-B6EF-4AF1-8F9B-3D2373CCD5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1DA8-17F3-4409-8BE9-F725803FC01E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432FF-E1D6-49B0-B962-61B078D93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9383-CE77-449F-A2E4-710932058378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7C58F-5C9F-418E-9329-238724B746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9AA1-3ABE-4826-A283-D383BEDD3A1D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C260-10B2-4E21-AD52-E9EFD7F800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67C8-91B1-43F4-8FAA-8EA5AC9D4903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F7FF-F086-41A4-8929-7E56DCA37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F263-D784-43D8-932B-EECD5E1DB172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DABC-2FCC-4DD7-826B-21926F0873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32665C-43E5-4AFC-8F45-B2B6766ECED3}" type="datetime1">
              <a:rPr lang="ru-RU"/>
              <a:pPr>
                <a:defRPr/>
              </a:pPr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Лукьянова Виктория Владимировна, ГОУ школа №667 Невского района Санкт - Петербурга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8C6514-ABCE-4B6C-A1BE-07BE954BEF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b.ua/sites/files/site_name.mults/id.86376/" TargetMode="External"/><Relationship Id="rId13" Type="http://schemas.openxmlformats.org/officeDocument/2006/relationships/hyperlink" Target="http://funnybaby.blog.ru/?year=2010&amp;month=06" TargetMode="External"/><Relationship Id="rId3" Type="http://schemas.openxmlformats.org/officeDocument/2006/relationships/hyperlink" Target="http://www.chitalnya.ru/work/251278/" TargetMode="External"/><Relationship Id="rId7" Type="http://schemas.openxmlformats.org/officeDocument/2006/relationships/hyperlink" Target="http://blogs.mail.ru/mail/romema_2004/61e35018a10e6ee5.html" TargetMode="External"/><Relationship Id="rId12" Type="http://schemas.openxmlformats.org/officeDocument/2006/relationships/hyperlink" Target="http://art5.karelia.pro/?image=60409" TargetMode="External"/><Relationship Id="rId2" Type="http://schemas.openxmlformats.org/officeDocument/2006/relationships/hyperlink" Target="http://www.goodfon.ru/wallpaper/665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boi.kards.qip.ru/list/download/47309/1280x1024/osen_v_razgare.htm" TargetMode="External"/><Relationship Id="rId11" Type="http://schemas.openxmlformats.org/officeDocument/2006/relationships/hyperlink" Target="http://sevelina.ru/glitter/blestyashki-s-babochkami-ot-aleksairma/" TargetMode="External"/><Relationship Id="rId5" Type="http://schemas.openxmlformats.org/officeDocument/2006/relationships/hyperlink" Target="http://blogs.privet.ru/community/Council_of_the_wisest/tags/35310" TargetMode="External"/><Relationship Id="rId10" Type="http://schemas.openxmlformats.org/officeDocument/2006/relationships/hyperlink" Target="http://www.diary.ru/~anastgal/?tag=15355" TargetMode="External"/><Relationship Id="rId4" Type="http://schemas.openxmlformats.org/officeDocument/2006/relationships/hyperlink" Target="http://kartinki-risunki.ru/node/19899" TargetMode="External"/><Relationship Id="rId9" Type="http://schemas.openxmlformats.org/officeDocument/2006/relationships/hyperlink" Target="http://www.photoclub.com.ua/photo/124190/" TargetMode="External"/><Relationship Id="rId14" Type="http://schemas.openxmlformats.org/officeDocument/2006/relationships/hyperlink" Target="http://www.school-saratov.ru/index.php?page=art&amp;id=10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1;&#1091;&#1082;&#1100;&#1103;&#1085;&#1086;&#1074;&#1072;\&#1092;&#1077;&#1089;&#1090;&#1080;&#1074;&#1072;&#1083;&#1100;%2011-12\&#1044;&#1077;&#1076;%20&#1084;&#1086;&#1088;&#1086;&#1079;%20&#1080;%20&#1083;&#1077;&#1090;&#1086;.mp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772400" cy="600075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УМК «Планета знаний»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Урок русского языка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2 класс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Тема: развитие связной речи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/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sz="3200" b="1" i="1" smtClean="0">
                <a:solidFill>
                  <a:srgbClr val="002060"/>
                </a:solidFill>
              </a:rPr>
              <a:t>материал подготовила </a:t>
            </a:r>
            <a:br>
              <a:rPr lang="ru-RU" sz="3200" b="1" i="1" smtClean="0">
                <a:solidFill>
                  <a:srgbClr val="002060"/>
                </a:solidFill>
              </a:rPr>
            </a:br>
            <a:r>
              <a:rPr lang="ru-RU" sz="3200" b="1" i="1" smtClean="0">
                <a:solidFill>
                  <a:srgbClr val="002060"/>
                </a:solidFill>
              </a:rPr>
              <a:t>учитель ГБОУ школы № 667 </a:t>
            </a:r>
            <a:br>
              <a:rPr lang="ru-RU" sz="3200" b="1" i="1" smtClean="0">
                <a:solidFill>
                  <a:srgbClr val="002060"/>
                </a:solidFill>
              </a:rPr>
            </a:br>
            <a:r>
              <a:rPr lang="ru-RU" sz="3200" b="1" i="1" smtClean="0">
                <a:solidFill>
                  <a:srgbClr val="002060"/>
                </a:solidFill>
              </a:rPr>
              <a:t>Невского района Санкт - Петербурга</a:t>
            </a:r>
            <a:br>
              <a:rPr lang="ru-RU" sz="3200" b="1" i="1" smtClean="0">
                <a:solidFill>
                  <a:srgbClr val="002060"/>
                </a:solidFill>
              </a:rPr>
            </a:br>
            <a:r>
              <a:rPr lang="ru-RU" sz="3200" b="1" i="1" smtClean="0">
                <a:solidFill>
                  <a:srgbClr val="002060"/>
                </a:solidFill>
              </a:rPr>
              <a:t>Лукьянова </a:t>
            </a:r>
            <a:br>
              <a:rPr lang="ru-RU" sz="3200" b="1" i="1" smtClean="0">
                <a:solidFill>
                  <a:srgbClr val="002060"/>
                </a:solidFill>
              </a:rPr>
            </a:br>
            <a:r>
              <a:rPr lang="ru-RU" sz="3200" b="1" i="1" smtClean="0">
                <a:solidFill>
                  <a:srgbClr val="002060"/>
                </a:solidFill>
              </a:rPr>
              <a:t>Виктория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chool667\Мои документы\ВИКА\фоны\итмо\foto_fall_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85752"/>
            <a:ext cx="6000792" cy="6286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14438" y="6564313"/>
            <a:ext cx="7000875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715436" cy="6375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00188" y="6564313"/>
            <a:ext cx="657225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PICT3117_resiz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377261" cy="6282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85875" y="6564313"/>
            <a:ext cx="657225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329613" cy="5127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FF0000"/>
                </a:solidFill>
              </a:rPr>
              <a:t>Признаки осени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25" y="1500188"/>
            <a:ext cx="6757988" cy="46910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3600" smtClean="0">
                <a:solidFill>
                  <a:srgbClr val="002060"/>
                </a:solidFill>
              </a:rPr>
              <a:t>  </a:t>
            </a:r>
            <a:r>
              <a:rPr lang="ru-RU" sz="3600" b="1" smtClean="0">
                <a:solidFill>
                  <a:srgbClr val="002060"/>
                </a:solidFill>
              </a:rPr>
              <a:t>разноцветные листья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3600" b="1" smtClean="0">
                <a:solidFill>
                  <a:srgbClr val="002060"/>
                </a:solidFill>
              </a:rPr>
              <a:t>  холодает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3600" b="1" smtClean="0">
                <a:solidFill>
                  <a:srgbClr val="002060"/>
                </a:solidFill>
              </a:rPr>
              <a:t>  низкие тучи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3600" b="1" smtClean="0">
                <a:solidFill>
                  <a:srgbClr val="002060"/>
                </a:solidFill>
              </a:rPr>
              <a:t>  дожди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3600" b="1" smtClean="0">
                <a:solidFill>
                  <a:srgbClr val="002060"/>
                </a:solidFill>
              </a:rPr>
              <a:t>  листопад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3600" b="1" smtClean="0">
                <a:solidFill>
                  <a:srgbClr val="002060"/>
                </a:solidFill>
              </a:rPr>
              <a:t>  птицы улетают на юг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43000" y="6492875"/>
            <a:ext cx="7215188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3600" b="1" smtClean="0">
                <a:solidFill>
                  <a:srgbClr val="002060"/>
                </a:solidFill>
              </a:rPr>
              <a:t>Запишите </a:t>
            </a:r>
            <a:r>
              <a:rPr lang="ru-RU" sz="3600" b="1" u="sng" smtClean="0">
                <a:solidFill>
                  <a:srgbClr val="002060"/>
                </a:solidFill>
              </a:rPr>
              <a:t>название времени года</a:t>
            </a:r>
            <a:r>
              <a:rPr lang="ru-RU" sz="3600" b="1" smtClean="0">
                <a:solidFill>
                  <a:srgbClr val="002060"/>
                </a:solidFill>
              </a:rPr>
              <a:t>, о котором мы сегодня говорили на уроке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endParaRPr lang="ru-RU" sz="3600" b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3600" b="1" smtClean="0">
                <a:solidFill>
                  <a:srgbClr val="002060"/>
                </a:solidFill>
              </a:rPr>
              <a:t>Напишите </a:t>
            </a:r>
            <a:r>
              <a:rPr lang="ru-RU" sz="3600" b="1" u="sng" smtClean="0">
                <a:solidFill>
                  <a:srgbClr val="002060"/>
                </a:solidFill>
              </a:rPr>
              <a:t>2 признака </a:t>
            </a:r>
            <a:r>
              <a:rPr lang="ru-RU" sz="3600" b="1" smtClean="0">
                <a:solidFill>
                  <a:srgbClr val="002060"/>
                </a:solidFill>
              </a:rPr>
              <a:t>осени</a:t>
            </a:r>
          </a:p>
          <a:p>
            <a:pPr eaLnBrk="1" hangingPunct="1">
              <a:buFont typeface="Arial" charset="0"/>
              <a:buNone/>
            </a:pPr>
            <a:endParaRPr lang="ru-RU" sz="3600" b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3600" b="1" smtClean="0">
                <a:solidFill>
                  <a:srgbClr val="002060"/>
                </a:solidFill>
              </a:rPr>
              <a:t>Напишите </a:t>
            </a:r>
            <a:r>
              <a:rPr lang="ru-RU" sz="3600" b="1" u="sng" smtClean="0">
                <a:solidFill>
                  <a:srgbClr val="002060"/>
                </a:solidFill>
              </a:rPr>
              <a:t>предложение</a:t>
            </a:r>
            <a:r>
              <a:rPr lang="ru-RU" sz="3600" b="1" smtClean="0">
                <a:solidFill>
                  <a:srgbClr val="002060"/>
                </a:solidFill>
              </a:rPr>
              <a:t> об осени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14438" y="6492875"/>
            <a:ext cx="6500812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4"/>
          <p:cNvSpPr>
            <a:spLocks noGrp="1"/>
          </p:cNvSpPr>
          <p:nvPr>
            <p:ph idx="1"/>
          </p:nvPr>
        </p:nvSpPr>
        <p:spPr>
          <a:xfrm>
            <a:off x="285750" y="357188"/>
            <a:ext cx="8572500" cy="6215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                      Здравствуй, Дед Мороз!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Хочу рассказать тебе об осени.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Когда приходит осень?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Какими становятся листья на деревьях?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Что происходит с погодой?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Куда летят птицы?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Какие чувства вызывает у вас осень?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Когда наступит зима, мы с тобой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встретимся под Новый год.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85875" y="6492875"/>
            <a:ext cx="6715125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143625"/>
          </a:xfrm>
        </p:spPr>
        <p:txBody>
          <a:bodyPr/>
          <a:lstStyle/>
          <a:p>
            <a:pPr eaLnBrk="1" hangingPunct="1"/>
            <a:r>
              <a:rPr lang="en-US" sz="1200" smtClean="0">
                <a:hlinkClick r:id="rId2"/>
              </a:rPr>
              <a:t>http://www.goodfon.ru/wallpaper/6654.html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3"/>
              </a:rPr>
              <a:t>http://www.chitalnya.ru/work/251278/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4"/>
              </a:rPr>
              <a:t>http://kartinki-risunki.ru/node/19899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5"/>
              </a:rPr>
              <a:t>http://blogs.privet.ru/community/Council_of_the_wisest/tags/35310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6"/>
              </a:rPr>
              <a:t>http://oboi.kards.qip.ru/list/download/47309/1280x1024/osen_v_razgare.htm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7"/>
              </a:rPr>
              <a:t>http://blogs.mail.ru/mail/romema_2004/61e35018a10e6ee5.html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8"/>
              </a:rPr>
              <a:t>http://www.tab.ua/sites/files/site_name.mults/id.86376/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9"/>
              </a:rPr>
              <a:t>http://www.photoclub.com.ua/photo/124190/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10"/>
              </a:rPr>
              <a:t>http://www.diary.ru/~anastgal/?tag=15355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11"/>
              </a:rPr>
              <a:t>http://sevelina.ru/glitter/blestyashki-s-babochkami-ot-aleksairma/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12"/>
              </a:rPr>
              <a:t>http://art5.karelia.pro/?image=60409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13"/>
              </a:rPr>
              <a:t>http://funnybaby.blog.ru/?year=2010&amp;month=06</a:t>
            </a:r>
            <a:endParaRPr lang="ru-RU" sz="1200" smtClean="0"/>
          </a:p>
          <a:p>
            <a:pPr eaLnBrk="1" hangingPunct="1"/>
            <a:r>
              <a:rPr lang="en-US" sz="1200" smtClean="0">
                <a:hlinkClick r:id="rId14"/>
              </a:rPr>
              <a:t>http://www.school-saratov.ru/index.php?page=art&amp;id=1085</a:t>
            </a:r>
            <a:endParaRPr lang="ru-RU" sz="1200" smtClean="0"/>
          </a:p>
          <a:p>
            <a:pPr eaLnBrk="1" hangingPunct="1"/>
            <a:r>
              <a:rPr lang="ru-RU" sz="1200" smtClean="0">
                <a:solidFill>
                  <a:srgbClr val="0000CC"/>
                </a:solidFill>
              </a:rPr>
              <a:t>Фотографии из личного архива </a:t>
            </a:r>
          </a:p>
          <a:p>
            <a:pPr eaLnBrk="1" hangingPunct="1"/>
            <a:r>
              <a:rPr lang="ru-RU" sz="1200" smtClean="0">
                <a:solidFill>
                  <a:srgbClr val="0000CC"/>
                </a:solidFill>
              </a:rPr>
              <a:t>Отрывок из мультфильма «Дед мороз и лето» Студии «Союзмультфильм» </a:t>
            </a:r>
          </a:p>
          <a:p>
            <a:pPr eaLnBrk="1" hangingPunct="1">
              <a:buFont typeface="Arial" charset="0"/>
              <a:buNone/>
            </a:pPr>
            <a:endParaRPr lang="ru-RU" sz="1200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28750" y="6492875"/>
            <a:ext cx="62865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7188" y="6356350"/>
            <a:ext cx="8358187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Лукьянова Виктория Владимировна, ГБОУ школа №667 Невского района Санкт - Петербурга</a:t>
            </a:r>
            <a:endParaRPr lang="ru-RU" dirty="0"/>
          </a:p>
        </p:txBody>
      </p:sp>
      <p:pic>
        <p:nvPicPr>
          <p:cNvPr id="5" name="Дед мороз и лет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027113"/>
            <a:ext cx="6096000" cy="4572000"/>
          </a:xfrm>
        </p:spPr>
      </p:pic>
      <p:sp>
        <p:nvSpPr>
          <p:cNvPr id="6" name="TextBox 5"/>
          <p:cNvSpPr txBox="1"/>
          <p:nvPr/>
        </p:nvSpPr>
        <p:spPr>
          <a:xfrm>
            <a:off x="2000250" y="285750"/>
            <a:ext cx="5286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2060"/>
                </a:solidFill>
                <a:latin typeface="+mn-lt"/>
              </a:rPr>
              <a:t>Отрывок из мультфильма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643063" y="6492875"/>
            <a:ext cx="6480175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  <p:pic>
        <p:nvPicPr>
          <p:cNvPr id="1026" name="Picture 2" descr="D:\Лукьянова\2 кл. Письмо об осени Д.М\Рисунок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77346"/>
              </a:clrFrom>
              <a:clrTo>
                <a:srgbClr val="27734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214438"/>
            <a:ext cx="507047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school667\Мои документы\ВИКА\маки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285992"/>
            <a:ext cx="2000264" cy="1404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snail02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67188">
            <a:off x="1322686" y="4463952"/>
            <a:ext cx="2214577" cy="1720856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7" descr="0_d151_e138ef08_-2-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2928934"/>
            <a:ext cx="1808156" cy="1571636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16" y="4071942"/>
            <a:ext cx="1577131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4643438"/>
            <a:ext cx="19192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85750"/>
            <a:ext cx="2892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672" y="642918"/>
            <a:ext cx="17489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желтый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643050"/>
            <a:ext cx="1919115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красный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1786" y="2643182"/>
            <a:ext cx="2538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оранжевый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4534" y="3643314"/>
            <a:ext cx="1791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золотой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9255" y="4643446"/>
            <a:ext cx="224542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бордовый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486" y="500042"/>
            <a:ext cx="32839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желто-красный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568223"/>
            <a:ext cx="12394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алый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15553" y="2639793"/>
            <a:ext cx="18710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пестрый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714500" y="6492875"/>
            <a:ext cx="6480175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chool667\Мои документы\ВИКА\фоны\6d1ffd8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8501090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85875" y="6492875"/>
            <a:ext cx="6500813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43000" y="6564313"/>
            <a:ext cx="6357938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s1097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1"/>
            <a:ext cx="8572560" cy="6357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28750" y="6564313"/>
            <a:ext cx="6357938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 b="3333"/>
          <a:stretch>
            <a:fillRect/>
          </a:stretch>
        </p:blipFill>
        <p:spPr bwMode="auto">
          <a:xfrm>
            <a:off x="214282" y="285727"/>
            <a:ext cx="8715436" cy="6318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1563" y="6564313"/>
            <a:ext cx="6929437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14438" y="6564313"/>
            <a:ext cx="6786562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Лукьянова Виктория Владимировна, </a:t>
            </a:r>
            <a:r>
              <a:rPr lang="ru-RU" dirty="0" smtClean="0"/>
              <a:t>ГБОУ </a:t>
            </a:r>
            <a:r>
              <a:rPr lang="ru-RU" dirty="0"/>
              <a:t>школа №667 Невского района Санкт - 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368</Words>
  <Application>Microsoft Office PowerPoint</Application>
  <PresentationFormat>Экран (4:3)</PresentationFormat>
  <Paragraphs>63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УМК «Планета знаний» Урок русского языка 2 класс Тема: развитие связной речи  материал подготовила  учитель ГБОУ школы № 667  Невского района Санкт - Петербурга Лукьянова  Виктория Владимировна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Признаки осени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«Планета знаний» Урок русского языка 2 класс Тема: развитие связной речи  материал подготовила  учитель ГОУ школы № 667  Невского района Санкт - Петербурга Лукьянова  Виктория Владимировна</dc:title>
  <dc:creator>LUKYANOVЫ</dc:creator>
  <cp:lastModifiedBy>Дарёна</cp:lastModifiedBy>
  <cp:revision>12</cp:revision>
  <dcterms:created xsi:type="dcterms:W3CDTF">2011-10-17T18:08:35Z</dcterms:created>
  <dcterms:modified xsi:type="dcterms:W3CDTF">2012-07-15T15:43:16Z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