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8" r:id="rId9"/>
    <p:sldId id="264" r:id="rId10"/>
    <p:sldId id="269" r:id="rId11"/>
    <p:sldId id="266" r:id="rId12"/>
    <p:sldId id="267" r:id="rId13"/>
    <p:sldId id="258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70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FCF7595-3C7E-49C7-90A1-F8DBDA666E0E}" type="datetimeFigureOut">
              <a:rPr lang="ru-RU"/>
              <a:pPr>
                <a:defRPr/>
              </a:pPr>
              <a:t>31.05.2012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449DF37-2796-4A04-B90A-4C6BF39602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B56B3A8-450A-4917-8FBB-3504C7EDD4A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CB234-A3CD-4C75-B862-1BF9BEA7D4BC}" type="datetimeFigureOut">
              <a:rPr lang="ru-RU"/>
              <a:pPr>
                <a:defRPr/>
              </a:pPr>
              <a:t>31.05.2012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E9795-51A5-464D-99F9-B4409A1D7C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28373-DC01-496D-B6FE-5A38B299C157}" type="datetimeFigureOut">
              <a:rPr lang="ru-RU"/>
              <a:pPr>
                <a:defRPr/>
              </a:pPr>
              <a:t>31.05.2012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C41C2-A0F8-44D4-9FDC-99549E937A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506A0-D91A-40DE-A0F9-C5667A16F19D}" type="datetimeFigureOut">
              <a:rPr lang="ru-RU"/>
              <a:pPr>
                <a:defRPr/>
              </a:pPr>
              <a:t>31.05.2012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3D867-E1F7-44DB-8AED-BCD19BB03F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7DEFE-3F9E-4F5E-8911-1A15E9E201AB}" type="datetimeFigureOut">
              <a:rPr lang="ru-RU"/>
              <a:pPr>
                <a:defRPr/>
              </a:pPr>
              <a:t>31.05.2012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5DA8F-7EB0-4C9B-A52F-0799FBD358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65233-55F4-420A-9C96-ED94E0DE9C8C}" type="datetimeFigureOut">
              <a:rPr lang="ru-RU"/>
              <a:pPr>
                <a:defRPr/>
              </a:pPr>
              <a:t>31.05.2012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87F06-767C-435E-AC4A-BE46C524DA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2B895-7BF5-44CE-B16A-5A9FFA98EF64}" type="datetimeFigureOut">
              <a:rPr lang="ru-RU"/>
              <a:pPr>
                <a:defRPr/>
              </a:pPr>
              <a:t>31.05.2012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B21AE-770B-483F-8853-969DF59F4E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E757A-5402-4C08-86A8-E1E3063A7E6E}" type="datetimeFigureOut">
              <a:rPr lang="ru-RU"/>
              <a:pPr>
                <a:defRPr/>
              </a:pPr>
              <a:t>31.05.2012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5E63C-34AD-4FD6-A27A-D6E6FCA127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45C14-CC31-4E34-92BF-69A8909C776C}" type="datetimeFigureOut">
              <a:rPr lang="ru-RU"/>
              <a:pPr>
                <a:defRPr/>
              </a:pPr>
              <a:t>31.05.2012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0F1C6-150A-4DB6-B7E0-9CBBAE47E4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1205A-5D4F-439E-9CF6-1878F087B610}" type="datetimeFigureOut">
              <a:rPr lang="ru-RU"/>
              <a:pPr>
                <a:defRPr/>
              </a:pPr>
              <a:t>31.05.2012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8A4D6-7195-432B-8BE1-0D8309A9FF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02A97-1BF2-412E-8BC4-05F5132D6B70}" type="datetimeFigureOut">
              <a:rPr lang="ru-RU"/>
              <a:pPr>
                <a:defRPr/>
              </a:pPr>
              <a:t>31.05.2012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FAD31-C1FC-4CA6-BE92-795E6D44F4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4718050" y="993775"/>
            <a:ext cx="1847850" cy="1530350"/>
            <a:chOff x="4718762" y="993075"/>
            <a:chExt cx="1847138" cy="1530439"/>
          </a:xfrm>
        </p:grpSpPr>
        <p:sp>
          <p:nvSpPr>
            <p:cNvPr id="6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 rtlCol="0">
            <a:norm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425D5-201E-41FA-B6A7-FC2FD0965EBC}" type="datetimeFigureOut">
              <a:rPr lang="ru-RU"/>
              <a:pPr>
                <a:defRPr/>
              </a:pPr>
              <a:t>31.05.2012</a:t>
            </a:fld>
            <a:endParaRPr lang="ru-RU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BA384-7865-4981-8928-8849367A4E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34"/>
          <p:cNvGrpSpPr>
            <a:grpSpLocks/>
          </p:cNvGrpSpPr>
          <p:nvPr/>
        </p:nvGrpSpPr>
        <p:grpSpPr bwMode="auto">
          <a:xfrm>
            <a:off x="0" y="0"/>
            <a:ext cx="9251950" cy="6858000"/>
            <a:chOff x="-9" y="-16"/>
            <a:chExt cx="9252346" cy="6858038"/>
          </a:xfrm>
        </p:grpSpPr>
        <p:grpSp>
          <p:nvGrpSpPr>
            <p:cNvPr id="1032" name="Group 638"/>
            <p:cNvGrpSpPr>
              <a:grpSpLocks/>
            </p:cNvGrpSpPr>
            <p:nvPr/>
          </p:nvGrpSpPr>
          <p:grpSpPr bwMode="auto"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</p:grpSp>
        <p:grpSp>
          <p:nvGrpSpPr>
            <p:cNvPr id="1033" name="Group 669"/>
            <p:cNvGrpSpPr>
              <a:grpSpLocks/>
            </p:cNvGrpSpPr>
            <p:nvPr/>
          </p:nvGrpSpPr>
          <p:grpSpPr bwMode="auto"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318" y="3703642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</p:grpSp>
        <p:grpSp>
          <p:nvGrpSpPr>
            <p:cNvPr id="1034" name="Group 715"/>
            <p:cNvGrpSpPr>
              <a:grpSpLocks/>
            </p:cNvGrpSpPr>
            <p:nvPr/>
          </p:nvGrpSpPr>
          <p:grpSpPr bwMode="auto"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</p:grp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9650" y="1806575"/>
            <a:ext cx="7124700" cy="405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13" y="59515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E076BBA-8265-42B1-8F6C-0E1727AB00BB}" type="datetimeFigureOut">
              <a:rPr lang="ru-RU"/>
              <a:pPr>
                <a:defRPr/>
              </a:pPr>
              <a:t>31.05.2012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1100" y="5951538"/>
            <a:ext cx="52562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088" y="5951538"/>
            <a:ext cx="60801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F72C046-7982-49F1-8534-29D8D8DB51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3" r:id="rId9"/>
    <p:sldLayoutId id="2147483681" r:id="rId10"/>
    <p:sldLayoutId id="2147483682" r:id="rId11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200" kern="1200">
          <a:solidFill>
            <a:srgbClr val="404040"/>
          </a:solidFill>
          <a:latin typeface="+mj-lt"/>
          <a:ea typeface="Trebuchet MS" pitchFamily="34" charset="0"/>
          <a:cs typeface="Trebuchet MS"/>
        </a:defRPr>
      </a:lvl1pPr>
      <a:lvl2pPr algn="l" defTabSz="457200" rtl="0" fontAlgn="base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nthegotours.com/repository/elephants-feeding-4337_0_500.jpg" TargetMode="External"/><Relationship Id="rId3" Type="http://schemas.openxmlformats.org/officeDocument/2006/relationships/hyperlink" Target="http://africs.narod.ru/geo/simba.jpg" TargetMode="External"/><Relationship Id="rId7" Type="http://schemas.openxmlformats.org/officeDocument/2006/relationships/hyperlink" Target="http://www.374.ru/images/2007-08/14/52_1.jpg" TargetMode="External"/><Relationship Id="rId2" Type="http://schemas.openxmlformats.org/officeDocument/2006/relationships/hyperlink" Target="http://www.brodiaga-club.ru/files/photo_192x143/Africa/africa_049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codelo.org/sites/default/files/4/images/311.png" TargetMode="External"/><Relationship Id="rId5" Type="http://schemas.openxmlformats.org/officeDocument/2006/relationships/hyperlink" Target="http://www.brodiaga-club.ru/files/photo_192x143/Africa/africa_032.jpg" TargetMode="External"/><Relationship Id="rId10" Type="http://schemas.openxmlformats.org/officeDocument/2006/relationships/hyperlink" Target="http://v.foto.radikal.ru/0704/85/7e1b1411a0ec.jpg" TargetMode="External"/><Relationship Id="rId4" Type="http://schemas.openxmlformats.org/officeDocument/2006/relationships/hyperlink" Target="http://africs.narod.ru/geo/punga.jpg" TargetMode="External"/><Relationship Id="rId9" Type="http://schemas.openxmlformats.org/officeDocument/2006/relationships/hyperlink" Target="http://oboi.kards.qip.ru/images/wallpaper/d4/64/91348_1280_800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909638" y="1052513"/>
            <a:ext cx="7489825" cy="2881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85850" y="2174875"/>
            <a:ext cx="7116763" cy="1470025"/>
          </a:xfrm>
        </p:spPr>
        <p:txBody>
          <a:bodyPr>
            <a:noAutofit/>
          </a:bodyPr>
          <a:lstStyle/>
          <a:p>
            <a:pPr algn="ctr"/>
            <a:r>
              <a:rPr lang="ru-RU" sz="5400" b="1" i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  <a:cs typeface="Trebuchet MS" pitchFamily="34" charset="0"/>
              </a:rPr>
              <a:t>Общая характеристика популяций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85850" y="5013325"/>
            <a:ext cx="7116763" cy="1368425"/>
          </a:xfrm>
        </p:spPr>
        <p:txBody>
          <a:bodyPr rtlCol="0">
            <a:normAutofit fontScale="85000" lnSpcReduction="20000"/>
          </a:bodyPr>
          <a:lstStyle/>
          <a:p>
            <a:pPr algn="ctr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b="1" dirty="0" smtClean="0">
                <a:solidFill>
                  <a:schemeClr val="tx1"/>
                </a:solidFill>
                <a:latin typeface="Cambria" pitchFamily="18" charset="0"/>
              </a:rPr>
              <a:t>Автор: </a:t>
            </a: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Панова Елена Станиславовна,  100-608-025,</a:t>
            </a:r>
          </a:p>
          <a:p>
            <a:pPr algn="ctr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учитель биологии и экологии МБОУ СОШ № 147 </a:t>
            </a:r>
          </a:p>
          <a:p>
            <a:pPr algn="ctr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высшей квалификационной категории </a:t>
            </a:r>
          </a:p>
          <a:p>
            <a:pPr algn="ctr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г. Екатеринбурга</a:t>
            </a:r>
            <a:endParaRPr lang="ru-RU" dirty="0">
              <a:solidFill>
                <a:schemeClr val="tx1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39750" y="260350"/>
            <a:ext cx="8064500" cy="11525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125113" cy="924475"/>
          </a:xfrm>
        </p:spPr>
        <p:txBody>
          <a:bodyPr rtlCol="0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b="1" i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  <a:ea typeface="+mn-ea"/>
                <a:cs typeface="+mn-cs"/>
              </a:rPr>
              <a:t>Подумай!</a:t>
            </a:r>
          </a:p>
        </p:txBody>
      </p:sp>
      <p:sp>
        <p:nvSpPr>
          <p:cNvPr id="12292" name="Объект 2"/>
          <p:cNvSpPr>
            <a:spLocks noGrp="1"/>
          </p:cNvSpPr>
          <p:nvPr>
            <p:ph idx="1"/>
          </p:nvPr>
        </p:nvSpPr>
        <p:spPr>
          <a:xfrm>
            <a:off x="179388" y="1268413"/>
            <a:ext cx="8713787" cy="3024187"/>
          </a:xfrm>
        </p:spPr>
        <p:txBody>
          <a:bodyPr/>
          <a:lstStyle/>
          <a:p>
            <a:pPr marL="0" indent="0" algn="ctr">
              <a:buFont typeface="Wingdings 2" pitchFamily="18" charset="2"/>
              <a:buNone/>
            </a:pPr>
            <a:r>
              <a:rPr lang="ru-RU" sz="2800" b="1" smtClean="0">
                <a:solidFill>
                  <a:schemeClr val="tx1"/>
                </a:solidFill>
                <a:latin typeface="Cambria" pitchFamily="18" charset="0"/>
              </a:rPr>
              <a:t>Чем объяснить то, что, если в борьбе двух (небойцовых) собак одна подставит незащищенную шею, другая не станет за нее хватать, в то время как в борьбе рыси и собаки такое поведение окажется роковым для подставившей шею собаки?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06337" y="4293096"/>
            <a:ext cx="3531326" cy="23499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11188" y="260350"/>
            <a:ext cx="8064500" cy="79216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5" y="332656"/>
            <a:ext cx="7704856" cy="576064"/>
          </a:xfrm>
        </p:spPr>
        <p:txBody>
          <a:bodyPr rtlCol="0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i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  <a:ea typeface="+mn-ea"/>
                <a:cs typeface="+mn-cs"/>
              </a:rPr>
              <a:t>Домашнее задание</a:t>
            </a:r>
            <a:endParaRPr lang="ru-RU" sz="3600" b="1" i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338" y="1866900"/>
            <a:ext cx="8964612" cy="3108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 algn="ctr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ru-RU" sz="2800" dirty="0">
                <a:latin typeface="Cambria" pitchFamily="18" charset="0"/>
                <a:cs typeface="+mn-cs"/>
              </a:rPr>
              <a:t>Параграф 14, записи в тетради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atin typeface="Cambria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Cambria" pitchFamily="18" charset="0"/>
                <a:cs typeface="+mn-cs"/>
              </a:rPr>
              <a:t>2) Письменно в тетради ответить на вопрос «В озере живут окунь, карась,, щука, плотва. </a:t>
            </a:r>
            <a:r>
              <a:rPr lang="ru-RU" sz="2800" dirty="0">
                <a:latin typeface="Cambria" pitchFamily="18" charset="0"/>
                <a:cs typeface="+mn-cs"/>
              </a:rPr>
              <a:t> </a:t>
            </a:r>
            <a:r>
              <a:rPr lang="ru-RU" sz="2800" dirty="0">
                <a:latin typeface="Cambria" pitchFamily="18" charset="0"/>
                <a:cs typeface="+mn-cs"/>
              </a:rPr>
              <a:t>В соседнем водоеме, изолированно от первого обитают окунь, щука, судак, лещ и плотва. Сколько видов и сколько популяций населяют оба водоема?»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 rot="20941839">
            <a:off x="884203" y="2931073"/>
            <a:ext cx="7704856" cy="576064"/>
          </a:xfrm>
        </p:spPr>
        <p:txBody>
          <a:bodyPr rtlCol="0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600" b="1" i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  <a:ea typeface="+mn-ea"/>
                <a:cs typeface="+mn-cs"/>
              </a:rPr>
              <a:t>Спасибо</a:t>
            </a:r>
            <a:br>
              <a:rPr lang="ru-RU" sz="6600" b="1" i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  <a:ea typeface="+mn-ea"/>
                <a:cs typeface="+mn-cs"/>
              </a:rPr>
            </a:br>
            <a:r>
              <a:rPr lang="ru-RU" sz="6600" b="1" i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  <a:ea typeface="+mn-ea"/>
                <a:cs typeface="+mn-cs"/>
              </a:rPr>
              <a:t>за </a:t>
            </a:r>
            <a:br>
              <a:rPr lang="ru-RU" sz="6600" b="1" i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  <a:ea typeface="+mn-ea"/>
                <a:cs typeface="+mn-cs"/>
              </a:rPr>
            </a:br>
            <a:r>
              <a:rPr lang="ru-RU" sz="6600" b="1" i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  <a:ea typeface="+mn-ea"/>
                <a:cs typeface="+mn-cs"/>
              </a:rPr>
              <a:t>сотрудничество!</a:t>
            </a:r>
            <a:endParaRPr lang="ru-RU" sz="6600" b="1" i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mbria" pitchFamily="18" charset="0"/>
              <a:ea typeface="+mn-ea"/>
              <a:cs typeface="+mn-cs"/>
            </a:endParaRPr>
          </a:p>
        </p:txBody>
      </p:sp>
      <p:pic>
        <p:nvPicPr>
          <p:cNvPr id="14339" name="Picture 4" descr="H:\Users\1\AppData\Local\Microsoft\Windows\Temporary Internet Files\Content.IE5\9QZCZJ9O\MC900412356[1].wm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088" y="0"/>
            <a:ext cx="2571750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5" descr="H:\Users\1\AppData\Local\Microsoft\Windows\Temporary Internet Files\Content.IE5\9QZCZJ9O\MC900412356[1].wm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5580063" y="4475163"/>
            <a:ext cx="2571750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>
                <a:cs typeface="Trebuchet MS" pitchFamily="34" charset="0"/>
              </a:rPr>
              <a:t>Источники</a:t>
            </a:r>
          </a:p>
        </p:txBody>
      </p:sp>
      <p:sp>
        <p:nvSpPr>
          <p:cNvPr id="15363" name="Объект 2"/>
          <p:cNvSpPr>
            <a:spLocks noGrp="1"/>
          </p:cNvSpPr>
          <p:nvPr>
            <p:ph idx="1"/>
          </p:nvPr>
        </p:nvSpPr>
        <p:spPr>
          <a:xfrm>
            <a:off x="323850" y="1844675"/>
            <a:ext cx="8712200" cy="4051300"/>
          </a:xfrm>
        </p:spPr>
        <p:txBody>
          <a:bodyPr/>
          <a:lstStyle/>
          <a:p>
            <a:r>
              <a:rPr lang="ru-RU" sz="1400" smtClean="0">
                <a:latin typeface="Cambria" pitchFamily="18" charset="0"/>
              </a:rPr>
              <a:t>Пейзажное фото Нгоро Нгоро - </a:t>
            </a:r>
            <a:r>
              <a:rPr lang="en-US" sz="1400" smtClean="0">
                <a:latin typeface="Cambria" pitchFamily="18" charset="0"/>
                <a:hlinkClick r:id="rId2"/>
              </a:rPr>
              <a:t>http://www.brodiaga-club.ru/files/photo_192x143/Africa/africa_049.jpg</a:t>
            </a:r>
            <a:r>
              <a:rPr lang="ru-RU" sz="1400" smtClean="0">
                <a:latin typeface="Cambria" pitchFamily="18" charset="0"/>
              </a:rPr>
              <a:t> </a:t>
            </a:r>
          </a:p>
          <a:p>
            <a:r>
              <a:rPr lang="ru-RU" sz="1400" smtClean="0">
                <a:latin typeface="Cambria" pitchFamily="18" charset="0"/>
              </a:rPr>
              <a:t>Лев - </a:t>
            </a:r>
            <a:r>
              <a:rPr lang="en-US" sz="1400" smtClean="0">
                <a:latin typeface="Cambria" pitchFamily="18" charset="0"/>
                <a:hlinkClick r:id="rId3"/>
              </a:rPr>
              <a:t>http://africs.narod.ru/geo/simba.jpg</a:t>
            </a:r>
            <a:endParaRPr lang="ru-RU" sz="1400" smtClean="0">
              <a:latin typeface="Cambria" pitchFamily="18" charset="0"/>
            </a:endParaRPr>
          </a:p>
          <a:p>
            <a:r>
              <a:rPr lang="ru-RU" sz="1400" smtClean="0">
                <a:latin typeface="Cambria" pitchFamily="18" charset="0"/>
              </a:rPr>
              <a:t>Зебра - </a:t>
            </a:r>
            <a:r>
              <a:rPr lang="en-US" sz="1400" smtClean="0">
                <a:latin typeface="Cambria" pitchFamily="18" charset="0"/>
                <a:hlinkClick r:id="rId4"/>
              </a:rPr>
              <a:t>http://africs.narod.ru/geo/punga.jpg</a:t>
            </a:r>
            <a:endParaRPr lang="ru-RU" sz="1400" smtClean="0">
              <a:latin typeface="Cambria" pitchFamily="18" charset="0"/>
            </a:endParaRPr>
          </a:p>
          <a:p>
            <a:r>
              <a:rPr lang="ru-RU" sz="1400" smtClean="0">
                <a:latin typeface="Cambria" pitchFamily="18" charset="0"/>
              </a:rPr>
              <a:t>Леопард - </a:t>
            </a:r>
            <a:r>
              <a:rPr lang="en-US" sz="1400" smtClean="0">
                <a:latin typeface="Cambria" pitchFamily="18" charset="0"/>
                <a:hlinkClick r:id="rId5"/>
              </a:rPr>
              <a:t>http://www.brodiaga-club.ru/files/photo_192x143/Africa/africa_032.jpg</a:t>
            </a:r>
            <a:endParaRPr lang="ru-RU" sz="1400" smtClean="0">
              <a:latin typeface="Cambria" pitchFamily="18" charset="0"/>
            </a:endParaRPr>
          </a:p>
          <a:p>
            <a:r>
              <a:rPr lang="ru-RU" sz="1400" smtClean="0">
                <a:latin typeface="Cambria" pitchFamily="18" charset="0"/>
              </a:rPr>
              <a:t>Рисунок «От особи до вида» - </a:t>
            </a:r>
            <a:r>
              <a:rPr lang="en-US" sz="1400" smtClean="0">
                <a:latin typeface="Cambria" pitchFamily="18" charset="0"/>
                <a:hlinkClick r:id="rId6"/>
              </a:rPr>
              <a:t>http://ecodelo.org/sites/default/files/4/images/311.png</a:t>
            </a:r>
            <a:endParaRPr lang="ru-RU" sz="1400" smtClean="0">
              <a:latin typeface="Cambria" pitchFamily="18" charset="0"/>
            </a:endParaRPr>
          </a:p>
          <a:p>
            <a:r>
              <a:rPr lang="ru-RU" sz="1400" smtClean="0">
                <a:latin typeface="Cambria" pitchFamily="18" charset="0"/>
              </a:rPr>
              <a:t>Тля - </a:t>
            </a:r>
            <a:r>
              <a:rPr lang="en-US" sz="1400" smtClean="0">
                <a:latin typeface="Cambria" pitchFamily="18" charset="0"/>
                <a:hlinkClick r:id="rId7"/>
              </a:rPr>
              <a:t>http://www.374.ru/images/2007-08/14/52_1.jpg</a:t>
            </a:r>
            <a:endParaRPr lang="ru-RU" sz="1400" smtClean="0">
              <a:latin typeface="Cambria" pitchFamily="18" charset="0"/>
            </a:endParaRPr>
          </a:p>
          <a:p>
            <a:r>
              <a:rPr lang="ru-RU" sz="1400" smtClean="0">
                <a:latin typeface="Cambria" pitchFamily="18" charset="0"/>
              </a:rPr>
              <a:t>Слон - </a:t>
            </a:r>
            <a:r>
              <a:rPr lang="en-US" sz="1400" smtClean="0">
                <a:latin typeface="Cambria" pitchFamily="18" charset="0"/>
                <a:hlinkClick r:id="rId8"/>
              </a:rPr>
              <a:t>http://www.onthegotours.com/repository/elephants-feeding-4337_0_500.jpg</a:t>
            </a:r>
            <a:r>
              <a:rPr lang="ru-RU" sz="1400" smtClean="0">
                <a:latin typeface="Cambria" pitchFamily="18" charset="0"/>
              </a:rPr>
              <a:t> </a:t>
            </a:r>
          </a:p>
          <a:p>
            <a:r>
              <a:rPr lang="ru-RU" sz="1400" smtClean="0">
                <a:latin typeface="Cambria" pitchFamily="18" charset="0"/>
              </a:rPr>
              <a:t>Стая рыб - </a:t>
            </a:r>
            <a:r>
              <a:rPr lang="en-US" sz="1400" smtClean="0">
                <a:latin typeface="Cambria" pitchFamily="18" charset="0"/>
                <a:hlinkClick r:id="rId9"/>
              </a:rPr>
              <a:t>http://oboi.kards.qip.ru/images/wallpaper/d4/64/91348_1280_800.jpg</a:t>
            </a:r>
            <a:endParaRPr lang="ru-RU" sz="1400" smtClean="0">
              <a:latin typeface="Cambria" pitchFamily="18" charset="0"/>
            </a:endParaRPr>
          </a:p>
          <a:p>
            <a:r>
              <a:rPr lang="ru-RU" sz="1400" smtClean="0">
                <a:latin typeface="Cambria" pitchFamily="18" charset="0"/>
              </a:rPr>
              <a:t>Небойцовые собаки - </a:t>
            </a:r>
            <a:r>
              <a:rPr lang="en-US" sz="1400" smtClean="0">
                <a:latin typeface="Cambria" pitchFamily="18" charset="0"/>
                <a:hlinkClick r:id="rId10"/>
              </a:rPr>
              <a:t>http://v.foto.radikal.ru/0704/85/7e1b1411a0ec.jpg</a:t>
            </a:r>
            <a:endParaRPr lang="ru-RU" sz="1400" smtClean="0">
              <a:latin typeface="Cambria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39750" y="404813"/>
            <a:ext cx="4895850" cy="93662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850" y="2132856"/>
            <a:ext cx="4762500" cy="3571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79992" y="306116"/>
            <a:ext cx="2723614" cy="18987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09280" y="2455057"/>
            <a:ext cx="2812330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72157" y="337300"/>
            <a:ext cx="445788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  <a:cs typeface="+mn-cs"/>
              </a:rPr>
              <a:t>Нгоро-Нгоро</a:t>
            </a:r>
            <a:endParaRPr lang="ru-RU" sz="5400" b="1" i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mbria" pitchFamily="18" charset="0"/>
              <a:cs typeface="+mn-cs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89552" y="4581128"/>
            <a:ext cx="2651786" cy="19888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>
              <a:cs typeface="Trebuchet MS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3312"/>
          <a:stretch/>
        </p:blipFill>
        <p:spPr>
          <a:xfrm>
            <a:off x="539552" y="620687"/>
            <a:ext cx="7848872" cy="57861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Овал 5"/>
          <p:cNvSpPr/>
          <p:nvPr/>
        </p:nvSpPr>
        <p:spPr>
          <a:xfrm>
            <a:off x="4643438" y="2636838"/>
            <a:ext cx="936625" cy="2873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403350" y="2781300"/>
            <a:ext cx="936625" cy="2873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492500" y="5805488"/>
            <a:ext cx="1619250" cy="2873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084888" y="5445125"/>
            <a:ext cx="719137" cy="2873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39750" y="404813"/>
            <a:ext cx="8064500" cy="79216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859" y="332656"/>
            <a:ext cx="9073008" cy="924475"/>
          </a:xfrm>
        </p:spPr>
        <p:txBody>
          <a:bodyPr rtlCol="0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b="1" i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  <a:ea typeface="+mn-ea"/>
                <a:cs typeface="+mn-cs"/>
              </a:rPr>
              <a:t>Что же такое популяция?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9363" y="1484313"/>
            <a:ext cx="4105275" cy="1152525"/>
          </a:xfrm>
          <a:prstGeom prst="roundRect">
            <a:avLst/>
          </a:prstGeom>
          <a:solidFill>
            <a:schemeClr val="accent1">
              <a:alpha val="8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chemeClr val="accent4">
                    <a:lumMod val="75000"/>
                  </a:schemeClr>
                </a:solidFill>
                <a:latin typeface="Cambria" pitchFamily="18" charset="0"/>
              </a:rPr>
              <a:t>Популяция - это</a:t>
            </a:r>
            <a:endParaRPr lang="ru-RU" sz="3600" b="1" i="1" dirty="0">
              <a:solidFill>
                <a:schemeClr val="accent4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22288" y="4703763"/>
            <a:ext cx="1979612" cy="43180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Cambria" pitchFamily="18" charset="0"/>
              </a:rPr>
              <a:t>множество</a:t>
            </a:r>
            <a:endParaRPr lang="ru-RU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22288" y="4005263"/>
            <a:ext cx="1979612" cy="43180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Cambria" pitchFamily="18" charset="0"/>
              </a:rPr>
              <a:t>совокупность</a:t>
            </a:r>
            <a:endParaRPr lang="ru-RU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22575" y="5421313"/>
            <a:ext cx="1979613" cy="43180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Cambria" pitchFamily="18" charset="0"/>
              </a:rPr>
              <a:t>особей</a:t>
            </a:r>
            <a:endParaRPr lang="ru-RU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843213" y="4702175"/>
            <a:ext cx="1981200" cy="43180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Cambria" pitchFamily="18" charset="0"/>
              </a:rPr>
              <a:t>видов</a:t>
            </a:r>
            <a:endParaRPr lang="ru-RU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84525" y="4005263"/>
            <a:ext cx="1255713" cy="43180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Cambria" pitchFamily="18" charset="0"/>
              </a:rPr>
              <a:t>групп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09588" y="5432425"/>
            <a:ext cx="1979612" cy="43180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Cambria" pitchFamily="18" charset="0"/>
              </a:rPr>
              <a:t>единство</a:t>
            </a:r>
            <a:endParaRPr lang="ru-RU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240338" y="4706938"/>
            <a:ext cx="1979612" cy="43180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Cambria" pitchFamily="18" charset="0"/>
              </a:rPr>
              <a:t>двух</a:t>
            </a:r>
            <a:endParaRPr lang="ru-RU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219700" y="4005263"/>
            <a:ext cx="1981200" cy="43180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Cambria" pitchFamily="18" charset="0"/>
              </a:rPr>
              <a:t>разных</a:t>
            </a:r>
            <a:endParaRPr lang="ru-RU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219700" y="5432425"/>
            <a:ext cx="1981200" cy="43180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Cambria" pitchFamily="18" charset="0"/>
              </a:rPr>
              <a:t>одного</a:t>
            </a:r>
            <a:endParaRPr lang="ru-RU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380288" y="4710113"/>
            <a:ext cx="1512887" cy="43180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Cambria" pitchFamily="18" charset="0"/>
              </a:rPr>
              <a:t>вида,</a:t>
            </a:r>
            <a:endParaRPr lang="ru-RU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415213" y="4005263"/>
            <a:ext cx="1512887" cy="43180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Cambria" pitchFamily="18" charset="0"/>
              </a:rPr>
              <a:t>рода,</a:t>
            </a:r>
            <a:endParaRPr lang="ru-RU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380288" y="5421313"/>
            <a:ext cx="1512887" cy="43180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Cambria" pitchFamily="18" charset="0"/>
              </a:rPr>
              <a:t>типа,</a:t>
            </a:r>
            <a:endParaRPr lang="ru-RU" b="1" dirty="0">
              <a:solidFill>
                <a:schemeClr val="tx1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0.00208 L 0.00399 -0.155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4 -0.00486 L 0.00434 -0.3614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80296E-6 L -0.00591 -0.3630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" y="-1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5.55042E-7 L -0.00382 -0.2578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1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39750" y="404813"/>
            <a:ext cx="8064500" cy="79216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859" y="332656"/>
            <a:ext cx="9073008" cy="924475"/>
          </a:xfrm>
        </p:spPr>
        <p:txBody>
          <a:bodyPr rtlCol="0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b="1" i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  <a:ea typeface="+mn-ea"/>
                <a:cs typeface="+mn-cs"/>
              </a:rPr>
              <a:t>Что же такое популяция?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9363" y="1484313"/>
            <a:ext cx="4105275" cy="1152525"/>
          </a:xfrm>
          <a:prstGeom prst="roundRect">
            <a:avLst/>
          </a:prstGeom>
          <a:solidFill>
            <a:schemeClr val="accent1">
              <a:alpha val="8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chemeClr val="accent4">
                    <a:lumMod val="75000"/>
                  </a:schemeClr>
                </a:solidFill>
                <a:latin typeface="Cambria" pitchFamily="18" charset="0"/>
              </a:rPr>
              <a:t>Популяция - это</a:t>
            </a:r>
            <a:endParaRPr lang="ru-RU" sz="3600" b="1" i="1" dirty="0">
              <a:solidFill>
                <a:schemeClr val="accent4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9750" y="3551238"/>
            <a:ext cx="4284663" cy="4318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Cambria" pitchFamily="18" charset="0"/>
              </a:rPr>
              <a:t>существующая в границах </a:t>
            </a:r>
            <a:endParaRPr lang="ru-RU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9750" y="2852738"/>
            <a:ext cx="1979613" cy="4318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Cambria" pitchFamily="18" charset="0"/>
              </a:rPr>
              <a:t>совокупность</a:t>
            </a:r>
            <a:endParaRPr lang="ru-RU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43213" y="2852738"/>
            <a:ext cx="1981200" cy="4318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Cambria" pitchFamily="18" charset="0"/>
              </a:rPr>
              <a:t>особей</a:t>
            </a:r>
            <a:endParaRPr lang="ru-RU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23825" y="4176713"/>
            <a:ext cx="8893175" cy="4318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Cambria" pitchFamily="18" charset="0"/>
              </a:rPr>
              <a:t>с числом особей,  достаточным для того, чтобы совокупность была способна к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348038" y="5865813"/>
            <a:ext cx="1908175" cy="43180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Cambria" pitchFamily="18" charset="0"/>
              </a:rPr>
              <a:t>территории,</a:t>
            </a:r>
            <a:endParaRPr lang="ru-RU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90600" y="5859463"/>
            <a:ext cx="1981200" cy="433387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Cambria" pitchFamily="18" charset="0"/>
              </a:rPr>
              <a:t>определенной</a:t>
            </a:r>
            <a:endParaRPr lang="ru-RU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332163" y="6337300"/>
            <a:ext cx="1908175" cy="43180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Cambria" pitchFamily="18" charset="0"/>
              </a:rPr>
              <a:t>территорий,</a:t>
            </a:r>
            <a:endParaRPr lang="ru-RU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77900" y="6318250"/>
            <a:ext cx="1981200" cy="43180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Cambria" pitchFamily="18" charset="0"/>
              </a:rPr>
              <a:t>разных</a:t>
            </a:r>
            <a:endParaRPr lang="ru-RU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240338" y="2852738"/>
            <a:ext cx="1979612" cy="4318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Cambria" pitchFamily="18" charset="0"/>
              </a:rPr>
              <a:t>одного</a:t>
            </a:r>
            <a:endParaRPr lang="ru-RU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415213" y="2852738"/>
            <a:ext cx="1512887" cy="4318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Cambria" pitchFamily="18" charset="0"/>
              </a:rPr>
              <a:t>вида,</a:t>
            </a:r>
            <a:endParaRPr lang="ru-RU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594350" y="5892800"/>
            <a:ext cx="2506663" cy="366713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Cambria" pitchFamily="18" charset="0"/>
              </a:rPr>
              <a:t>самоподдержанию</a:t>
            </a:r>
            <a:endParaRPr lang="ru-RU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565775" y="6370638"/>
            <a:ext cx="2524125" cy="403225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Cambria" pitchFamily="18" charset="0"/>
              </a:rPr>
              <a:t>самоуничтожению</a:t>
            </a:r>
            <a:endParaRPr lang="ru-RU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003800" y="3571875"/>
            <a:ext cx="1981200" cy="43180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129463" y="3551238"/>
            <a:ext cx="1908175" cy="43180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991488" y="5968140"/>
            <a:ext cx="3020379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  <a:cs typeface="+mn-cs"/>
              </a:rPr>
              <a:t>МОЛОДЦЫ!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mbria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2951E-7 L 0.43298 -0.333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" y="-16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80111E-6 L 0.41545 -0.3339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167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2951E-7 L -0.25659 -0.1547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" y="-7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2" grpId="1" animBg="1"/>
      <p:bldP spid="13" grpId="0" animBg="1"/>
      <p:bldP spid="13" grpId="1" animBg="1"/>
      <p:bldP spid="16" grpId="0" animBg="1"/>
      <p:bldP spid="17" grpId="0" animBg="1"/>
      <p:bldP spid="17" grpId="1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39750" y="260350"/>
            <a:ext cx="8064500" cy="11525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859" y="332656"/>
            <a:ext cx="9073008" cy="924475"/>
          </a:xfrm>
        </p:spPr>
        <p:txBody>
          <a:bodyPr rtlCol="0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i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  <a:ea typeface="+mn-ea"/>
                <a:cs typeface="+mn-cs"/>
              </a:rPr>
              <a:t>Биологическое пространство </a:t>
            </a:r>
            <a:br>
              <a:rPr lang="ru-RU" sz="3600" b="1" i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  <a:ea typeface="+mn-ea"/>
                <a:cs typeface="+mn-cs"/>
              </a:rPr>
            </a:br>
            <a:r>
              <a:rPr lang="ru-RU" sz="3600" b="1" i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  <a:ea typeface="+mn-ea"/>
                <a:cs typeface="+mn-cs"/>
              </a:rPr>
              <a:t>и биологическое время</a:t>
            </a:r>
            <a:endParaRPr lang="ru-RU" sz="3600" b="1" i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mbria" pitchFamily="18" charset="0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970" y="2551001"/>
            <a:ext cx="4082819" cy="30621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00808"/>
            <a:ext cx="4038600" cy="4762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39750" y="260350"/>
            <a:ext cx="8064500" cy="11525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859" y="332656"/>
            <a:ext cx="9073008" cy="924475"/>
          </a:xfrm>
        </p:spPr>
        <p:txBody>
          <a:bodyPr rtlCol="0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i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  <a:ea typeface="+mn-ea"/>
                <a:cs typeface="+mn-cs"/>
              </a:rPr>
              <a:t>Взаимоотношения внутри </a:t>
            </a:r>
            <a:br>
              <a:rPr lang="ru-RU" sz="3600" b="1" i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  <a:ea typeface="+mn-ea"/>
                <a:cs typeface="+mn-cs"/>
              </a:rPr>
            </a:br>
            <a:r>
              <a:rPr lang="ru-RU" sz="3600" b="1" i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  <a:ea typeface="+mn-ea"/>
                <a:cs typeface="+mn-cs"/>
              </a:rPr>
              <a:t>популяции</a:t>
            </a:r>
            <a:endParaRPr lang="ru-RU" sz="3600" b="1" i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11638" y="1916113"/>
            <a:ext cx="4681537" cy="7207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Cambria" pitchFamily="18" charset="0"/>
              </a:rPr>
              <a:t>Благоприятствование</a:t>
            </a:r>
          </a:p>
        </p:txBody>
      </p:sp>
      <p:grpSp>
        <p:nvGrpSpPr>
          <p:cNvPr id="20" name="Группа 19"/>
          <p:cNvGrpSpPr>
            <a:grpSpLocks/>
          </p:cNvGrpSpPr>
          <p:nvPr/>
        </p:nvGrpSpPr>
        <p:grpSpPr bwMode="auto">
          <a:xfrm>
            <a:off x="468313" y="2520950"/>
            <a:ext cx="3251200" cy="2995613"/>
            <a:chOff x="467544" y="2520482"/>
            <a:chExt cx="3252327" cy="2996750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>
              <a:off x="467544" y="2520482"/>
              <a:ext cx="0" cy="2699774"/>
            </a:xfrm>
            <a:prstGeom prst="line">
              <a:avLst/>
            </a:prstGeom>
            <a:ln w="47625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>
              <a:endCxn id="0" idx="1"/>
            </p:cNvCxnSpPr>
            <p:nvPr/>
          </p:nvCxnSpPr>
          <p:spPr>
            <a:xfrm>
              <a:off x="467544" y="3763967"/>
              <a:ext cx="155629" cy="0"/>
            </a:xfrm>
            <a:prstGeom prst="line">
              <a:avLst/>
            </a:prstGeom>
            <a:ln w="47625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>
              <a:endCxn id="0" idx="1"/>
            </p:cNvCxnSpPr>
            <p:nvPr/>
          </p:nvCxnSpPr>
          <p:spPr>
            <a:xfrm>
              <a:off x="467544" y="4545313"/>
              <a:ext cx="144512" cy="0"/>
            </a:xfrm>
            <a:prstGeom prst="line">
              <a:avLst/>
            </a:prstGeom>
            <a:ln w="47625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467544" y="5229785"/>
              <a:ext cx="155629" cy="0"/>
            </a:xfrm>
            <a:prstGeom prst="line">
              <a:avLst/>
            </a:prstGeom>
            <a:ln w="47625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Скругленный прямоугольник 7"/>
            <p:cNvSpPr/>
            <p:nvPr/>
          </p:nvSpPr>
          <p:spPr>
            <a:xfrm>
              <a:off x="623527" y="3512159"/>
              <a:ext cx="3096344" cy="504056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dirty="0">
                  <a:solidFill>
                    <a:schemeClr val="tx1"/>
                  </a:solidFill>
                  <a:latin typeface="Cambria" pitchFamily="18" charset="0"/>
                </a:rPr>
                <a:t>Рассредоточение</a:t>
              </a:r>
              <a:endParaRPr lang="ru-RU" sz="2000" b="1" dirty="0">
                <a:solidFill>
                  <a:schemeClr val="tx1"/>
                </a:solidFill>
                <a:latin typeface="Cambria" pitchFamily="18" charset="0"/>
              </a:endParaRPr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611560" y="4293096"/>
              <a:ext cx="3096344" cy="504056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dirty="0" err="1">
                  <a:solidFill>
                    <a:schemeClr val="tx1"/>
                  </a:solidFill>
                  <a:latin typeface="Cambria" pitchFamily="18" charset="0"/>
                </a:rPr>
                <a:t>Самоизреживание</a:t>
              </a:r>
              <a:endParaRPr lang="ru-RU" sz="2000" b="1" dirty="0">
                <a:solidFill>
                  <a:schemeClr val="tx1"/>
                </a:solidFill>
                <a:latin typeface="Cambria" pitchFamily="18" charset="0"/>
              </a:endParaRP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611560" y="5013176"/>
              <a:ext cx="3096344" cy="504056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dirty="0">
                  <a:solidFill>
                    <a:schemeClr val="tx1"/>
                  </a:solidFill>
                  <a:latin typeface="Cambria" pitchFamily="18" charset="0"/>
                </a:rPr>
                <a:t>Миниатюризация</a:t>
              </a: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339629" y="3068960"/>
            <a:ext cx="4425181" cy="27657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323850" y="1936750"/>
            <a:ext cx="3600450" cy="71913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Cambria" pitchFamily="18" charset="0"/>
              </a:rPr>
              <a:t>Конкуренция</a:t>
            </a:r>
            <a:endParaRPr lang="ru-RU" sz="32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23888" y="6021388"/>
            <a:ext cx="7980362" cy="7651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Cambria" pitchFamily="18" charset="0"/>
              </a:rPr>
              <a:t>Попробуйте дать определения понятиям</a:t>
            </a:r>
            <a:endParaRPr lang="ru-RU" sz="28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293506" y="977174"/>
            <a:ext cx="504057" cy="551211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Cambria" pitchFamily="18" charset="0"/>
              </a:rPr>
              <a:t>З</a:t>
            </a:r>
            <a:endParaRPr lang="ru-RU" sz="2800" b="1" dirty="0">
              <a:solidFill>
                <a:srgbClr val="FF00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39750" y="260350"/>
            <a:ext cx="8064500" cy="11525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859" y="332656"/>
            <a:ext cx="9073008" cy="924475"/>
          </a:xfrm>
        </p:spPr>
        <p:txBody>
          <a:bodyPr rtlCol="0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i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  <a:ea typeface="+mn-ea"/>
                <a:cs typeface="+mn-cs"/>
              </a:rPr>
              <a:t>Свойства, характерные для организма и популяции</a:t>
            </a:r>
            <a:endParaRPr lang="ru-RU" sz="2800" b="1" i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mbria" pitchFamily="18" charset="0"/>
              <a:ea typeface="+mn-ea"/>
              <a:cs typeface="+mn-cs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1009650" y="1844675"/>
          <a:ext cx="7124700" cy="454152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562350"/>
                <a:gridCol w="356235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Свойства отдельного организма</a:t>
                      </a:r>
                      <a:endParaRPr lang="ru-RU" sz="20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Свойства популяции в целом</a:t>
                      </a:r>
                      <a:endParaRPr lang="ru-RU" sz="20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70" name="Picture 3" descr="H:\Users\1\AppData\Local\Microsoft\Windows\Temporary Internet Files\Content.IE5\JVQ92UCQ\MC900441732[1]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85113" y="476250"/>
            <a:ext cx="1082675" cy="108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39750" y="260350"/>
            <a:ext cx="8064500" cy="11525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125113" cy="924475"/>
          </a:xfrm>
        </p:spPr>
        <p:txBody>
          <a:bodyPr rtlCol="0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b="1" i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  <a:ea typeface="+mn-ea"/>
                <a:cs typeface="+mn-cs"/>
              </a:rPr>
              <a:t>Подумай!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806575"/>
            <a:ext cx="8280400" cy="4862513"/>
          </a:xfrm>
        </p:spPr>
        <p:txBody>
          <a:bodyPr rtlCol="0">
            <a:normAutofit fontScale="85000" lnSpcReduction="20000"/>
          </a:bodyPr>
          <a:lstStyle/>
          <a:p>
            <a:pPr marL="0" indent="0" algn="ctr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sz="3200" b="1" dirty="0" smtClean="0">
                <a:solidFill>
                  <a:schemeClr val="tx1"/>
                </a:solidFill>
                <a:latin typeface="Cambria" pitchFamily="18" charset="0"/>
              </a:rPr>
              <a:t>Какую совокупность особей можно считать популяцией?</a:t>
            </a:r>
          </a:p>
          <a:p>
            <a:pPr marL="1339850" algn="just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Cambria" pitchFamily="18" charset="0"/>
              </a:rPr>
              <a:t>Группа гепардов Московского зоопарка</a:t>
            </a:r>
          </a:p>
          <a:p>
            <a:pPr marL="1339850" algn="just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Cambria" pitchFamily="18" charset="0"/>
              </a:rPr>
              <a:t>Семья волков</a:t>
            </a:r>
          </a:p>
          <a:p>
            <a:pPr marL="1339850" algn="just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Cambria" pitchFamily="18" charset="0"/>
              </a:rPr>
              <a:t>Окуни в озере</a:t>
            </a:r>
          </a:p>
          <a:p>
            <a:pPr marL="1339850" algn="just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Cambria" pitchFamily="18" charset="0"/>
              </a:rPr>
              <a:t>Пшеница на поле</a:t>
            </a:r>
          </a:p>
          <a:p>
            <a:pPr marL="1339850" algn="just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Cambria" pitchFamily="18" charset="0"/>
              </a:rPr>
              <a:t>Улитки одного вида в одном горном ущелье</a:t>
            </a:r>
          </a:p>
          <a:p>
            <a:pPr marL="1339850" algn="just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Cambria" pitchFamily="18" charset="0"/>
              </a:rPr>
              <a:t>Птичий базар</a:t>
            </a:r>
          </a:p>
          <a:p>
            <a:pPr marL="1339850" algn="just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Cambria" pitchFamily="18" charset="0"/>
              </a:rPr>
              <a:t>Бурые медведи на острове Сахалин</a:t>
            </a:r>
          </a:p>
          <a:p>
            <a:pPr marL="1339850" algn="just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Cambria" pitchFamily="18" charset="0"/>
              </a:rPr>
              <a:t>Стадо (семья) оленей</a:t>
            </a:r>
          </a:p>
          <a:p>
            <a:pPr marL="1339850" algn="just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Cambria" pitchFamily="18" charset="0"/>
              </a:rPr>
              <a:t>Благородные олени в Крыму</a:t>
            </a:r>
          </a:p>
          <a:p>
            <a:pPr marL="1339850" algn="just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Cambria" pitchFamily="18" charset="0"/>
              </a:rPr>
              <a:t>Колония грачей</a:t>
            </a:r>
          </a:p>
          <a:p>
            <a:pPr marL="1339850" algn="just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Cambria" pitchFamily="18" charset="0"/>
              </a:rPr>
              <a:t>Все растения ельника</a:t>
            </a:r>
            <a:endParaRPr lang="ru-RU" sz="2600" b="1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1339850" algn="just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endParaRPr lang="ru-RU" sz="2600" b="1" dirty="0">
              <a:solidFill>
                <a:schemeClr val="tx1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TC102455596[[fn=Весна]]</Template>
  <TotalTime>327</TotalTime>
  <Words>325</Words>
  <Application>Microsoft Office PowerPoint</Application>
  <PresentationFormat>Экран (4:3)</PresentationFormat>
  <Paragraphs>78</Paragraphs>
  <Slides>13</Slides>
  <Notes>1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Verdana</vt:lpstr>
      <vt:lpstr>Arial</vt:lpstr>
      <vt:lpstr>Trebuchet MS</vt:lpstr>
      <vt:lpstr>Wingdings 2</vt:lpstr>
      <vt:lpstr>Calibri</vt:lpstr>
      <vt:lpstr>Cambria</vt:lpstr>
      <vt:lpstr>Spring</vt:lpstr>
      <vt:lpstr>Общая характеристика популяций</vt:lpstr>
      <vt:lpstr>Слайд 2</vt:lpstr>
      <vt:lpstr>Слайд 3</vt:lpstr>
      <vt:lpstr>Что же такое популяция?</vt:lpstr>
      <vt:lpstr>Что же такое популяция?</vt:lpstr>
      <vt:lpstr>Биологическое пространство  и биологическое время</vt:lpstr>
      <vt:lpstr>Взаимоотношения внутри  популяции</vt:lpstr>
      <vt:lpstr>Свойства, характерные для организма и популяции</vt:lpstr>
      <vt:lpstr>Подумай!</vt:lpstr>
      <vt:lpstr>Подумай!</vt:lpstr>
      <vt:lpstr>Домашнее задание</vt:lpstr>
      <vt:lpstr>Спасибо за  сотрудничество!</vt:lpstr>
      <vt:lpstr>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Общая характеристика популяций</dc:title>
  <dc:creator>1</dc:creator>
  <cp:lastModifiedBy>revaz</cp:lastModifiedBy>
  <cp:revision>34</cp:revision>
  <dcterms:created xsi:type="dcterms:W3CDTF">2012-01-22T12:33:38Z</dcterms:created>
  <dcterms:modified xsi:type="dcterms:W3CDTF">2012-05-30T21:47:45Z</dcterms:modified>
</cp:coreProperties>
</file>