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2" r:id="rId11"/>
    <p:sldId id="264" r:id="rId12"/>
    <p:sldId id="265" r:id="rId13"/>
  </p:sldIdLst>
  <p:sldSz cx="9144000" cy="6858000" type="screen4x3"/>
  <p:notesSz cx="6858000" cy="99456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CCFF"/>
    <a:srgbClr val="FF99FF"/>
    <a:srgbClr val="CCECFF"/>
    <a:srgbClr val="FF9900"/>
    <a:srgbClr val="66FF33"/>
    <a:srgbClr val="2D9F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F8D8E8-2D45-47D2-828F-CEDEC94E115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CDFCF-5FDD-41B2-8BE0-B8364F8C2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60C372-7292-40A5-BA03-7EA369BCF79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767721-B6BF-4E3B-8754-B8AC3FB9A8A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C457-3AF5-4BEF-AAAC-28A3E9713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E160-83F1-4ADB-804E-2BC3B7B14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CE6EF-C73C-4380-9977-8B8F1E102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9A1C-6DE0-4EE4-B24A-FC926A315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A905E-C36F-42EB-B90B-81333675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07CF-9425-44DD-B8ED-D9FDC993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536F5-0EBE-479F-96ED-B23F41E4D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0C63-81EA-465A-B2FE-EFA9B258E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8E9E-350F-4A01-BC37-64AB35125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697A-94EC-4002-AE31-11E940BCD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9342-B59C-41F9-A7B2-AC9588490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6B15C9-C078-4474-9A9E-8C3D21870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2988" y="404813"/>
            <a:ext cx="7561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sz="4000" b="1" i="1">
                <a:solidFill>
                  <a:schemeClr val="accent2"/>
                </a:solidFill>
              </a:rPr>
              <a:t>Закрепление изученного </a:t>
            </a:r>
            <a:r>
              <a:rPr lang="en-US" sz="4000" b="1" i="1">
                <a:solidFill>
                  <a:schemeClr val="accent2"/>
                </a:solidFill>
                <a:cs typeface="Times New Roman" pitchFamily="18" charset="0"/>
              </a:rPr>
              <a:t>±</a:t>
            </a:r>
            <a:r>
              <a:rPr lang="ru-RU" sz="4000" b="1" i="1">
                <a:solidFill>
                  <a:schemeClr val="accent2"/>
                </a:solidFill>
                <a:cs typeface="Times New Roman" pitchFamily="18" charset="0"/>
              </a:rPr>
              <a:t>1, </a:t>
            </a:r>
            <a:r>
              <a:rPr lang="en-US" sz="4000" b="1" i="1">
                <a:solidFill>
                  <a:schemeClr val="accent2"/>
                </a:solidFill>
              </a:rPr>
              <a:t>±</a:t>
            </a:r>
            <a:r>
              <a:rPr lang="ru-RU" sz="4000" b="1" i="1">
                <a:solidFill>
                  <a:schemeClr val="accent2"/>
                </a:solidFill>
              </a:rPr>
              <a:t>2. Проверка знаний.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87550" y="3829050"/>
            <a:ext cx="52562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ru-RU" sz="4000" b="1" i="1">
                <a:solidFill>
                  <a:schemeClr val="accent2"/>
                </a:solidFill>
              </a:rPr>
              <a:t>Урок  математики  в первом классе</a:t>
            </a:r>
          </a:p>
        </p:txBody>
      </p:sp>
      <p:pic>
        <p:nvPicPr>
          <p:cNvPr id="4102" name="Picture 6" descr="5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1844675"/>
            <a:ext cx="3527425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3517900" y="5629275"/>
            <a:ext cx="4800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70C0"/>
                </a:solidFill>
              </a:rPr>
              <a:t>Автор: Булатова Ранохон Олимбековна </a:t>
            </a:r>
          </a:p>
          <a:p>
            <a:r>
              <a:rPr lang="ru-RU" sz="2000" b="1" i="1">
                <a:solidFill>
                  <a:srgbClr val="0070C0"/>
                </a:solidFill>
              </a:rPr>
              <a:t>Учитель начальных классов.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3213" y="333375"/>
            <a:ext cx="4375150" cy="2554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Белочка, расскажи,</a:t>
            </a:r>
          </a:p>
          <a:p>
            <a:r>
              <a:rPr lang="ru-RU" sz="3200"/>
              <a:t>Белочка, покажи. </a:t>
            </a:r>
          </a:p>
          <a:p>
            <a:r>
              <a:rPr lang="ru-RU" sz="3200"/>
              <a:t>Как найти дорожку </a:t>
            </a:r>
          </a:p>
          <a:p>
            <a:r>
              <a:rPr lang="ru-RU" sz="3200"/>
              <a:t>К дедушке в сторожку? </a:t>
            </a:r>
          </a:p>
          <a:p>
            <a:r>
              <a:rPr lang="ru-RU" sz="3200"/>
              <a:t> </a:t>
            </a:r>
          </a:p>
        </p:txBody>
      </p:sp>
      <p:pic>
        <p:nvPicPr>
          <p:cNvPr id="15366" name="Picture 6" descr="белка обыкновенн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36838"/>
            <a:ext cx="3168650" cy="3167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00513" y="2349500"/>
            <a:ext cx="4302125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Чтобы найти дорожку,  </a:t>
            </a:r>
          </a:p>
          <a:p>
            <a:r>
              <a:rPr lang="ru-RU" sz="3200"/>
              <a:t>ты мне помоги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0" y="3716338"/>
            <a:ext cx="11303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5 -</a:t>
            </a:r>
            <a:r>
              <a:rPr lang="en-US" sz="3200" b="1"/>
              <a:t>3</a:t>
            </a:r>
            <a:endParaRPr lang="ru-RU" sz="3200" b="1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067175" y="4724400"/>
            <a:ext cx="9144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3+2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787900" y="5661025"/>
            <a:ext cx="9144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5 +1</a:t>
            </a:r>
            <a:endParaRPr lang="ru-RU" sz="3200" b="1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795963" y="4724400"/>
            <a:ext cx="9144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2+4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659563" y="3716338"/>
            <a:ext cx="9144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6</a:t>
            </a:r>
            <a:r>
              <a:rPr lang="ru-RU" sz="3200" b="1"/>
              <a:t>+2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588125" y="5589588"/>
            <a:ext cx="1079500" cy="503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6+</a:t>
            </a:r>
            <a:r>
              <a:rPr lang="en-US" sz="3200" b="1"/>
              <a:t>1</a:t>
            </a:r>
            <a:r>
              <a:rPr lang="ru-RU" sz="3200" b="1"/>
              <a:t>+1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451725" y="4724400"/>
            <a:ext cx="914400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8</a:t>
            </a:r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 flipV="1">
            <a:off x="4113213" y="4149725"/>
            <a:ext cx="7191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>
            <a:off x="5580063" y="4221163"/>
            <a:ext cx="4333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6227763" y="4149725"/>
            <a:ext cx="7207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7596188" y="40052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Line 21"/>
          <p:cNvSpPr>
            <a:spLocks noChangeShapeType="1"/>
          </p:cNvSpPr>
          <p:nvPr/>
        </p:nvSpPr>
        <p:spPr bwMode="auto">
          <a:xfrm>
            <a:off x="4284663" y="515778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Line 22"/>
          <p:cNvSpPr>
            <a:spLocks noChangeShapeType="1"/>
          </p:cNvSpPr>
          <p:nvPr/>
        </p:nvSpPr>
        <p:spPr bwMode="auto">
          <a:xfrm>
            <a:off x="5724525" y="5876925"/>
            <a:ext cx="776288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300788" y="5157788"/>
            <a:ext cx="2873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7667625" y="5173663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7" descr="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692150"/>
            <a:ext cx="1439862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1276" grpId="0" animBg="1"/>
      <p:bldP spid="11277" grpId="0" animBg="1"/>
      <p:bldP spid="15379" grpId="0" animBg="1"/>
      <p:bldP spid="15380" grpId="0" animBg="1"/>
      <p:bldP spid="11280" grpId="0" animBg="1"/>
      <p:bldP spid="11281" grpId="0" animBg="1"/>
      <p:bldP spid="15385" grpId="0" animBg="1"/>
      <p:bldP spid="153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619250" y="404813"/>
            <a:ext cx="5688013" cy="1439862"/>
          </a:xfrm>
          <a:prstGeom prst="homePlate">
            <a:avLst>
              <a:gd name="adj" fmla="val 98760"/>
            </a:avLst>
          </a:prstGeom>
          <a:gradFill rotWithShape="1">
            <a:gsLst>
              <a:gs pos="0">
                <a:srgbClr val="663012"/>
              </a:gs>
              <a:gs pos="14999">
                <a:srgbClr val="A65528"/>
              </a:gs>
              <a:gs pos="35001">
                <a:srgbClr val="D49E6C"/>
              </a:gs>
              <a:gs pos="50000">
                <a:srgbClr val="D6B19C"/>
              </a:gs>
              <a:gs pos="64999">
                <a:srgbClr val="D49E6C"/>
              </a:gs>
              <a:gs pos="85001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b="1">
                <a:solidFill>
                  <a:schemeClr val="bg1"/>
                </a:solidFill>
              </a:rPr>
              <a:t>Чтоб найти дорожку,</a:t>
            </a:r>
          </a:p>
          <a:p>
            <a:r>
              <a:rPr lang="ru-RU" b="1">
                <a:solidFill>
                  <a:schemeClr val="bg1"/>
                </a:solidFill>
              </a:rPr>
              <a:t> К дедушке в сторожку,</a:t>
            </a:r>
          </a:p>
          <a:p>
            <a:r>
              <a:rPr lang="ru-RU" b="1">
                <a:solidFill>
                  <a:schemeClr val="bg1"/>
                </a:solidFill>
              </a:rPr>
              <a:t>Ты найди ответы </a:t>
            </a:r>
          </a:p>
          <a:p>
            <a:r>
              <a:rPr lang="ru-RU" b="1">
                <a:solidFill>
                  <a:schemeClr val="bg1"/>
                </a:solidFill>
              </a:rPr>
              <a:t>На мои вопросы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568700" y="31416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39750" y="2276475"/>
            <a:ext cx="6553200" cy="504825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Какое число на 1 больше, чем 9?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7812088" y="2420938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10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611188" y="3068638"/>
            <a:ext cx="6553200" cy="504825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Какое число на 1 меньше, чем 7 ?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250825" y="3860800"/>
            <a:ext cx="2916238" cy="50323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7 плюс 2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5148263" y="3860800"/>
            <a:ext cx="2808287" cy="431800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6 минус 2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250825" y="4652963"/>
            <a:ext cx="7488238" cy="863600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Первое слагаемое 2, второе слагаемое 3,</a:t>
            </a:r>
          </a:p>
          <a:p>
            <a:r>
              <a:rPr lang="ru-RU" sz="2800" b="1"/>
              <a:t>найдите сумму.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395288" y="5661025"/>
            <a:ext cx="3708400" cy="431800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10 уменьшить на 2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4787900" y="5805488"/>
            <a:ext cx="3671888" cy="431800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5 увеличить на2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7740650" y="3141663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6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3563938" y="3933825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9</a:t>
            </a: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8172450" y="3860800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4</a:t>
            </a: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8101013" y="4941888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5</a:t>
            </a: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1835150" y="6308725"/>
            <a:ext cx="647700" cy="3587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8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6516688" y="6308725"/>
            <a:ext cx="647700" cy="360363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  <p:bldP spid="18443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184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573463"/>
            <a:ext cx="25209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7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349500"/>
            <a:ext cx="3551237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77950" y="620713"/>
            <a:ext cx="7369175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Вот мы и дошли до дедушки.</a:t>
            </a:r>
          </a:p>
          <a:p>
            <a:r>
              <a:rPr lang="ru-RU" sz="3600" b="1"/>
              <a:t>Молодцы, хорошо работали.</a:t>
            </a:r>
          </a:p>
          <a:p>
            <a:r>
              <a:rPr lang="ru-RU" sz="3600" b="1"/>
              <a:t>Пожелаем здоровья  нашему Деду.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908175" y="836613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Цели  урока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016830" y="1641831"/>
            <a:ext cx="7345363" cy="649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Закрепить</a:t>
            </a:r>
            <a:r>
              <a:rPr lang="ru-RU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600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изученный материал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671638" y="402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131888" y="2814638"/>
            <a:ext cx="6481762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200" kern="1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57238" y="4868863"/>
            <a:ext cx="806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l" eaLnBrk="1" hangingPunct="1"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FF9900"/>
                </a:solidFill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Проверить знание приема прибавления</a:t>
            </a:r>
          </a:p>
          <a:p>
            <a:pPr algn="l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и вычитания для  случаев 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⁪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±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1,⁪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±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2</a:t>
            </a:r>
            <a:endParaRPr lang="en-US" sz="2800" b="1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755650" y="2455863"/>
            <a:ext cx="79930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sz="2800" b="1"/>
              <a:t>   </a:t>
            </a:r>
            <a:r>
              <a:rPr lang="ru-RU" sz="2800" b="1">
                <a:solidFill>
                  <a:srgbClr val="990000"/>
                </a:solidFill>
              </a:rPr>
              <a:t>Совершенствование навыков устного счета в пределах 10, развитие внимания,   памяти, логического мышления; обучение работе в группах, прививать интерес к урокам математики</a:t>
            </a:r>
            <a:r>
              <a:rPr lang="ru-RU" sz="28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38290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chemeClr val="accent2"/>
                </a:solidFill>
              </a:rPr>
              <a:t>Киска, киска, расскажи,</a:t>
            </a:r>
          </a:p>
          <a:p>
            <a:pPr algn="l"/>
            <a:r>
              <a:rPr lang="ru-RU" sz="2800">
                <a:solidFill>
                  <a:schemeClr val="accent2"/>
                </a:solidFill>
              </a:rPr>
              <a:t>Киска, киска ,покажи. </a:t>
            </a:r>
          </a:p>
          <a:p>
            <a:pPr algn="l"/>
            <a:r>
              <a:rPr lang="ru-RU" sz="2800">
                <a:solidFill>
                  <a:schemeClr val="accent2"/>
                </a:solidFill>
              </a:rPr>
              <a:t>Как  найти дорожку </a:t>
            </a:r>
          </a:p>
          <a:p>
            <a:pPr algn="l"/>
            <a:r>
              <a:rPr lang="ru-RU" sz="2800">
                <a:solidFill>
                  <a:schemeClr val="accent2"/>
                </a:solidFill>
              </a:rPr>
              <a:t>К дедушке в сторожку?</a:t>
            </a:r>
          </a:p>
          <a:p>
            <a:pPr algn="l"/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84663" y="476250"/>
            <a:ext cx="4859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>
                <a:solidFill>
                  <a:schemeClr val="accent2"/>
                </a:solidFill>
              </a:rPr>
              <a:t>1.Какие числа пропущены: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683125" y="1220788"/>
            <a:ext cx="3384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1 □ 3 □ 5 □ 7 □ 9</a:t>
            </a:r>
            <a:endParaRPr lang="ar-SA" sz="3200" b="1">
              <a:cs typeface="Times New Roman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05363" y="2565400"/>
            <a:ext cx="331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10  8 </a:t>
            </a:r>
            <a:r>
              <a:rPr lang="ru-RU" sz="3200" b="1">
                <a:cs typeface="Times New Roman" pitchFamily="18" charset="0"/>
              </a:rPr>
              <a:t>□</a:t>
            </a:r>
            <a:r>
              <a:rPr lang="ru-RU" sz="3200" b="1"/>
              <a:t>⁪ 4 □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95738" y="3284538"/>
            <a:ext cx="4897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>
                <a:solidFill>
                  <a:schemeClr val="accent2"/>
                </a:solidFill>
              </a:rPr>
              <a:t>2. Какой пример следующий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24300" y="3860800"/>
            <a:ext cx="10080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>
                <a:solidFill>
                  <a:schemeClr val="tx2"/>
                </a:solidFill>
              </a:rPr>
              <a:t>1 + 2</a:t>
            </a:r>
          </a:p>
          <a:p>
            <a:pPr algn="l"/>
            <a:r>
              <a:rPr lang="ru-RU" sz="2800" b="1">
                <a:solidFill>
                  <a:schemeClr val="tx2"/>
                </a:solidFill>
              </a:rPr>
              <a:t>2 + 2</a:t>
            </a:r>
          </a:p>
          <a:p>
            <a:pPr algn="l"/>
            <a:r>
              <a:rPr lang="ru-RU" sz="2800" b="1">
                <a:solidFill>
                  <a:schemeClr val="tx2"/>
                </a:solidFill>
              </a:rPr>
              <a:t>3 + 2</a:t>
            </a:r>
          </a:p>
          <a:p>
            <a:pPr algn="l"/>
            <a:r>
              <a:rPr lang="ru-RU" sz="2800" b="1">
                <a:solidFill>
                  <a:schemeClr val="tx2"/>
                </a:solidFill>
              </a:rPr>
              <a:t>*+*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003800" y="3860800"/>
            <a:ext cx="12239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/>
              <a:t>10 - 2</a:t>
            </a:r>
          </a:p>
          <a:p>
            <a:pPr algn="l"/>
            <a:r>
              <a:rPr lang="ru-RU" sz="2800" b="1"/>
              <a:t>  9 – 2</a:t>
            </a:r>
          </a:p>
          <a:p>
            <a:pPr algn="l"/>
            <a:r>
              <a:rPr lang="ru-RU" sz="2800" b="1"/>
              <a:t>  8 – 2</a:t>
            </a:r>
          </a:p>
          <a:p>
            <a:pPr algn="l"/>
            <a:r>
              <a:rPr lang="ru-RU" sz="2800" b="1"/>
              <a:t>   *- *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300788" y="3933825"/>
            <a:ext cx="936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/>
              <a:t>3 + 1</a:t>
            </a:r>
          </a:p>
          <a:p>
            <a:pPr algn="l"/>
            <a:r>
              <a:rPr lang="ru-RU" b="1"/>
              <a:t>4 + 1</a:t>
            </a:r>
          </a:p>
          <a:p>
            <a:pPr algn="l"/>
            <a:r>
              <a:rPr lang="ru-RU" b="1"/>
              <a:t>5 + 1</a:t>
            </a:r>
          </a:p>
          <a:p>
            <a:pPr algn="l"/>
            <a:r>
              <a:rPr lang="ru-RU"/>
              <a:t>* + *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432675" y="3956050"/>
            <a:ext cx="13160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/>
              <a:t>8 –  1</a:t>
            </a:r>
          </a:p>
          <a:p>
            <a:pPr algn="l"/>
            <a:r>
              <a:rPr lang="ru-RU" b="1"/>
              <a:t>7 –  1</a:t>
            </a:r>
          </a:p>
          <a:p>
            <a:pPr algn="l"/>
            <a:r>
              <a:rPr lang="ru-RU" b="1"/>
              <a:t> </a:t>
            </a:r>
            <a:r>
              <a:rPr lang="ru-RU"/>
              <a:t>* - *</a:t>
            </a:r>
          </a:p>
          <a:p>
            <a:pPr algn="l"/>
            <a:r>
              <a:rPr lang="ru-RU"/>
              <a:t> *  - *</a:t>
            </a:r>
          </a:p>
          <a:p>
            <a:pPr algn="l">
              <a:buFontTx/>
              <a:buChar char="•"/>
            </a:pPr>
            <a:endParaRPr lang="ru-RU"/>
          </a:p>
          <a:p>
            <a:pPr algn="l"/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3" cstate="print"/>
          <a:srcRect l="17084" r="7356"/>
          <a:stretch>
            <a:fillRect/>
          </a:stretch>
        </p:blipFill>
        <p:spPr bwMode="auto">
          <a:xfrm>
            <a:off x="323850" y="2924175"/>
            <a:ext cx="3078163" cy="290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59325" y="1847850"/>
            <a:ext cx="2673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  □ 4 □ 6 □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3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5" grpId="0"/>
      <p:bldP spid="7176" grpId="0"/>
      <p:bldP spid="7178" grpId="0"/>
      <p:bldP spid="7179" grpId="0"/>
      <p:bldP spid="7180" grpId="0"/>
      <p:bldP spid="7182" grpId="0"/>
      <p:bldP spid="7183" grpId="0"/>
      <p:bldP spid="718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31775" y="136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9750" y="476250"/>
            <a:ext cx="4176713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>
                <a:solidFill>
                  <a:schemeClr val="accent2"/>
                </a:solidFill>
              </a:rPr>
              <a:t>Зайка , зайка, расскажи,</a:t>
            </a:r>
          </a:p>
          <a:p>
            <a:pPr algn="l"/>
            <a:r>
              <a:rPr lang="ru-RU" sz="2800" b="1">
                <a:solidFill>
                  <a:schemeClr val="accent2"/>
                </a:solidFill>
              </a:rPr>
              <a:t>Зайка, зайка ,покажи. </a:t>
            </a:r>
          </a:p>
          <a:p>
            <a:pPr algn="l"/>
            <a:r>
              <a:rPr lang="ru-RU" sz="2800" b="1">
                <a:solidFill>
                  <a:schemeClr val="accent2"/>
                </a:solidFill>
              </a:rPr>
              <a:t>Как  найти дорожку </a:t>
            </a:r>
          </a:p>
          <a:p>
            <a:pPr algn="l"/>
            <a:r>
              <a:rPr lang="ru-RU" sz="2800" b="1">
                <a:solidFill>
                  <a:schemeClr val="accent2"/>
                </a:solidFill>
              </a:rPr>
              <a:t>К дедушке в сторожку?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003800" y="568325"/>
            <a:ext cx="38830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/>
              <a:t>Ну-ка ты вначале с нами поиграй-ка в нашу «Угадай-ку»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272088" y="2992438"/>
            <a:ext cx="2070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/>
              <a:t>10 =      + 2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208713" y="29987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/>
              <a:t>8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5588" y="2287588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9=8 +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689725" y="2282825"/>
            <a:ext cx="392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29250" y="4329113"/>
            <a:ext cx="1557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6 = 2 +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5313" y="4265613"/>
            <a:ext cx="452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4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05425" y="362426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7 =      + 2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208713" y="3641725"/>
            <a:ext cx="5762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/>
              <a:t>5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378450" y="4995863"/>
            <a:ext cx="1985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600" b="1"/>
              <a:t>8  =     - 2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251575" y="4995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600" b="1"/>
              <a:t>6</a:t>
            </a:r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286000"/>
            <a:ext cx="2736850" cy="402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3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  <p:bldP spid="8208" grpId="0"/>
      <p:bldP spid="8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58975" y="53975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endParaRPr lang="ru-RU" sz="4400" b="1">
              <a:solidFill>
                <a:schemeClr val="accent2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085850" y="765175"/>
            <a:ext cx="6192838" cy="1008063"/>
          </a:xfrm>
          <a:prstGeom prst="flowChartAlternateProcess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763713" y="765175"/>
            <a:ext cx="53832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sz="4800">
                <a:solidFill>
                  <a:schemeClr val="bg1"/>
                </a:solidFill>
              </a:rPr>
              <a:t>Составь фигуру</a:t>
            </a:r>
          </a:p>
        </p:txBody>
      </p:sp>
      <p:sp>
        <p:nvSpPr>
          <p:cNvPr id="17413" name="AutoShape 11"/>
          <p:cNvSpPr>
            <a:spLocks noChangeArrowheads="1"/>
          </p:cNvSpPr>
          <p:nvPr/>
        </p:nvSpPr>
        <p:spPr bwMode="auto">
          <a:xfrm>
            <a:off x="1258888" y="3789363"/>
            <a:ext cx="1728787" cy="13668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2987675" y="3789363"/>
            <a:ext cx="1728788" cy="13668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4716463" y="3789363"/>
            <a:ext cx="1728787" cy="13668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" y="2095500"/>
            <a:ext cx="71247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Добавьте  2 палочки,  </a:t>
            </a:r>
          </a:p>
          <a:p>
            <a:r>
              <a:rPr lang="ru-RU" sz="4000" b="1"/>
              <a:t>чтобы  было 5 треугольников</a:t>
            </a:r>
            <a:r>
              <a:rPr lang="ru-RU"/>
              <a:t> 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124075" y="3789363"/>
            <a:ext cx="1727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 b="1" dirty="0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3924300" y="3789363"/>
            <a:ext cx="15843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7413" grpId="0" animBg="1"/>
      <p:bldP spid="17414" grpId="0" animBg="1"/>
      <p:bldP spid="17415" grpId="0" animBg="1"/>
      <p:bldP spid="133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95288" y="552450"/>
            <a:ext cx="45720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>
                <a:solidFill>
                  <a:schemeClr val="accent2"/>
                </a:solidFill>
              </a:rPr>
              <a:t>Мишка , мишка, расскажи,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Мишка, мишка ,покажи. 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Как  найти дорожку 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К дедушке в сторожку?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2817813"/>
            <a:ext cx="3303587" cy="321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06938" y="736600"/>
            <a:ext cx="4283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Чтобы дорожку отыскать,</a:t>
            </a:r>
          </a:p>
          <a:p>
            <a:r>
              <a:rPr lang="ru-RU" b="1"/>
              <a:t>должны вы загадку  отгадать</a:t>
            </a:r>
          </a:p>
          <a:p>
            <a:r>
              <a:rPr lang="ru-RU" b="1"/>
              <a:t>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2250" y="1773238"/>
            <a:ext cx="5032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 комнате 4 угла.</a:t>
            </a:r>
          </a:p>
          <a:p>
            <a:r>
              <a:rPr lang="ru-RU" b="1"/>
              <a:t>В каждом углу сидит кошка .</a:t>
            </a:r>
          </a:p>
          <a:p>
            <a:r>
              <a:rPr lang="ru-RU" b="1"/>
              <a:t>Против  каждой кошки сидит </a:t>
            </a:r>
          </a:p>
          <a:p>
            <a:r>
              <a:rPr lang="ru-RU" b="1"/>
              <a:t>по три кошки.</a:t>
            </a:r>
          </a:p>
          <a:p>
            <a:r>
              <a:rPr lang="ru-RU" b="1"/>
              <a:t>Сколько всего  кошек в комнате?  </a:t>
            </a:r>
          </a:p>
        </p:txBody>
      </p:sp>
      <p:pic>
        <p:nvPicPr>
          <p:cNvPr id="10" name="Picture 14" descr="8m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8550" y="3967163"/>
            <a:ext cx="132873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8m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7288" y="3937000"/>
            <a:ext cx="126841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8m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5700" y="3865563"/>
            <a:ext cx="1317625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8m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8263" y="3984625"/>
            <a:ext cx="119856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63938" y="2565400"/>
            <a:ext cx="48212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На одной ноге постой-ка,</a:t>
            </a:r>
          </a:p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Будто ты  солдатик стойкий.</a:t>
            </a:r>
          </a:p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Ногу левую – к груди ,</a:t>
            </a:r>
          </a:p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А смотри не упади.</a:t>
            </a:r>
          </a:p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А теперь постой на левой, </a:t>
            </a:r>
          </a:p>
          <a:p>
            <a:r>
              <a:rPr lang="ru-RU" sz="2800" b="1">
                <a:solidFill>
                  <a:srgbClr val="002060"/>
                </a:solidFill>
                <a:cs typeface="Times New Roman" pitchFamily="18" charset="0"/>
              </a:rPr>
              <a:t>Если ты солдатик  смелый.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84213" y="99536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>
                <a:solidFill>
                  <a:schemeClr val="accent2"/>
                </a:solidFill>
              </a:rPr>
              <a:t>Солдатик , солдатик, расскажи,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солдатик, солдатик ,покажи. 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Как  найти дорожку </a:t>
            </a:r>
          </a:p>
          <a:p>
            <a:pPr algn="l"/>
            <a:r>
              <a:rPr lang="ru-RU" b="1">
                <a:solidFill>
                  <a:schemeClr val="accent2"/>
                </a:solidFill>
              </a:rPr>
              <a:t>К дедушке в сторожку?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35575" y="1365250"/>
            <a:ext cx="3597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Вы со мной отдохните  и</a:t>
            </a:r>
          </a:p>
          <a:p>
            <a:r>
              <a:rPr lang="ru-RU" b="1"/>
              <a:t>игру проведите</a:t>
            </a:r>
            <a:r>
              <a:rPr lang="ru-RU"/>
              <a:t>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2565400"/>
            <a:ext cx="2376488" cy="395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7963" y="569913"/>
            <a:ext cx="4691062" cy="1816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Мышка , мышка расскажи,</a:t>
            </a:r>
          </a:p>
          <a:p>
            <a:r>
              <a:rPr lang="ru-RU" sz="2800" b="1"/>
              <a:t>Мышка , мышка подскажи.</a:t>
            </a:r>
          </a:p>
          <a:p>
            <a:r>
              <a:rPr lang="ru-RU" sz="2800" b="1"/>
              <a:t>Как найти дорожку </a:t>
            </a:r>
          </a:p>
          <a:p>
            <a:r>
              <a:rPr lang="ru-RU" sz="2800" b="1"/>
              <a:t>К дедушке в сторожку?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30763" y="954088"/>
            <a:ext cx="4205287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Ты нам помоги </a:t>
            </a:r>
          </a:p>
          <a:p>
            <a:r>
              <a:rPr lang="ru-RU" sz="3200" b="1"/>
              <a:t>справиться  с задачей</a:t>
            </a:r>
          </a:p>
        </p:txBody>
      </p:sp>
      <p:pic>
        <p:nvPicPr>
          <p:cNvPr id="14344" name="Picture 8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63683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325813" y="2609850"/>
            <a:ext cx="12017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Было</a:t>
            </a:r>
          </a:p>
        </p:txBody>
      </p:sp>
      <p:pic>
        <p:nvPicPr>
          <p:cNvPr id="14348" name="Picture 12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636838"/>
            <a:ext cx="6492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6368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6368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636838"/>
            <a:ext cx="6492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image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2636838"/>
            <a:ext cx="6492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708400" y="3573463"/>
            <a:ext cx="45354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Стало  на  2 больше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635375" y="4221163"/>
            <a:ext cx="51133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Сколько бабочек стало ?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748213" y="4843463"/>
            <a:ext cx="203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6 + 2 = 8</a:t>
            </a:r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3" cstate="print"/>
          <a:srcRect b="5019"/>
          <a:stretch>
            <a:fillRect/>
          </a:stretch>
        </p:blipFill>
        <p:spPr bwMode="auto">
          <a:xfrm>
            <a:off x="342900" y="3409950"/>
            <a:ext cx="3365500" cy="2522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7" grpId="0"/>
      <p:bldP spid="14353" grpId="0"/>
      <p:bldP spid="14354" grpId="0"/>
      <p:bldP spid="14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14398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08400" y="476250"/>
            <a:ext cx="1584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Было </a:t>
            </a:r>
          </a:p>
        </p:txBody>
      </p:sp>
      <p:pic>
        <p:nvPicPr>
          <p:cNvPr id="17414" name="Picture 6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628775"/>
            <a:ext cx="14398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557338"/>
            <a:ext cx="14398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143986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557338"/>
            <a:ext cx="14398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557338"/>
            <a:ext cx="143986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306513" y="2657475"/>
            <a:ext cx="5840412" cy="175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/>
          </a:p>
          <a:p>
            <a:r>
              <a:rPr lang="ru-RU" sz="3600" b="1"/>
              <a:t>Стало на 2 меньше .</a:t>
            </a:r>
          </a:p>
          <a:p>
            <a:r>
              <a:rPr lang="ru-RU" sz="3600" b="1"/>
              <a:t>Сколько стало  обезьянок?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419475" y="4797425"/>
            <a:ext cx="16811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6-2=4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9" grpId="0"/>
      <p:bldP spid="1742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744</TotalTime>
  <Words>526</Words>
  <Application>Microsoft Office PowerPoint</Application>
  <PresentationFormat>Экран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Calibri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44</cp:revision>
  <cp:lastPrinted>2012-01-17T18:08:47Z</cp:lastPrinted>
  <dcterms:created xsi:type="dcterms:W3CDTF">1601-01-01T00:00:00Z</dcterms:created>
  <dcterms:modified xsi:type="dcterms:W3CDTF">2012-05-30T17:25:02Z</dcterms:modified>
</cp:coreProperties>
</file>