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4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3"/>
  </p:notesMasterIdLst>
  <p:sldIdLst>
    <p:sldId id="263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530F-E97C-4778-92FF-231EFFF45815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B478D-7937-4CED-BFCA-3208AD6B4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9167-BFA1-497C-990B-4A2F9E819D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9167-BFA1-497C-990B-4A2F9E819D3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7498-3D2D-49A3-960C-266B39D59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93EC-9AC5-4097-A171-F82F68498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40901C-8185-40EC-A747-0724225997D9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C868C9-96C3-44B7-A4AD-40FEDB4442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71600" y="373351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Слайд- презентация ученика ( предварительно составляется план работы с учителем)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87588" y="1716088"/>
          <a:ext cx="4568825" cy="3425825"/>
        </p:xfrm>
        <a:graphic>
          <a:graphicData uri="http://schemas.openxmlformats.org/presentationml/2006/ole">
            <p:oleObj spid="_x0000_s45058" name="Презентация" r:id="rId3" imgW="4366359" imgH="3273949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928670"/>
            <a:ext cx="822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Чернобыльская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АЭС (26 апреля 1986 г.)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84" y="-361968"/>
            <a:ext cx="9144000" cy="1219200"/>
          </a:xfrm>
        </p:spPr>
        <p:txBody>
          <a:bodyPr>
            <a:noAutofit/>
          </a:bodyPr>
          <a:lstStyle/>
          <a:p>
            <a:r>
              <a:rPr lang="ru-RU" sz="4000" dirty="0"/>
              <a:t>Природные и техногенные катастрофы</a:t>
            </a:r>
          </a:p>
        </p:txBody>
      </p:sp>
      <p:pic>
        <p:nvPicPr>
          <p:cNvPr id="75780" name="Picture 4" descr="Чернобыльская АЭС (1986)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715172" cy="502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гибель парохода  (198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38243"/>
            <a:ext cx="7602241" cy="536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Гибель парохода "Адмирал Нахимов" (1986)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6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4000" dirty="0"/>
              <a:t>Полёт Матиаса Руста (28 мая 1987 г.)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339472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dirty="0" smtClean="0"/>
              <a:t>пилот </a:t>
            </a:r>
            <a:r>
              <a:rPr lang="ru-RU" sz="3200" dirty="0"/>
              <a:t>из Германии Матиас Руст, нарушив государственную границу СССР, посадил свой самолет у стен Кремля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0901" name="Picture 5" descr="Полёт Матиаса Руста (1987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5235022" cy="358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8" name="Group 38"/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34193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90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В марте 1991 года Референдум о сохранении СССР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Приняли участие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Отказались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 республик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3 прибалтийские республики (Эстония, Литва, Латвия);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Грузия, Армения, Молдова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ВОПРОС: Быть или не быть СССР» как обновлённой федерации равных суверенных республик»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>
            <p:ph/>
          </p:nvPr>
        </p:nvGraphicFramePr>
        <p:xfrm>
          <a:off x="457200" y="233362"/>
          <a:ext cx="8229600" cy="5857875"/>
        </p:xfrm>
        <a:graphic>
          <a:graphicData uri="http://schemas.openxmlformats.org/presentationml/2006/ole">
            <p:oleObj spid="_x0000_s62466" name="Диаграмма" r:id="rId3" imgW="8229561" imgH="585775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1428768"/>
            <a:ext cx="4445666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 Государственный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комитет по чрезвычайному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положению ( ГКЧП) под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председательством Г.И.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Янаева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(вице-президента СССР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Горбачев отстранен от власти.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Августовский путч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 </a:t>
            </a:r>
            <a:r>
              <a:rPr lang="ru-RU" sz="4700" dirty="0" smtClean="0"/>
              <a:t>августа</a:t>
            </a:r>
            <a:r>
              <a:rPr lang="ru-RU" dirty="0" smtClean="0"/>
              <a:t> 1991 года</a:t>
            </a:r>
            <a:endParaRPr lang="ru-RU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677049" y="5572140"/>
            <a:ext cx="139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Г. И. </a:t>
            </a:r>
            <a:r>
              <a:rPr lang="ru-RU" dirty="0" err="1"/>
              <a:t>Янаев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84" y="5500702"/>
            <a:ext cx="91440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4138" marR="0" lvl="0" indent="1873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672" y="198884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9675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 ГКЧП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восстановлении в СССР порядков, </a:t>
            </a:r>
          </a:p>
          <a:p>
            <a:pPr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которые существовали до 1985 г., </a:t>
            </a:r>
          </a:p>
          <a:p>
            <a:pPr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т. е. в ликвидации многопартийности, </a:t>
            </a:r>
          </a:p>
          <a:p>
            <a:pPr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коммерческих структур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,  уничтожение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ростков демократии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95288" y="5489575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/>
              <a:t>Председатель КГБ СССР В. А. Крючков </a:t>
            </a:r>
          </a:p>
        </p:txBody>
      </p:sp>
      <p:pic>
        <p:nvPicPr>
          <p:cNvPr id="93189" name="Picture 5" descr="kruchkov_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2359025" cy="2519363"/>
          </a:xfrm>
          <a:prstGeom prst="rect">
            <a:avLst/>
          </a:prstGeom>
          <a:noFill/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372225" y="5526088"/>
            <a:ext cx="2562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/>
              <a:t>Премьер-министр </a:t>
            </a:r>
          </a:p>
          <a:p>
            <a:r>
              <a:rPr lang="ru-RU" sz="2000" dirty="0"/>
              <a:t>СССР В. С. Павлов </a:t>
            </a:r>
          </a:p>
        </p:txBody>
      </p:sp>
      <p:pic>
        <p:nvPicPr>
          <p:cNvPr id="93191" name="Picture 7" descr="Pavlov_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92375"/>
            <a:ext cx="1866900" cy="2663825"/>
          </a:xfrm>
          <a:prstGeom prst="rect">
            <a:avLst/>
          </a:prstGeom>
          <a:noFill/>
        </p:spPr>
      </p:pic>
      <p:pic>
        <p:nvPicPr>
          <p:cNvPr id="93192" name="Picture 8" descr="pu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92896"/>
            <a:ext cx="1993900" cy="2592388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419475" y="5284788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/>
              <a:t>Министр внутренних дел </a:t>
            </a:r>
          </a:p>
          <a:p>
            <a:r>
              <a:rPr lang="ru-RU" sz="2000" dirty="0"/>
              <a:t>СССР Б. К. </a:t>
            </a:r>
            <a:r>
              <a:rPr lang="ru-RU" sz="2000" dirty="0" err="1"/>
              <a:t>Пуго</a:t>
            </a:r>
            <a:r>
              <a:rPr lang="ru-RU" sz="2000" dirty="0"/>
              <a:t> 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1692275" y="404813"/>
            <a:ext cx="59039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8800" dirty="0">
                <a:solidFill>
                  <a:schemeClr val="tx2"/>
                </a:solidFill>
              </a:rPr>
              <a:t>Г  К  Ч  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90" grpId="0"/>
      <p:bldP spid="931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68425"/>
            <a:ext cx="3424238" cy="4581525"/>
          </a:xfrm>
          <a:prstGeom prst="rect">
            <a:avLst/>
          </a:prstGeom>
          <a:noFill/>
        </p:spPr>
      </p:pic>
      <p:pic>
        <p:nvPicPr>
          <p:cNvPr id="94213" name="Picture 5" descr="Стародубц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1341438"/>
            <a:ext cx="3119437" cy="4175125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11188" y="6046788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Министр обороны СССР </a:t>
            </a:r>
            <a:br>
              <a:rPr lang="ru-RU" dirty="0"/>
            </a:br>
            <a:r>
              <a:rPr lang="ru-RU" dirty="0"/>
              <a:t>Д. Т. Язов 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921250" y="5843588"/>
            <a:ext cx="3611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Председатель Крестьянского союза СССР В. А. Стародубцев</a:t>
            </a:r>
            <a:endParaRPr lang="ru-RU" sz="2000" dirty="0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339975" y="44450"/>
            <a:ext cx="48545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800" dirty="0">
                <a:solidFill>
                  <a:schemeClr val="tx2"/>
                </a:solidFill>
              </a:rPr>
              <a:t>Г  К  Ч  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rganization Chart 6"/>
          <p:cNvGraphicFramePr>
            <a:graphicFrameLocks/>
          </p:cNvGraphicFramePr>
          <p:nvPr>
            <p:ph/>
          </p:nvPr>
        </p:nvGraphicFramePr>
        <p:xfrm>
          <a:off x="431800" y="242888"/>
          <a:ext cx="8208963" cy="6354762"/>
        </p:xfrm>
        <a:graphic>
          <a:graphicData uri="http://schemas.openxmlformats.org/drawingml/2006/compatibility">
            <com:legacyDrawing xmlns:com="http://schemas.openxmlformats.org/drawingml/2006/compatibility" spid="_x0000_s63490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68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овка\Desktop\Перестройка\31AD6E73-C5FF-4B01-85CD-FA93DDD8777E_w380_s.jpg"/>
          <p:cNvPicPr>
            <a:picLocks noChangeAspect="1" noChangeArrowheads="1"/>
          </p:cNvPicPr>
          <p:nvPr/>
        </p:nvPicPr>
        <p:blipFill>
          <a:blip r:embed="rId3" cstate="print"/>
          <a:srcRect t="15184" r="4688" b="1903"/>
          <a:stretch>
            <a:fillRect/>
          </a:stretch>
        </p:blipFill>
        <p:spPr bwMode="auto">
          <a:xfrm>
            <a:off x="0" y="116632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348" y="3873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Политика «перестройки»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1985-1991 гг.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3200" y="-104796"/>
            <a:ext cx="358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200" dirty="0">
                <a:latin typeface="Times New Roman" pitchFamily="18" charset="0"/>
              </a:rPr>
              <a:t>ЧОУ СОШ «</a:t>
            </a:r>
            <a:r>
              <a:rPr lang="ru-RU" sz="1200" dirty="0" err="1">
                <a:latin typeface="Times New Roman" pitchFamily="18" charset="0"/>
              </a:rPr>
              <a:t>Комашинского</a:t>
            </a:r>
            <a:r>
              <a:rPr lang="ru-RU" sz="1200" dirty="0">
                <a:latin typeface="Times New Roman" pitchFamily="18" charset="0"/>
              </a:rPr>
              <a:t>»</a:t>
            </a: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3714744" y="6324921"/>
            <a:ext cx="2028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п. Славянка </a:t>
            </a:r>
          </a:p>
          <a:p>
            <a:pPr algn="ctr" eaLnBrk="1" hangingPunct="1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54837" y="5500702"/>
            <a:ext cx="31321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1400" dirty="0">
                <a:latin typeface="Times New Roman" pitchFamily="18" charset="0"/>
              </a:rPr>
              <a:t>Выполнил:   ученик 11 класса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1400" dirty="0">
                <a:latin typeface="Times New Roman" pitchFamily="18" charset="0"/>
              </a:rPr>
              <a:t>       </a:t>
            </a:r>
            <a:r>
              <a:rPr lang="ru-RU" sz="1400" dirty="0" smtClean="0">
                <a:latin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</a:rPr>
              <a:t>Борткевич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Владимир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Вовка\Desktop\Мои Документы\Папки Документы\Перестройка\doc-426-img2.jpg"/>
          <p:cNvPicPr>
            <a:picLocks noChangeAspect="1" noChangeArrowheads="1"/>
          </p:cNvPicPr>
          <p:nvPr/>
        </p:nvPicPr>
        <p:blipFill>
          <a:blip r:embed="rId2" cstate="print"/>
          <a:srcRect t="1653"/>
          <a:stretch>
            <a:fillRect/>
          </a:stretch>
        </p:blipFill>
        <p:spPr bwMode="auto">
          <a:xfrm>
            <a:off x="201700" y="908720"/>
            <a:ext cx="51740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1856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latin typeface="+mj-lt"/>
              </a:rPr>
              <a:t>в Москву введены войска</a:t>
            </a:r>
            <a:endParaRPr lang="ru-RU" sz="4200" dirty="0">
              <a:latin typeface="+mj-lt"/>
            </a:endParaRPr>
          </a:p>
        </p:txBody>
      </p:sp>
      <p:pic>
        <p:nvPicPr>
          <p:cNvPr id="5" name="Picture 4" descr="tan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2034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33375"/>
            <a:ext cx="8750331" cy="1295425"/>
          </a:xfrm>
        </p:spPr>
        <p:txBody>
          <a:bodyPr/>
          <a:lstStyle/>
          <a:p>
            <a:pPr indent="12700" algn="ctr" eaLnBrk="1" hangingPunct="1">
              <a:buFontTx/>
              <a:buNone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сопротивление демократических сил во главе с           Б.Н.Ельциным</a:t>
            </a:r>
          </a:p>
          <a:p>
            <a:pPr indent="12700" eaLnBrk="1" hangingPunct="1">
              <a:buFontTx/>
              <a:buNone/>
            </a:pPr>
            <a:endParaRPr lang="ru-RU" sz="2800" i="1" dirty="0" smtClean="0">
              <a:solidFill>
                <a:srgbClr val="00FF00"/>
              </a:solidFill>
            </a:endParaRPr>
          </a:p>
          <a:p>
            <a:pPr indent="12700" eaLnBrk="1" hangingPunct="1">
              <a:buFontTx/>
              <a:buNone/>
            </a:pPr>
            <a:endParaRPr lang="ru-RU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667" y="1556792"/>
            <a:ext cx="6770337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utsch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47086"/>
            <a:ext cx="6120680" cy="3493982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6"/>
            <a:ext cx="9144000" cy="1571612"/>
          </a:xfrm>
        </p:spPr>
        <p:txBody>
          <a:bodyPr>
            <a:normAutofit/>
          </a:bodyPr>
          <a:lstStyle/>
          <a:p>
            <a:pPr indent="12700" algn="ctr"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2700" eaLnBrk="1" hangingPunct="1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eaLnBrk="1" hangingPunct="1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eaLnBrk="1" hangingPunct="1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eaLnBrk="1" hangingPunct="1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eaLnBrk="1" hangingPunct="1">
              <a:buFontTx/>
              <a:buNone/>
            </a:pPr>
            <a:endParaRPr lang="ru-RU" sz="2800" i="1" dirty="0" smtClean="0">
              <a:solidFill>
                <a:srgbClr val="00FF00"/>
              </a:solidFill>
            </a:endParaRPr>
          </a:p>
          <a:p>
            <a:pPr indent="12700" eaLnBrk="1" hangingPunct="1">
              <a:buFontTx/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События  19-21  августа  1991 года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157192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Люди  строили  баррикады пытаясь защищать Белый дом</a:t>
            </a:r>
            <a:endParaRPr lang="ru-RU" sz="28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85377"/>
            <a:ext cx="6264696" cy="385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5177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6672"/>
            <a:ext cx="6768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События  19-21  августа  1991 года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640887" cy="295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94774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382" y="1340768"/>
            <a:ext cx="5253016" cy="39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340768"/>
            <a:ext cx="5871603" cy="390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976961"/>
            <a:ext cx="6120680" cy="497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Вовка\Desktop\Мои Документы\Папки Документы\Перестройка\5354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173" y="1428736"/>
            <a:ext cx="7529041" cy="514353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200" dirty="0" smtClean="0">
                <a:latin typeface="+mj-lt"/>
                <a:cs typeface="Times New Roman" pitchFamily="18" charset="0"/>
              </a:rPr>
              <a:t>22 августа 1991 года М.С.Горбачев с семьей возвращается в столицу</a:t>
            </a:r>
            <a:endParaRPr lang="ru-RU" sz="4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92323"/>
            <a:ext cx="9144000" cy="4751387"/>
          </a:xfrm>
        </p:spPr>
        <p:txBody>
          <a:bodyPr/>
          <a:lstStyle/>
          <a:p>
            <a:pPr marL="84138" indent="2714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Последствия августовских событий:</a:t>
            </a:r>
          </a:p>
          <a:p>
            <a:pPr marL="84138" indent="271463" algn="ctr"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4138" indent="2714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Ослабление центральной власти</a:t>
            </a:r>
          </a:p>
          <a:p>
            <a:pPr marL="84138" indent="2714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Усилилось стремление республик к  самостоятельности</a:t>
            </a:r>
          </a:p>
          <a:p>
            <a:pPr marL="84138" indent="2714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Ускорился распад СССР</a:t>
            </a:r>
          </a:p>
          <a:p>
            <a:pPr marL="84138" indent="2714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Полный отказ от коммунизма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2065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По словам Горбачева, он вернулся «в другую страну»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476672"/>
            <a:ext cx="8229600" cy="5024030"/>
          </a:xfrm>
        </p:spPr>
        <p:txBody>
          <a:bodyPr>
            <a:normAutofit/>
          </a:bodyPr>
          <a:lstStyle/>
          <a:p>
            <a:pPr indent="198438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 декабря 1991 года</a:t>
            </a:r>
          </a:p>
          <a:p>
            <a:pPr indent="198438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М.С.Горбачев ушел в отставку с поста Генерального секретаря КПСС, все еще оставаясь президентом СССР.</a:t>
            </a:r>
          </a:p>
          <a:p>
            <a:pPr indent="198438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Ельцин получил чрезвычайные полномочия.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16932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928802"/>
            <a:ext cx="8229600" cy="3803661"/>
          </a:xfrm>
        </p:spPr>
        <p:txBody>
          <a:bodyPr>
            <a:normAutofit/>
          </a:bodyPr>
          <a:lstStyle/>
          <a:p>
            <a:pPr marL="185738" indent="254000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декабря 1991 года в Беловежской Пуще под Минском руководители РФ (Ельцин), Белоруссии (Шушкевич) и Украины (Кравчук) подписали соглашение о создании СНГ.</a:t>
            </a:r>
          </a:p>
          <a:p>
            <a:pPr marL="185738" indent="254000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проекту СНГ —объединение совершенно независимых государств.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4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Создание СНГ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ловежские соглашения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643866" cy="485739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8 декабря 1991 года подписан  договор о роспуске СССР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9" y="273348"/>
            <a:ext cx="3470348" cy="5099868"/>
          </a:xfrm>
          <a:noFill/>
        </p:spPr>
      </p:pic>
      <p:sp>
        <p:nvSpPr>
          <p:cNvPr id="768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714356"/>
            <a:ext cx="4038600" cy="4495800"/>
          </a:xfrm>
        </p:spPr>
        <p:txBody>
          <a:bodyPr/>
          <a:lstStyle/>
          <a:p>
            <a:pPr indent="12700" eaLnBrk="1" hangingPunct="1">
              <a:buFontTx/>
              <a:buNone/>
            </a:pPr>
            <a:endParaRPr lang="ru-RU" dirty="0" smtClean="0"/>
          </a:p>
          <a:p>
            <a:pPr indent="12700" eaLnBrk="1" hangingPunct="1">
              <a:buFontTx/>
              <a:buNone/>
            </a:pPr>
            <a:endParaRPr lang="ru-RU" sz="2800" dirty="0" smtClean="0"/>
          </a:p>
          <a:p>
            <a:pPr indent="12700" algn="ctr" eaLnBrk="1" hangingPunct="1">
              <a:buFontTx/>
              <a:buNone/>
            </a:pPr>
            <a:r>
              <a:rPr lang="ru-RU" sz="4000" b="1" dirty="0" smtClean="0">
                <a:solidFill>
                  <a:srgbClr val="FF3300"/>
                </a:solidFill>
              </a:rPr>
              <a:t>Содружество </a:t>
            </a:r>
            <a:r>
              <a:rPr lang="ru-RU" sz="4000" b="1" dirty="0" err="1" smtClean="0">
                <a:solidFill>
                  <a:srgbClr val="FF3300"/>
                </a:solidFill>
              </a:rPr>
              <a:t>независимыхГосударств</a:t>
            </a:r>
            <a:endParaRPr lang="ru-RU" sz="4000" b="1" dirty="0" smtClean="0">
              <a:solidFill>
                <a:srgbClr val="FF3300"/>
              </a:solidFill>
            </a:endParaRPr>
          </a:p>
          <a:p>
            <a:pPr indent="12700" algn="ctr" eaLnBrk="1" hangingPunct="1">
              <a:buFontTx/>
              <a:buNone/>
            </a:pPr>
            <a:r>
              <a:rPr lang="ru-RU" sz="4000" b="1" dirty="0" smtClean="0">
                <a:solidFill>
                  <a:srgbClr val="FF3300"/>
                </a:solidFill>
              </a:rPr>
              <a:t>(СНГ)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 rot="2070959">
            <a:off x="3129295" y="769021"/>
            <a:ext cx="2357454" cy="1285884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ка\Desktop\Перестройка\post-2-1130354453.jpg"/>
          <p:cNvPicPr>
            <a:picLocks noChangeAspect="1" noChangeArrowheads="1"/>
          </p:cNvPicPr>
          <p:nvPr/>
        </p:nvPicPr>
        <p:blipFill>
          <a:blip r:embed="rId2" cstate="print"/>
          <a:srcRect t="8015" b="3825"/>
          <a:stretch>
            <a:fillRect/>
          </a:stretch>
        </p:blipFill>
        <p:spPr bwMode="auto">
          <a:xfrm>
            <a:off x="428596" y="428605"/>
            <a:ext cx="4537789" cy="60007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Диагональная полоса 5"/>
          <p:cNvSpPr/>
          <p:nvPr/>
        </p:nvSpPr>
        <p:spPr>
          <a:xfrm>
            <a:off x="214282" y="285728"/>
            <a:ext cx="2143140" cy="2928958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1714488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Леони́д Ильи́ч Бре́жнев</a:t>
            </a:r>
            <a:endParaRPr lang="ru-RU" sz="2800" dirty="0" smtClean="0">
              <a:latin typeface="+mj-lt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 декабря 1906 – 10 ноября 1982)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60393" y="2285992"/>
            <a:ext cx="8569325" cy="511175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независимых суверенных государств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Изменение геополитической ситуации в Европе и во всём мире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Новый этап становления российской государственности</a:t>
            </a:r>
          </a:p>
          <a:p>
            <a:pPr eaLnBrk="1" hangingPunct="1"/>
            <a:endParaRPr lang="ru-RU" sz="3600" b="1" dirty="0" smtClean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8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Последствия распада СССР: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713788" cy="554355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185738" indent="254000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Распад СССР был исторически предопределён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> Мировой опыт показывает, что многонациональные государства жизнеспособны лишь в условиях деспотии, тоталитаризма и авторитаризма. </a:t>
            </a:r>
            <a:r>
              <a:rPr lang="ru-RU" b="1" dirty="0" smtClean="0">
                <a:solidFill>
                  <a:srgbClr val="FF0066"/>
                </a:solidFill>
              </a:rPr>
              <a:t>Сохранение СССР при кризисе, разрушении административной системы и суверенизации республик было невозможным.</a:t>
            </a:r>
          </a:p>
          <a:p>
            <a:pPr marL="185738" indent="254000" eaLnBrk="1" hangingPunct="1">
              <a:buFontTx/>
              <a:buNone/>
            </a:pPr>
            <a:r>
              <a:rPr lang="ru-RU" b="1" i="1" dirty="0" smtClean="0">
                <a:solidFill>
                  <a:srgbClr val="FFFF99"/>
                </a:solidFill>
              </a:rPr>
              <a:t>Само время требовало новых форм объединения…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58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Вывод: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ка\Desktop\Перестройка\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142984"/>
            <a:ext cx="3857620" cy="552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овка\Desktop\Перестройка\bab99543f2c6c56393dddc87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407196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06" y="515289"/>
            <a:ext cx="4143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latin typeface="+mj-lt"/>
              </a:rPr>
              <a:t>Ю́рий Влади́мирович Андро́пов</a:t>
            </a:r>
            <a:endParaRPr lang="ru-RU" sz="2200" dirty="0" smtClean="0">
              <a:latin typeface="+mj-lt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(15 июня 1914- 9 февраля 1984)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00042"/>
            <a:ext cx="428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 smtClean="0">
                <a:latin typeface="+mj-lt"/>
              </a:rPr>
              <a:t>Константи́н Усти́нович Черне́нко</a:t>
            </a:r>
            <a:endParaRPr lang="ru-RU" sz="2200" dirty="0" smtClean="0">
              <a:latin typeface="+mj-lt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(24 сентября 1911-10 марта 1985)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966" y="483982"/>
            <a:ext cx="3319118" cy="43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297633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301208"/>
            <a:ext cx="2428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Е.К.Лигачёв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5" y="5229200"/>
            <a:ext cx="338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Э.А.Шеварнадзе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овка\Desktop\Перестройка\280px-Ryzhkov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690" y="571480"/>
            <a:ext cx="3565921" cy="501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02383"/>
            <a:ext cx="41434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А.Н.Яковлев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42868"/>
            <a:ext cx="3600400" cy="484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4355973" y="5595194"/>
            <a:ext cx="4464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/>
              <a:t>Н</a:t>
            </a:r>
            <a:r>
              <a:rPr lang="ru-RU" sz="3200" dirty="0" smtClean="0"/>
              <a:t>.</a:t>
            </a:r>
            <a:r>
              <a:rPr lang="vi-VN" sz="3200" dirty="0" smtClean="0"/>
              <a:t> И</a:t>
            </a:r>
            <a:r>
              <a:rPr lang="ru-RU" sz="3200" dirty="0" smtClean="0"/>
              <a:t>.</a:t>
            </a:r>
            <a:r>
              <a:rPr lang="vi-VN" sz="3200" dirty="0" smtClean="0"/>
              <a:t> Рыжко́в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02383"/>
            <a:ext cx="41434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Михаи́л Серге́евич Горбачёв</a:t>
            </a:r>
            <a:endParaRPr lang="ru-RU" sz="2400" dirty="0" smtClean="0">
              <a:latin typeface="+mj-lt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 1985-1991 год - Генеральный секретарь ЦК КПСС</a:t>
            </a:r>
          </a:p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6" name="Picture 4" descr="C:\Users\Вовка\Desktop\Перестройка\gorba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25436"/>
            <a:ext cx="3786214" cy="484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Главной задачей новой власти было остановить распад системы «государственного социализма» и обеспечить интересы его правящей элиты – номенклатуры, сформировавшей этих политиков и выдвинувшей их наверх.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Перестройка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5072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Борьба с алкоголизмом;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Борьба с «нетрудовыми доходами»;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Расширены права предприятий;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«полного хозяйственного расчета»;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селе признанно равенство форм хозяйствования: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совхозов, колхозов, агрокомбинатов, арендных коллективов и крестьянских (фермерских) хозяйств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Законы о производстве товаров и услуг;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Постановление«О концепции перехода к регулируемой рыночной экономике»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Реформы в экономике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</TotalTime>
  <Words>608</Words>
  <Application>Microsoft Office PowerPoint</Application>
  <PresentationFormat>Экран (4:3)</PresentationFormat>
  <Paragraphs>139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Бумажная</vt:lpstr>
      <vt:lpstr>Презентация Microsoft Office PowerPoint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Перестройка</vt:lpstr>
      <vt:lpstr>Реформы в экономике</vt:lpstr>
      <vt:lpstr>Природные и техногенные катастрофы</vt:lpstr>
      <vt:lpstr>Гибель парохода "Адмирал Нахимов" (1986)</vt:lpstr>
      <vt:lpstr>Полёт Матиаса Руста (28 мая 1987 г.) </vt:lpstr>
      <vt:lpstr>Слайд 13</vt:lpstr>
      <vt:lpstr>Слайд 14</vt:lpstr>
      <vt:lpstr>Августовский путч  19 августа 1991 года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 словам Горбачева, он вернулся «в другую страну»</vt:lpstr>
      <vt:lpstr>Слайд 26</vt:lpstr>
      <vt:lpstr>Создание СНГ</vt:lpstr>
      <vt:lpstr>8 декабря 1991 года подписан  договор о роспуске СССР</vt:lpstr>
      <vt:lpstr>Слайд 29</vt:lpstr>
      <vt:lpstr>Последствия распада СССР: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MAX</cp:lastModifiedBy>
  <cp:revision>9</cp:revision>
  <dcterms:created xsi:type="dcterms:W3CDTF">2011-11-01T22:37:39Z</dcterms:created>
  <dcterms:modified xsi:type="dcterms:W3CDTF">2012-01-27T10:31:51Z</dcterms:modified>
</cp:coreProperties>
</file>