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6" autoAdjust="0"/>
    <p:restoredTop sz="94560" autoAdjust="0"/>
  </p:normalViewPr>
  <p:slideViewPr>
    <p:cSldViewPr>
      <p:cViewPr>
        <p:scale>
          <a:sx n="70" d="100"/>
          <a:sy n="70" d="100"/>
        </p:scale>
        <p:origin x="-499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E02F7-62E0-4597-8EC0-B5957B52BB4B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1B0DA-1890-4985-82C6-2B12194AE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2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 геометрии при решении  тригонометрических задач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Людмила\Desktop\trigonometria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32000" y="1774031"/>
            <a:ext cx="5080000" cy="41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4528" y="-603448"/>
            <a:ext cx="8640959" cy="674136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2195736" y="1700808"/>
            <a:ext cx="1008112" cy="28083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3203848" y="1700808"/>
            <a:ext cx="1008112" cy="28083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95736" y="4509120"/>
            <a:ext cx="201622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195736" y="3645024"/>
            <a:ext cx="1728192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1412776"/>
            <a:ext cx="3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4365104"/>
            <a:ext cx="45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46531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3429000"/>
            <a:ext cx="4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499992" y="1556792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AB=AC  </a:t>
            </a:r>
            <a:r>
              <a:rPr lang="en-US" sz="2800" dirty="0" smtClean="0">
                <a:sym typeface="Symbol"/>
              </a:rPr>
              <a:t>ABC=</a:t>
            </a:r>
            <a:r>
              <a:rPr lang="en-US" sz="2800" dirty="0" smtClean="0"/>
              <a:t>   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843808" y="3789040"/>
            <a:ext cx="3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339752" y="2924944"/>
            <a:ext cx="51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707904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80928"/>
            <a:ext cx="337783" cy="432048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63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029987"/>
            <a:ext cx="360040" cy="565778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4355976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932040" y="4005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853542"/>
            <a:ext cx="843211" cy="43625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860032" y="34290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ym typeface="Symbol"/>
              </a:rPr>
              <a:t>ВАС=ВСА=</a:t>
            </a:r>
            <a:endParaRPr lang="ru-RU" sz="24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79767"/>
            <a:ext cx="432048" cy="309273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5292080" y="393305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ym typeface="Symbol"/>
              </a:rPr>
              <a:t></a:t>
            </a:r>
            <a:r>
              <a:rPr lang="en-US" sz="2400" dirty="0" smtClean="0">
                <a:sym typeface="Symbol"/>
              </a:rPr>
              <a:t>FAC=</a:t>
            </a:r>
            <a:endParaRPr lang="ru-RU" sz="2400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005065"/>
            <a:ext cx="520096" cy="360039"/>
          </a:xfrm>
          <a:prstGeom prst="rect">
            <a:avLst/>
          </a:prstGeom>
          <a:noFill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725144"/>
            <a:ext cx="953766" cy="316483"/>
          </a:xfrm>
          <a:prstGeom prst="rect">
            <a:avLst/>
          </a:prstGeom>
          <a:noFill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687676"/>
            <a:ext cx="705714" cy="409000"/>
          </a:xfrm>
          <a:prstGeom prst="rect">
            <a:avLst/>
          </a:prstGeom>
          <a:noFill/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 flipV="1">
            <a:off x="0" y="-277488"/>
            <a:ext cx="457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48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7984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AC=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940152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=2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644008" y="5589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5883" y="5085184"/>
            <a:ext cx="1640193" cy="702940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5724128" y="52292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5157192"/>
            <a:ext cx="2088232" cy="720080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619672" y="83671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Найти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769220"/>
            <a:ext cx="792088" cy="49954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5652120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644008" y="4365104"/>
            <a:ext cx="1525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Примем </a:t>
            </a:r>
            <a:r>
              <a:rPr lang="en-US" dirty="0" smtClean="0"/>
              <a:t>AF=1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860032" y="2780928"/>
            <a:ext cx="1506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AF-</a:t>
            </a:r>
            <a:r>
              <a:rPr lang="ru-RU" sz="2400" dirty="0" smtClean="0"/>
              <a:t>высота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8" grpId="0"/>
      <p:bldP spid="29" grpId="0"/>
      <p:bldP spid="27" grpId="0"/>
      <p:bldP spid="31" grpId="0"/>
      <p:bldP spid="40" grpId="0"/>
      <p:bldP spid="41" grpId="0"/>
      <p:bldP spid="49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40959" cy="674136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1259632" y="548680"/>
            <a:ext cx="1440160" cy="39604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699792" y="548680"/>
            <a:ext cx="1512168" cy="39604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59632" y="4509120"/>
            <a:ext cx="29523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4" idx="1"/>
          </p:cNvCxnSpPr>
          <p:nvPr/>
        </p:nvCxnSpPr>
        <p:spPr>
          <a:xfrm flipV="1">
            <a:off x="1259632" y="3109610"/>
            <a:ext cx="2376264" cy="13995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43608" y="45811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55776" y="2606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4211960" y="433374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2924944"/>
            <a:ext cx="471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3203848" y="2276872"/>
            <a:ext cx="288032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27784" y="3501008"/>
            <a:ext cx="0" cy="36004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99792" y="4293096"/>
            <a:ext cx="72008" cy="43204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1403648" y="4077072"/>
            <a:ext cx="144016" cy="504056"/>
          </a:xfrm>
          <a:prstGeom prst="arc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1619672" y="4293096"/>
            <a:ext cx="144016" cy="360040"/>
          </a:xfrm>
          <a:prstGeom prst="arc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8001733">
            <a:off x="2452586" y="1007001"/>
            <a:ext cx="494412" cy="523518"/>
          </a:xfrm>
          <a:prstGeom prst="arc">
            <a:avLst>
              <a:gd name="adj1" fmla="val 14126005"/>
              <a:gd name="adj2" fmla="val 3660942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7455482">
            <a:off x="3876791" y="4087065"/>
            <a:ext cx="615343" cy="638955"/>
          </a:xfrm>
          <a:prstGeom prst="arc">
            <a:avLst>
              <a:gd name="adj1" fmla="val 13335699"/>
              <a:gd name="adj2" fmla="val 1883418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4372886">
            <a:off x="3703526" y="3735608"/>
            <a:ext cx="1475047" cy="1334910"/>
          </a:xfrm>
          <a:prstGeom prst="arc">
            <a:avLst>
              <a:gd name="adj1" fmla="val 17690117"/>
              <a:gd name="adj2" fmla="val 2105306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8140704">
            <a:off x="3279245" y="2839446"/>
            <a:ext cx="664906" cy="486638"/>
          </a:xfrm>
          <a:prstGeom prst="arc">
            <a:avLst>
              <a:gd name="adj1" fmla="val 17250981"/>
              <a:gd name="adj2" fmla="val 56151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7800310">
            <a:off x="3030732" y="2607812"/>
            <a:ext cx="914400" cy="914400"/>
          </a:xfrm>
          <a:prstGeom prst="arc">
            <a:avLst>
              <a:gd name="adj1" fmla="val 16898572"/>
              <a:gd name="adj2" fmla="val 1137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427984" y="10527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AB=AC    </a:t>
            </a:r>
            <a:r>
              <a:rPr lang="en-US" dirty="0" smtClean="0">
                <a:sym typeface="Symbol"/>
              </a:rPr>
              <a:t>ABC=</a:t>
            </a:r>
            <a:endParaRPr lang="ru-RU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4499992" y="17728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</a:t>
            </a:r>
            <a:r>
              <a:rPr lang="en-US" dirty="0" smtClean="0">
                <a:sym typeface="Symbol"/>
              </a:rPr>
              <a:t>BAC=BCA=</a:t>
            </a:r>
            <a:endParaRPr lang="ru-RU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844823"/>
            <a:ext cx="360040" cy="310825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4644008" y="2564904"/>
            <a:ext cx="1741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AD-</a:t>
            </a:r>
            <a:r>
              <a:rPr lang="ru-RU" dirty="0" smtClean="0"/>
              <a:t>биссектриса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0" y="3212976"/>
            <a:ext cx="336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BD=AD=AC=a       AB=b       CD=a-b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860032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4999" y="4365104"/>
            <a:ext cx="2130237" cy="360040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365104"/>
            <a:ext cx="1626182" cy="432048"/>
          </a:xfrm>
          <a:prstGeom prst="rect">
            <a:avLst/>
          </a:prstGeom>
          <a:noFill/>
        </p:spPr>
      </p:pic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645024"/>
            <a:ext cx="1152128" cy="639813"/>
          </a:xfrm>
          <a:prstGeom prst="rect">
            <a:avLst/>
          </a:prstGeom>
          <a:noFill/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4869160"/>
            <a:ext cx="576064" cy="381219"/>
          </a:xfrm>
          <a:prstGeom prst="rect">
            <a:avLst/>
          </a:prstGeom>
          <a:noFill/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989022"/>
            <a:ext cx="504056" cy="334978"/>
          </a:xfrm>
          <a:prstGeom prst="rect">
            <a:avLst/>
          </a:prstGeom>
          <a:noFill/>
        </p:spPr>
      </p:pic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211960" y="486916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 </a:t>
            </a:r>
            <a:endParaRPr lang="ru-RU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5364088" y="486916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cos</a:t>
            </a:r>
            <a:endParaRPr lang="ru-RU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4572000" y="55892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CD=2</a:t>
            </a:r>
            <a:r>
              <a:rPr lang="ru-RU" dirty="0" smtClean="0"/>
              <a:t>А</a:t>
            </a:r>
            <a:r>
              <a:rPr lang="en-US" dirty="0" err="1" smtClean="0"/>
              <a:t>C·cos</a:t>
            </a:r>
            <a:endParaRPr lang="ru-RU" dirty="0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75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589240"/>
            <a:ext cx="288032" cy="333749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4355976" y="692696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Найти </a:t>
            </a:r>
            <a:r>
              <a:rPr lang="en-US" dirty="0" smtClean="0"/>
              <a:t>sin</a:t>
            </a:r>
            <a:endParaRPr lang="ru-RU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716387"/>
            <a:ext cx="360040" cy="310825"/>
          </a:xfrm>
          <a:prstGeom prst="rect">
            <a:avLst/>
          </a:prstGeom>
          <a:noFill/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1366" y="1052735"/>
            <a:ext cx="454850" cy="39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2" grpId="0" animBg="1"/>
      <p:bldP spid="23" grpId="0" animBg="1"/>
      <p:bldP spid="26" grpId="0" animBg="1"/>
      <p:bldP spid="40" grpId="0" animBg="1"/>
      <p:bldP spid="41" grpId="0" animBg="1"/>
      <p:bldP spid="42" grpId="0" animBg="1"/>
      <p:bldP spid="44" grpId="0" animBg="1"/>
      <p:bldP spid="49" grpId="0"/>
      <p:bldP spid="52" grpId="0"/>
      <p:bldP spid="55" grpId="0"/>
      <p:bldP spid="56" grpId="0"/>
      <p:bldP spid="79" grpId="0"/>
      <p:bldP spid="79" grpId="1"/>
      <p:bldP spid="79" grpId="2"/>
      <p:bldP spid="8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90686" y="-260894"/>
            <a:ext cx="12518903" cy="880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4048" y="764704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Вычислите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72199" y="733842"/>
            <a:ext cx="2160241" cy="462909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" name="TextBox 9"/>
          <p:cNvSpPr txBox="1"/>
          <p:nvPr/>
        </p:nvSpPr>
        <p:spPr>
          <a:xfrm>
            <a:off x="7308304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5940152" y="2996952"/>
            <a:ext cx="453716" cy="2920390"/>
            <a:chOff x="6516216" y="3068960"/>
            <a:chExt cx="453716" cy="2920390"/>
          </a:xfrm>
        </p:grpSpPr>
        <p:sp>
          <p:nvSpPr>
            <p:cNvPr id="25" name="TextBox 24"/>
            <p:cNvSpPr txBox="1"/>
            <p:nvPr/>
          </p:nvSpPr>
          <p:spPr>
            <a:xfrm>
              <a:off x="6516216" y="3068960"/>
              <a:ext cx="4537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516216" y="5589240"/>
              <a:ext cx="452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C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987824" y="3429000"/>
            <a:ext cx="2952328" cy="2509004"/>
            <a:chOff x="2987824" y="3501008"/>
            <a:chExt cx="3698116" cy="2436996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2987824" y="4834435"/>
              <a:ext cx="1834402" cy="1103569"/>
              <a:chOff x="5004048" y="2780928"/>
              <a:chExt cx="1656184" cy="9144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156176" y="2901781"/>
                <a:ext cx="504056" cy="302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2000" b="1" dirty="0" smtClean="0">
                    <a:solidFill>
                      <a:schemeClr val="bg1"/>
                    </a:solidFill>
                    <a:sym typeface="Symbol"/>
                  </a:rPr>
                  <a:t></a:t>
                </a:r>
                <a:endParaRPr lang="ru-RU" sz="2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6" name="Группа 35"/>
              <p:cNvGrpSpPr/>
              <p:nvPr/>
            </p:nvGrpSpPr>
            <p:grpSpPr>
              <a:xfrm>
                <a:off x="5004048" y="2780928"/>
                <a:ext cx="1219950" cy="914400"/>
                <a:chOff x="2456802" y="3402035"/>
                <a:chExt cx="1219951" cy="914400"/>
              </a:xfrm>
            </p:grpSpPr>
            <p:sp>
              <p:nvSpPr>
                <p:cNvPr id="27" name="Дуга 26"/>
                <p:cNvSpPr/>
                <p:nvPr/>
              </p:nvSpPr>
              <p:spPr>
                <a:xfrm rot="2591831">
                  <a:off x="2456802" y="3402035"/>
                  <a:ext cx="914400" cy="914400"/>
                </a:xfrm>
                <a:prstGeom prst="arc">
                  <a:avLst>
                    <a:gd name="adj1" fmla="val 17028937"/>
                    <a:gd name="adj2" fmla="val 20682956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2555653">
                  <a:off x="2773747" y="3408711"/>
                  <a:ext cx="903006" cy="832666"/>
                </a:xfrm>
                <a:prstGeom prst="arc">
                  <a:avLst>
                    <a:gd name="adj1" fmla="val 16200000"/>
                    <a:gd name="adj2" fmla="val 20871521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1" name="Прямоугольный треугольник 40"/>
            <p:cNvSpPr/>
            <p:nvPr/>
          </p:nvSpPr>
          <p:spPr>
            <a:xfrm rot="16200000">
              <a:off x="3841624" y="2744924"/>
              <a:ext cx="2088232" cy="3600400"/>
            </a:xfrm>
            <a:prstGeom prst="rtTriangle">
              <a:avLst/>
            </a:prstGeom>
            <a:solidFill>
              <a:srgbClr val="00B050">
                <a:alpha val="3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 rot="16200000">
            <a:off x="746917" y="2933603"/>
            <a:ext cx="2934492" cy="2485125"/>
            <a:chOff x="2987824" y="3501008"/>
            <a:chExt cx="3698117" cy="2436996"/>
          </a:xfrm>
        </p:grpSpPr>
        <p:grpSp>
          <p:nvGrpSpPr>
            <p:cNvPr id="49" name="Группа 38"/>
            <p:cNvGrpSpPr/>
            <p:nvPr/>
          </p:nvGrpSpPr>
          <p:grpSpPr>
            <a:xfrm>
              <a:off x="2987824" y="4834435"/>
              <a:ext cx="1834402" cy="1103569"/>
              <a:chOff x="5004048" y="2780928"/>
              <a:chExt cx="1656184" cy="91440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6156176" y="2901781"/>
                <a:ext cx="504056" cy="302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2000" b="1" dirty="0" smtClean="0">
                    <a:solidFill>
                      <a:schemeClr val="bg1"/>
                    </a:solidFill>
                    <a:sym typeface="Symbol"/>
                  </a:rPr>
                  <a:t></a:t>
                </a:r>
                <a:endParaRPr lang="ru-RU" sz="2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2" name="Группа 35"/>
              <p:cNvGrpSpPr/>
              <p:nvPr/>
            </p:nvGrpSpPr>
            <p:grpSpPr>
              <a:xfrm>
                <a:off x="5004048" y="2780928"/>
                <a:ext cx="1219950" cy="914400"/>
                <a:chOff x="2456802" y="3402035"/>
                <a:chExt cx="1219951" cy="914400"/>
              </a:xfrm>
            </p:grpSpPr>
            <p:sp>
              <p:nvSpPr>
                <p:cNvPr id="53" name="Дуга 52"/>
                <p:cNvSpPr/>
                <p:nvPr/>
              </p:nvSpPr>
              <p:spPr>
                <a:xfrm rot="2591831">
                  <a:off x="2456802" y="3402035"/>
                  <a:ext cx="914400" cy="914400"/>
                </a:xfrm>
                <a:prstGeom prst="arc">
                  <a:avLst>
                    <a:gd name="adj1" fmla="val 17028937"/>
                    <a:gd name="adj2" fmla="val 20682956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Дуга 53"/>
                <p:cNvSpPr/>
                <p:nvPr/>
              </p:nvSpPr>
              <p:spPr>
                <a:xfrm rot="2555653">
                  <a:off x="2773747" y="3408711"/>
                  <a:ext cx="903006" cy="832666"/>
                </a:xfrm>
                <a:prstGeom prst="arc">
                  <a:avLst>
                    <a:gd name="adj1" fmla="val 16200000"/>
                    <a:gd name="adj2" fmla="val 20871521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50" name="Прямоугольный треугольник 49"/>
            <p:cNvSpPr/>
            <p:nvPr/>
          </p:nvSpPr>
          <p:spPr>
            <a:xfrm rot="16200000">
              <a:off x="3818361" y="2675360"/>
              <a:ext cx="2041932" cy="3693228"/>
            </a:xfrm>
            <a:prstGeom prst="rtTriangle">
              <a:avLst/>
            </a:prstGeom>
            <a:solidFill>
              <a:srgbClr val="00B050">
                <a:alpha val="3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843808" y="220486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K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cos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cos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cos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cos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0" name="Группа 99"/>
          <p:cNvGrpSpPr/>
          <p:nvPr/>
        </p:nvGrpSpPr>
        <p:grpSpPr>
          <a:xfrm>
            <a:off x="5364088" y="1412776"/>
            <a:ext cx="2880320" cy="702940"/>
            <a:chOff x="5364088" y="1412776"/>
            <a:chExt cx="2880320" cy="702940"/>
          </a:xfrm>
        </p:grpSpPr>
        <p:sp>
          <p:nvSpPr>
            <p:cNvPr id="89" name="TextBox 88"/>
            <p:cNvSpPr txBox="1"/>
            <p:nvPr/>
          </p:nvSpPr>
          <p:spPr>
            <a:xfrm>
              <a:off x="5364088" y="1556792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</a:rPr>
                <a:t>tg</a:t>
              </a:r>
              <a:r>
                <a:rPr lang="ru-RU" b="1" dirty="0" smtClean="0">
                  <a:solidFill>
                    <a:schemeClr val="bg1"/>
                  </a:solidFill>
                  <a:sym typeface="Symbol"/>
                </a:rPr>
                <a:t></a:t>
              </a:r>
              <a:r>
                <a:rPr lang="en-US" b="1" dirty="0" smtClean="0">
                  <a:solidFill>
                    <a:schemeClr val="bg1"/>
                  </a:solidFill>
                </a:rPr>
                <a:t>=                  cos</a:t>
              </a:r>
              <a:r>
                <a:rPr lang="ru-RU" b="1" dirty="0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en-US" b="1" dirty="0" smtClean="0">
                  <a:solidFill>
                    <a:schemeClr val="bg1"/>
                  </a:solidFill>
                </a:rPr>
                <a:t>=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grpSp>
          <p:nvGrpSpPr>
            <p:cNvPr id="98" name="Группа 97"/>
            <p:cNvGrpSpPr/>
            <p:nvPr/>
          </p:nvGrpSpPr>
          <p:grpSpPr>
            <a:xfrm>
              <a:off x="6084168" y="1412776"/>
              <a:ext cx="1812392" cy="702940"/>
              <a:chOff x="6012160" y="1412776"/>
              <a:chExt cx="1812392" cy="702940"/>
            </a:xfrm>
          </p:grpSpPr>
          <p:pic>
            <p:nvPicPr>
              <p:cNvPr id="13355" name="Picture 4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12160" y="1412776"/>
                <a:ext cx="148208" cy="651499"/>
              </a:xfrm>
              <a:prstGeom prst="rect">
                <a:avLst/>
              </a:prstGeom>
              <a:noFill/>
            </p:spPr>
          </p:pic>
          <p:pic>
            <p:nvPicPr>
              <p:cNvPr id="13359" name="Picture 47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668344" y="1412776"/>
                <a:ext cx="156208" cy="70294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97" name="Группа 96"/>
          <p:cNvGrpSpPr/>
          <p:nvPr/>
        </p:nvGrpSpPr>
        <p:grpSpPr>
          <a:xfrm>
            <a:off x="827584" y="2366458"/>
            <a:ext cx="2376264" cy="3626108"/>
            <a:chOff x="827584" y="2366458"/>
            <a:chExt cx="2376264" cy="3626108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827584" y="2366458"/>
              <a:ext cx="2376264" cy="3626108"/>
              <a:chOff x="827584" y="1628800"/>
              <a:chExt cx="2376264" cy="4418196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827584" y="1628800"/>
                <a:ext cx="4617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A</a:t>
                </a:r>
                <a:endParaRPr lang="ru-RU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27584" y="5589240"/>
                <a:ext cx="4057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N</a:t>
                </a:r>
                <a:endParaRPr lang="ru-RU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843808" y="558924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S</a:t>
                </a:r>
                <a:endParaRPr lang="ru-RU" sz="2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4" name="Группа 43"/>
              <p:cNvGrpSpPr/>
              <p:nvPr/>
            </p:nvGrpSpPr>
            <p:grpSpPr>
              <a:xfrm>
                <a:off x="971600" y="1988840"/>
                <a:ext cx="2088232" cy="4058156"/>
                <a:chOff x="971600" y="1988840"/>
                <a:chExt cx="2088232" cy="4058156"/>
              </a:xfrm>
            </p:grpSpPr>
            <p:sp>
              <p:nvSpPr>
                <p:cNvPr id="40" name="Прямоугольный треугольник 39"/>
                <p:cNvSpPr/>
                <p:nvPr/>
              </p:nvSpPr>
              <p:spPr>
                <a:xfrm>
                  <a:off x="971600" y="1988840"/>
                  <a:ext cx="2088232" cy="3600400"/>
                </a:xfrm>
                <a:prstGeom prst="rtTriangle">
                  <a:avLst/>
                </a:prstGeom>
                <a:solidFill>
                  <a:srgbClr val="FF0000">
                    <a:alpha val="57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flipH="1">
                  <a:off x="2590501" y="5038884"/>
                  <a:ext cx="261742" cy="1008112"/>
                </a:xfrm>
                <a:prstGeom prst="arc">
                  <a:avLst/>
                </a:prstGeom>
                <a:ln w="412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96" name="TextBox 95"/>
            <p:cNvSpPr txBox="1"/>
            <p:nvPr/>
          </p:nvSpPr>
          <p:spPr>
            <a:xfrm>
              <a:off x="2195736" y="508518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sym typeface="Symbol"/>
                </a:rPr>
                <a:t></a:t>
              </a:r>
              <a:endParaRPr lang="ru-RU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228184" y="26369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Cos(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+)=cos</a:t>
            </a:r>
            <a:r>
              <a:rPr lang="ru-RU" dirty="0" smtClean="0">
                <a:solidFill>
                  <a:schemeClr val="bg1"/>
                </a:solidFill>
              </a:rPr>
              <a:t> 90</a:t>
            </a:r>
            <a:r>
              <a:rPr lang="ru-RU" baseline="30000" dirty="0" smtClean="0">
                <a:solidFill>
                  <a:schemeClr val="bg1"/>
                </a:solidFill>
              </a:rPr>
              <a:t>0</a:t>
            </a:r>
            <a:r>
              <a:rPr lang="en-US" baseline="30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=0</a:t>
            </a:r>
            <a:r>
              <a:rPr lang="en-US" baseline="30000" dirty="0" smtClean="0">
                <a:solidFill>
                  <a:schemeClr val="bg1"/>
                </a:solidFill>
              </a:rPr>
              <a:t> 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60648"/>
            <a:ext cx="2016224" cy="50405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55976" y="3326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Вычислите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836712"/>
            <a:ext cx="1080120" cy="504056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908720"/>
            <a:ext cx="1440160" cy="3429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644008" y="1628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t</a:t>
            </a:r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51" y="1556792"/>
            <a:ext cx="1512165" cy="50405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932040" y="2348880"/>
            <a:ext cx="3175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∟АВD=∟А</a:t>
            </a:r>
            <a:r>
              <a:rPr lang="en-US" dirty="0" smtClean="0"/>
              <a:t>D</a:t>
            </a:r>
            <a:r>
              <a:rPr lang="ru-RU" dirty="0" smtClean="0"/>
              <a:t>В=</a:t>
            </a:r>
            <a:r>
              <a:rPr lang="en-US" dirty="0" smtClean="0"/>
              <a:t>                            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2</a:t>
            </a:r>
            <a:r>
              <a:rPr lang="en-US" dirty="0" smtClean="0"/>
              <a:t> •</a:t>
            </a:r>
            <a:endParaRPr lang="ru-RU" dirty="0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409518"/>
            <a:ext cx="1656184" cy="299402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29880" y="2636912"/>
            <a:ext cx="610271" cy="36004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932040" y="3356992"/>
            <a:ext cx="3167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ru-RU" dirty="0" smtClean="0"/>
              <a:t>0 т.е</a:t>
            </a:r>
            <a:r>
              <a:rPr lang="en-US" dirty="0" smtClean="0"/>
              <a:t>    </a:t>
            </a:r>
            <a:r>
              <a:rPr lang="ru-RU" dirty="0" smtClean="0"/>
              <a:t> </a:t>
            </a:r>
            <a:r>
              <a:rPr lang="en-US" dirty="0" smtClean="0"/>
              <a:t>                             </a:t>
            </a:r>
            <a:r>
              <a:rPr lang="ru-RU" b="1" dirty="0" smtClean="0"/>
              <a:t>=</a:t>
            </a:r>
            <a:r>
              <a:rPr lang="ru-RU" dirty="0" smtClean="0"/>
              <a:t>0</a:t>
            </a:r>
          </a:p>
          <a:p>
            <a:endParaRPr lang="ru-RU" dirty="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7" y="3429001"/>
            <a:ext cx="1152128" cy="261846"/>
          </a:xfrm>
          <a:prstGeom prst="rect">
            <a:avLst/>
          </a:prstGeom>
          <a:noFill/>
        </p:spPr>
      </p:pic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356992"/>
            <a:ext cx="1771042" cy="414908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539552" y="6237312"/>
            <a:ext cx="64807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043608" y="3429000"/>
            <a:ext cx="0" cy="28083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43608" y="3429000"/>
            <a:ext cx="5976664" cy="2808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92280" y="6093296"/>
            <a:ext cx="46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971600" y="3068960"/>
            <a:ext cx="38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971600" y="62373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043608" y="3429000"/>
            <a:ext cx="504056" cy="2808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9552" y="3429000"/>
            <a:ext cx="504056" cy="2808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03648" y="6237312"/>
            <a:ext cx="44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23528" y="6237312"/>
            <a:ext cx="471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56" name="Дуга 55"/>
          <p:cNvSpPr/>
          <p:nvPr/>
        </p:nvSpPr>
        <p:spPr>
          <a:xfrm rot="13309434">
            <a:off x="6128538" y="5561601"/>
            <a:ext cx="914400" cy="914400"/>
          </a:xfrm>
          <a:prstGeom prst="arc">
            <a:avLst>
              <a:gd name="adj1" fmla="val 17292357"/>
              <a:gd name="adj2" fmla="val 2025949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13309434">
            <a:off x="6323460" y="5818423"/>
            <a:ext cx="603384" cy="516307"/>
          </a:xfrm>
          <a:prstGeom prst="arc">
            <a:avLst>
              <a:gd name="adj1" fmla="val 17228660"/>
              <a:gd name="adj2" fmla="val 206876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5796136" y="58052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</a:t>
            </a:r>
            <a:endParaRPr lang="ru-RU" dirty="0"/>
          </a:p>
        </p:txBody>
      </p:sp>
      <p:sp>
        <p:nvSpPr>
          <p:cNvPr id="60" name="Дуга 59"/>
          <p:cNvSpPr/>
          <p:nvPr/>
        </p:nvSpPr>
        <p:spPr>
          <a:xfrm rot="8037285">
            <a:off x="897558" y="4056418"/>
            <a:ext cx="148083" cy="257330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 rot="8037285">
            <a:off x="898134" y="4053584"/>
            <a:ext cx="323630" cy="333526"/>
          </a:xfrm>
          <a:prstGeom prst="arc">
            <a:avLst>
              <a:gd name="adj1" fmla="val 14891712"/>
              <a:gd name="adj2" fmla="val 192396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799120" y="4365104"/>
            <a:ext cx="54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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004258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</a:t>
            </a:r>
            <a:endParaRPr lang="ru-RU" dirty="0"/>
          </a:p>
        </p:txBody>
      </p:sp>
      <p:pic>
        <p:nvPicPr>
          <p:cNvPr id="64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204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347864" y="267398"/>
            <a:ext cx="4680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Решить уравнение: 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arcsin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x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arcsin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332656"/>
            <a:ext cx="288031" cy="442091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0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1052736"/>
            <a:ext cx="4819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arcsin</a:t>
            </a:r>
            <a:r>
              <a:rPr lang="en-US" sz="2400" dirty="0" smtClean="0"/>
              <a:t> x</a:t>
            </a:r>
            <a:r>
              <a:rPr lang="ru-RU" sz="2400" dirty="0" smtClean="0"/>
              <a:t> = </a:t>
            </a:r>
            <a:r>
              <a:rPr lang="ru-RU" sz="2400" dirty="0" err="1" smtClean="0"/>
              <a:t>α,</a:t>
            </a:r>
            <a:r>
              <a:rPr lang="ru-RU" sz="2400" dirty="0" smtClean="0"/>
              <a:t> </a:t>
            </a:r>
            <a:r>
              <a:rPr lang="en-US" sz="2400" dirty="0" err="1" smtClean="0"/>
              <a:t>arcsin</a:t>
            </a:r>
            <a:r>
              <a:rPr lang="ru-RU" sz="2400" dirty="0" smtClean="0"/>
              <a:t> 2</a:t>
            </a:r>
            <a:r>
              <a:rPr lang="en-US" sz="2400" dirty="0" smtClean="0"/>
              <a:t>x</a:t>
            </a:r>
            <a:r>
              <a:rPr lang="ru-RU" sz="2400" dirty="0" smtClean="0"/>
              <a:t> = </a:t>
            </a:r>
            <a:r>
              <a:rPr lang="ru-RU" sz="2400" dirty="0" err="1" smtClean="0"/>
              <a:t>β</a:t>
            </a:r>
            <a:r>
              <a:rPr lang="en-US" sz="2400" dirty="0" smtClean="0"/>
              <a:t>  </a:t>
            </a:r>
            <a:r>
              <a:rPr lang="ru-RU" sz="2400" dirty="0" smtClean="0"/>
              <a:t>где </a:t>
            </a:r>
            <a:r>
              <a:rPr lang="ru-RU" sz="2400" dirty="0" err="1" smtClean="0"/>
              <a:t>α </a:t>
            </a:r>
            <a:r>
              <a:rPr lang="ru-RU" sz="2400" dirty="0" smtClean="0"/>
              <a:t>+ </a:t>
            </a:r>
            <a:r>
              <a:rPr lang="ru-RU" sz="2400" dirty="0" err="1" smtClean="0"/>
              <a:t>β </a:t>
            </a:r>
            <a:r>
              <a:rPr lang="ru-RU" sz="2400" dirty="0" smtClean="0"/>
              <a:t>= </a:t>
            </a:r>
            <a:endParaRPr lang="ru-RU" sz="2400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1052736"/>
            <a:ext cx="216024" cy="57606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707904" y="15567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smtClean="0"/>
              <a:t>sin</a:t>
            </a:r>
            <a:r>
              <a:rPr lang="ru-RU" sz="2000" dirty="0" smtClean="0"/>
              <a:t> </a:t>
            </a:r>
            <a:r>
              <a:rPr lang="ru-RU" sz="2000" dirty="0" err="1" smtClean="0"/>
              <a:t>α </a:t>
            </a:r>
            <a:r>
              <a:rPr lang="ru-RU" sz="2000" dirty="0" smtClean="0"/>
              <a:t>= </a:t>
            </a:r>
            <a:r>
              <a:rPr lang="en-US" sz="2000" dirty="0" smtClean="0"/>
              <a:t>x</a:t>
            </a:r>
            <a:r>
              <a:rPr lang="ru-RU" sz="2000" dirty="0" smtClean="0"/>
              <a:t>, </a:t>
            </a:r>
            <a:r>
              <a:rPr lang="en-US" sz="2000" dirty="0" smtClean="0"/>
              <a:t>sin β</a:t>
            </a:r>
            <a:r>
              <a:rPr lang="ru-RU" sz="2000" dirty="0" smtClean="0"/>
              <a:t> = 2</a:t>
            </a:r>
            <a:r>
              <a:rPr lang="en-US" sz="2000" dirty="0" smtClean="0"/>
              <a:t>x 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2276872"/>
            <a:ext cx="8703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АС = 1,  тогда ВС = 1 × </a:t>
            </a:r>
            <a:r>
              <a:rPr lang="en-US" sz="2400" dirty="0" smtClean="0"/>
              <a:t>sin</a:t>
            </a:r>
            <a:r>
              <a:rPr lang="ru-RU" sz="2400" dirty="0" smtClean="0"/>
              <a:t> </a:t>
            </a:r>
            <a:r>
              <a:rPr lang="ru-RU" sz="2400" dirty="0" err="1" smtClean="0"/>
              <a:t>α </a:t>
            </a:r>
            <a:r>
              <a:rPr lang="ru-RU" sz="2400" dirty="0" smtClean="0"/>
              <a:t>= </a:t>
            </a:r>
            <a:r>
              <a:rPr lang="en-US" sz="2400" dirty="0" smtClean="0"/>
              <a:t>sin</a:t>
            </a:r>
            <a:r>
              <a:rPr lang="ru-RU" sz="2400" dirty="0" smtClean="0"/>
              <a:t> </a:t>
            </a:r>
            <a:r>
              <a:rPr lang="ru-RU" sz="2400" dirty="0" err="1" smtClean="0"/>
              <a:t>α </a:t>
            </a:r>
            <a:r>
              <a:rPr lang="ru-RU" sz="2400" dirty="0" smtClean="0"/>
              <a:t>= </a:t>
            </a:r>
            <a:r>
              <a:rPr lang="en-US" sz="2400" dirty="0" smtClean="0"/>
              <a:t>x</a:t>
            </a:r>
            <a:r>
              <a:rPr lang="ru-RU" sz="2400" dirty="0" smtClean="0"/>
              <a:t>,    и  </a:t>
            </a:r>
            <a:r>
              <a:rPr lang="en-US" sz="2400" dirty="0" smtClean="0"/>
              <a:t>CD</a:t>
            </a:r>
            <a:r>
              <a:rPr lang="ru-RU" sz="2400" dirty="0" smtClean="0"/>
              <a:t> = 1 × </a:t>
            </a:r>
            <a:r>
              <a:rPr lang="en-US" sz="2400" dirty="0" smtClean="0"/>
              <a:t>sin β</a:t>
            </a:r>
            <a:r>
              <a:rPr lang="ru-RU" sz="2400" dirty="0" smtClean="0"/>
              <a:t> = </a:t>
            </a:r>
            <a:r>
              <a:rPr lang="en-US" sz="2400" dirty="0" smtClean="0"/>
              <a:t>sin β</a:t>
            </a:r>
            <a:r>
              <a:rPr lang="ru-RU" sz="2400" dirty="0" smtClean="0"/>
              <a:t> = 2</a:t>
            </a:r>
            <a:r>
              <a:rPr lang="en-US" sz="2400" dirty="0" smtClean="0"/>
              <a:t>x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2924944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        </a:t>
            </a:r>
            <a:r>
              <a:rPr lang="ru-RU" dirty="0" smtClean="0"/>
              <a:t> =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0029" y="2924944"/>
            <a:ext cx="536461" cy="432048"/>
          </a:xfrm>
          <a:prstGeom prst="rect">
            <a:avLst/>
          </a:prstGeom>
          <a:noFill/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924943"/>
            <a:ext cx="432048" cy="360040"/>
          </a:xfrm>
          <a:prstGeom prst="rect">
            <a:avLst/>
          </a:prstGeom>
          <a:noFill/>
        </p:spPr>
      </p:pic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5670" y="2924943"/>
            <a:ext cx="446450" cy="37204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139952" y="3356992"/>
            <a:ext cx="14173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</a:t>
            </a:r>
            <a:r>
              <a:rPr lang="ru-RU" sz="2400" baseline="30000" dirty="0" smtClean="0"/>
              <a:t> 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=1</a:t>
            </a:r>
          </a:p>
          <a:p>
            <a:r>
              <a:rPr lang="ru-RU" sz="2400" dirty="0" smtClean="0"/>
              <a:t> 5х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=1</a:t>
            </a:r>
          </a:p>
          <a:p>
            <a:r>
              <a:rPr lang="ru-RU" baseline="30000" dirty="0" smtClean="0"/>
              <a:t> </a:t>
            </a:r>
            <a:endParaRPr lang="en-US" baseline="30000" dirty="0" smtClean="0"/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427984" y="4437112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437112"/>
            <a:ext cx="360040" cy="489112"/>
          </a:xfrm>
          <a:prstGeom prst="rect">
            <a:avLst/>
          </a:prstGeom>
          <a:noFill/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539552" y="6309320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547664" y="4005064"/>
            <a:ext cx="0" cy="2304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39552" y="4005064"/>
            <a:ext cx="0" cy="2304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39552" y="400506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1520" y="6165304"/>
            <a:ext cx="53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51520" y="3717032"/>
            <a:ext cx="52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475656" y="3645024"/>
            <a:ext cx="52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475656" y="6165304"/>
            <a:ext cx="471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971600" y="3573016"/>
            <a:ext cx="3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619672" y="5157192"/>
            <a:ext cx="56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539552" y="4005064"/>
            <a:ext cx="1008112" cy="23042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Дуга 54"/>
          <p:cNvSpPr/>
          <p:nvPr/>
        </p:nvSpPr>
        <p:spPr>
          <a:xfrm rot="870224">
            <a:off x="-619703" y="5687859"/>
            <a:ext cx="1526423" cy="1287404"/>
          </a:xfrm>
          <a:prstGeom prst="arc">
            <a:avLst>
              <a:gd name="adj1" fmla="val 18545777"/>
              <a:gd name="adj2" fmla="val 20617741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 rot="1126800">
            <a:off x="122848" y="5820752"/>
            <a:ext cx="914400" cy="914400"/>
          </a:xfrm>
          <a:prstGeom prst="arc">
            <a:avLst>
              <a:gd name="adj1" fmla="val 16200000"/>
              <a:gd name="adj2" fmla="val 20894486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>
            <a:off x="0" y="5373216"/>
            <a:ext cx="914400" cy="914400"/>
          </a:xfrm>
          <a:prstGeom prst="arc">
            <a:avLst>
              <a:gd name="adj1" fmla="val 16800487"/>
              <a:gd name="adj2" fmla="val 19955545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971600" y="5733256"/>
            <a:ext cx="45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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611560" y="5085184"/>
            <a:ext cx="474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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4568" y="0"/>
            <a:ext cx="8820471" cy="674136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9428" y="351380"/>
            <a:ext cx="328029" cy="413324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70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19544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Решить уравнение: </a:t>
            </a:r>
            <a:r>
              <a:rPr lang="en-US" i="1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arcsin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x</a:t>
            </a:r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+ </a:t>
            </a:r>
            <a:r>
              <a:rPr lang="en-US" i="1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arcsin</a:t>
            </a:r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2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=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Пусть </a:t>
            </a:r>
            <a:r>
              <a:rPr lang="en-US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arcsin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x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= 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α,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arcsin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2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= 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β,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тогда 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α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+ 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β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840922"/>
            <a:ext cx="144016" cy="717547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14847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sin α, 2x = sin β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9552" y="5589240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5661248"/>
            <a:ext cx="48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39552" y="2636912"/>
            <a:ext cx="1368152" cy="2952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39552" y="3068960"/>
            <a:ext cx="2592288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3052310">
            <a:off x="185986" y="4983138"/>
            <a:ext cx="914400" cy="914400"/>
          </a:xfrm>
          <a:prstGeom prst="arc">
            <a:avLst>
              <a:gd name="adj1" fmla="val 16200000"/>
              <a:gd name="adj2" fmla="val 1965592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3052310">
            <a:off x="-36467" y="4873387"/>
            <a:ext cx="1413933" cy="998269"/>
          </a:xfrm>
          <a:prstGeom prst="arc">
            <a:avLst>
              <a:gd name="adj1" fmla="val 16200000"/>
              <a:gd name="adj2" fmla="val 1982300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2033861">
            <a:off x="-178011" y="4271573"/>
            <a:ext cx="1335841" cy="1248206"/>
          </a:xfrm>
          <a:prstGeom prst="arc">
            <a:avLst>
              <a:gd name="adj1" fmla="val 17752530"/>
              <a:gd name="adj2" fmla="val 1988044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87624" y="5013176"/>
            <a:ext cx="59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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043608" y="4365104"/>
            <a:ext cx="54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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483768" y="3717032"/>
            <a:ext cx="0" cy="1872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27784" y="184482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АМ</a:t>
            </a:r>
            <a:r>
              <a:rPr lang="ru-RU" sz="2000" dirty="0" smtClean="0">
                <a:sym typeface="Symbol"/>
              </a:rPr>
              <a:t></a:t>
            </a:r>
            <a:r>
              <a:rPr lang="ru-RU" sz="2000" dirty="0" smtClean="0"/>
              <a:t>ОМ.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267744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411760" y="5661248"/>
            <a:ext cx="45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139952" y="1844824"/>
            <a:ext cx="84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OA=1</a:t>
            </a:r>
            <a:endParaRPr lang="ru-RU" sz="2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004048" y="1877372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АМ = 1 × 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sin β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sin β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2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lang="ru-RU" sz="20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1619672" y="3212976"/>
            <a:ext cx="864096" cy="504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03648" y="2924944"/>
            <a:ext cx="3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95936" y="2780928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АК </a:t>
            </a:r>
            <a:r>
              <a:rPr lang="ru-RU" sz="2400" dirty="0" smtClean="0">
                <a:sym typeface="Symbol"/>
              </a:rPr>
              <a:t></a:t>
            </a:r>
            <a:r>
              <a:rPr lang="ru-RU" sz="2400" dirty="0" smtClean="0"/>
              <a:t>ОВ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148064" y="278092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АК = 1 × </a:t>
            </a:r>
            <a:r>
              <a:rPr lang="en-US" sz="2400" dirty="0" smtClean="0"/>
              <a:t>sin α</a:t>
            </a:r>
            <a:r>
              <a:rPr lang="ru-RU" sz="2400" dirty="0" smtClean="0"/>
              <a:t> = </a:t>
            </a:r>
            <a:r>
              <a:rPr lang="en-US" sz="2400" dirty="0" smtClean="0"/>
              <a:t>sin α</a:t>
            </a:r>
            <a:r>
              <a:rPr lang="ru-RU" sz="2400" dirty="0" smtClean="0"/>
              <a:t> = </a:t>
            </a:r>
            <a:r>
              <a:rPr lang="en-US" sz="2400" dirty="0" smtClean="0"/>
              <a:t>x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1475656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655598" y="3294276"/>
            <a:ext cx="29748" cy="22856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547664" y="5589240"/>
            <a:ext cx="38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4211960" y="3501008"/>
            <a:ext cx="1312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КС </a:t>
            </a:r>
            <a:r>
              <a:rPr lang="ru-RU" sz="2400" dirty="0" smtClean="0">
                <a:sym typeface="Symbol"/>
              </a:rPr>
              <a:t></a:t>
            </a:r>
            <a:r>
              <a:rPr lang="ru-RU" sz="2400" dirty="0" smtClean="0"/>
              <a:t> ОМ</a:t>
            </a:r>
            <a:endParaRPr lang="ru-RU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4139952" y="4149080"/>
            <a:ext cx="111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</a:t>
            </a:r>
            <a:r>
              <a:rPr lang="en-US" sz="2000" dirty="0" smtClean="0"/>
              <a:t>D </a:t>
            </a:r>
            <a:r>
              <a:rPr lang="ru-RU" sz="2000" dirty="0" smtClean="0">
                <a:sym typeface="Symbol"/>
              </a:rPr>
              <a:t></a:t>
            </a:r>
            <a:r>
              <a:rPr lang="ru-RU" sz="2000" dirty="0" smtClean="0"/>
              <a:t> КС</a:t>
            </a:r>
            <a:endParaRPr lang="ru-RU" sz="2000" dirty="0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1619672" y="3717032"/>
            <a:ext cx="864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403648" y="3573016"/>
            <a:ext cx="39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4221088"/>
            <a:ext cx="231485" cy="504056"/>
          </a:xfrm>
          <a:prstGeom prst="rect">
            <a:avLst/>
          </a:prstGeom>
          <a:noFill/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271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148064" y="4149080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KD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AK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×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cos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60° =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×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923928" y="4797152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</a:t>
            </a:r>
            <a:r>
              <a:rPr lang="ru-RU" dirty="0" smtClean="0"/>
              <a:t> = </a:t>
            </a:r>
            <a:r>
              <a:rPr lang="en-US" dirty="0" smtClean="0"/>
              <a:t>AM</a:t>
            </a:r>
            <a:r>
              <a:rPr lang="ru-RU" dirty="0" smtClean="0"/>
              <a:t> = 2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3923928" y="55172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 =</a:t>
            </a:r>
            <a:r>
              <a:rPr lang="en-US" dirty="0" smtClean="0"/>
              <a:t>                    </a:t>
            </a:r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517231"/>
            <a:ext cx="1008112" cy="316229"/>
          </a:xfrm>
          <a:prstGeom prst="rect">
            <a:avLst/>
          </a:prstGeom>
          <a:noFill/>
        </p:spPr>
      </p:pic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9536" y="5517232"/>
            <a:ext cx="753908" cy="360040"/>
          </a:xfrm>
          <a:prstGeom prst="rect">
            <a:avLst/>
          </a:prstGeom>
          <a:noFill/>
        </p:spPr>
      </p:pic>
      <p:sp>
        <p:nvSpPr>
          <p:cNvPr id="94" name="TextBox 93"/>
          <p:cNvSpPr txBox="1"/>
          <p:nvPr/>
        </p:nvSpPr>
        <p:spPr>
          <a:xfrm>
            <a:off x="3707904" y="616530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ru-RU" sz="2000" dirty="0" smtClean="0"/>
              <a:t>=</a:t>
            </a:r>
            <a:endParaRPr lang="ru-RU" sz="2000" dirty="0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6093296"/>
            <a:ext cx="288032" cy="576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6" grpId="0"/>
      <p:bldP spid="41" grpId="0"/>
      <p:bldP spid="43" grpId="0"/>
      <p:bldP spid="71" grpId="0"/>
      <p:bldP spid="75" grpId="0"/>
      <p:bldP spid="78" grpId="0"/>
      <p:bldP spid="89" grpId="0"/>
      <p:bldP spid="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6496" y="116632"/>
            <a:ext cx="8640959" cy="674136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35896" y="6926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Решить уравнение 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692696"/>
            <a:ext cx="2805931" cy="365125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259632" y="1700808"/>
            <a:ext cx="0" cy="2808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59632" y="4509120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2" y="1700808"/>
            <a:ext cx="1512168" cy="2808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5616" y="1412776"/>
            <a:ext cx="38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4365104"/>
            <a:ext cx="38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771800" y="4437112"/>
            <a:ext cx="38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259632" y="3861048"/>
            <a:ext cx="1152128" cy="648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1760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067944" y="1412776"/>
            <a:ext cx="780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BD</a:t>
            </a:r>
            <a:r>
              <a:rPr lang="ru-RU" sz="1600" dirty="0" smtClean="0">
                <a:sym typeface="Symbol"/>
              </a:rPr>
              <a:t>АС</a:t>
            </a:r>
            <a:endParaRPr lang="ru-RU" sz="1600" dirty="0"/>
          </a:p>
        </p:txBody>
      </p:sp>
      <p:sp>
        <p:nvSpPr>
          <p:cNvPr id="28" name="Дуга 27"/>
          <p:cNvSpPr/>
          <p:nvPr/>
        </p:nvSpPr>
        <p:spPr>
          <a:xfrm rot="21104722">
            <a:off x="816482" y="4137977"/>
            <a:ext cx="914400" cy="914400"/>
          </a:xfrm>
          <a:prstGeom prst="arc">
            <a:avLst>
              <a:gd name="adj1" fmla="val 16519043"/>
              <a:gd name="adj2" fmla="val 1962168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3170757">
            <a:off x="2454160" y="3831439"/>
            <a:ext cx="914400" cy="914400"/>
          </a:xfrm>
          <a:prstGeom prst="arc">
            <a:avLst>
              <a:gd name="adj1" fmla="val 17820679"/>
              <a:gd name="adj2" fmla="val 21105995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331640" y="3861048"/>
            <a:ext cx="50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195736" y="4149080"/>
            <a:ext cx="35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851920" y="1772816"/>
            <a:ext cx="249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теореме косинусов 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851920" y="2276872"/>
            <a:ext cx="28615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=AB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+BD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-2AB˖BD </a:t>
            </a:r>
            <a:r>
              <a:rPr lang="en-US" sz="1600" dirty="0" err="1" smtClean="0"/>
              <a:t>cos</a:t>
            </a:r>
            <a:r>
              <a:rPr lang="en-US" sz="1600" dirty="0" smtClean="0"/>
              <a:t> x</a:t>
            </a:r>
            <a:endParaRPr lang="ru-RU" sz="1600" dirty="0" smtClean="0"/>
          </a:p>
          <a:p>
            <a:r>
              <a:rPr lang="en-US" sz="1600" dirty="0" smtClean="0"/>
              <a:t>DC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=BD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+BC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-2AB˖BC </a:t>
            </a:r>
            <a:r>
              <a:rPr lang="en-US" sz="1600" dirty="0" err="1" smtClean="0"/>
              <a:t>cos</a:t>
            </a:r>
            <a:r>
              <a:rPr lang="en-US" sz="1600" dirty="0" smtClean="0"/>
              <a:t>(90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-x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851920" y="3068960"/>
            <a:ext cx="3424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15= AB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+BD</a:t>
            </a:r>
            <a:r>
              <a:rPr lang="en-US" sz="1600" baseline="30000" dirty="0" smtClean="0"/>
              <a:t>2 </a:t>
            </a:r>
            <a:r>
              <a:rPr lang="ru-RU" sz="1600" dirty="0" smtClean="0"/>
              <a:t>и</a:t>
            </a:r>
            <a:r>
              <a:rPr lang="en-US" sz="1600" dirty="0" smtClean="0"/>
              <a:t> 12cosx=2AB˖BD </a:t>
            </a:r>
            <a:r>
              <a:rPr lang="en-US" sz="1600" dirty="0" err="1" smtClean="0"/>
              <a:t>cos</a:t>
            </a:r>
            <a:r>
              <a:rPr lang="en-US" sz="1600" dirty="0" smtClean="0"/>
              <a:t> x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139952" y="3501008"/>
            <a:ext cx="155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АВ=2      и BD=</a:t>
            </a:r>
            <a:endParaRPr lang="ru-RU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573016"/>
            <a:ext cx="216024" cy="273087"/>
          </a:xfrm>
          <a:prstGeom prst="rect">
            <a:avLst/>
          </a:prstGeom>
          <a:noFill/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573016"/>
            <a:ext cx="240283" cy="303754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827584" y="3284984"/>
            <a:ext cx="57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</a:t>
            </a:r>
            <a:endParaRPr lang="ru-RU" dirty="0"/>
          </a:p>
        </p:txBody>
      </p:sp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356992"/>
            <a:ext cx="216025" cy="303754"/>
          </a:xfrm>
          <a:prstGeom prst="rect">
            <a:avLst/>
          </a:prstGeom>
          <a:noFill/>
        </p:spPr>
      </p:pic>
      <p:pic>
        <p:nvPicPr>
          <p:cNvPr id="52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789040"/>
            <a:ext cx="240283" cy="303754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4211960" y="4005064"/>
            <a:ext cx="336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7=BD</a:t>
            </a:r>
            <a:r>
              <a:rPr lang="en-US" baseline="30000" dirty="0" smtClean="0"/>
              <a:t>2</a:t>
            </a:r>
            <a:r>
              <a:rPr lang="en-US" dirty="0" smtClean="0"/>
              <a:t>+BC</a:t>
            </a:r>
            <a:r>
              <a:rPr lang="en-US" baseline="30000" dirty="0" smtClean="0"/>
              <a:t>2</a:t>
            </a:r>
            <a:r>
              <a:rPr lang="en-US" dirty="0" smtClean="0"/>
              <a:t> и 4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sin x=2BD˖BCsinx</a:t>
            </a:r>
            <a:endParaRPr lang="ru-RU" dirty="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005064"/>
            <a:ext cx="216024" cy="391096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4355976" y="44371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BD</a:t>
            </a:r>
            <a:r>
              <a:rPr lang="ru-RU" b="1" dirty="0" smtClean="0"/>
              <a:t>=</a:t>
            </a:r>
            <a:r>
              <a:rPr lang="en-US" b="1" dirty="0" smtClean="0"/>
              <a:t>    </a:t>
            </a:r>
            <a:r>
              <a:rPr lang="ru-RU" b="1" dirty="0" smtClean="0"/>
              <a:t> </a:t>
            </a:r>
            <a:r>
              <a:rPr lang="ru-RU" dirty="0" smtClean="0"/>
              <a:t>и ВС=2</a:t>
            </a:r>
            <a:endParaRPr lang="ru-RU" dirty="0"/>
          </a:p>
        </p:txBody>
      </p:sp>
      <p:pic>
        <p:nvPicPr>
          <p:cNvPr id="58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509120"/>
            <a:ext cx="240283" cy="303754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1835696" y="450912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4355976" y="4869160"/>
            <a:ext cx="212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AC=</a:t>
            </a:r>
            <a:r>
              <a:rPr lang="en-US" dirty="0" smtClean="0"/>
              <a:t>                        </a:t>
            </a:r>
            <a:r>
              <a:rPr lang="ru-RU" dirty="0" smtClean="0"/>
              <a:t>=4</a:t>
            </a:r>
            <a:endParaRPr lang="ru-RU" dirty="0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869161"/>
            <a:ext cx="1152128" cy="36003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4211960" y="5373216"/>
            <a:ext cx="282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Следовательно </a:t>
            </a:r>
            <a:r>
              <a:rPr lang="en-US" dirty="0" smtClean="0"/>
              <a:t>AD</a:t>
            </a:r>
            <a:r>
              <a:rPr lang="ru-RU" dirty="0" smtClean="0"/>
              <a:t>+</a:t>
            </a:r>
            <a:r>
              <a:rPr lang="en-US" dirty="0" smtClean="0"/>
              <a:t>DC</a:t>
            </a:r>
            <a:r>
              <a:rPr lang="ru-RU" dirty="0" smtClean="0"/>
              <a:t>=</a:t>
            </a:r>
            <a:r>
              <a:rPr lang="en-US" dirty="0" smtClean="0"/>
              <a:t>AC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3995936" y="58772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BAD=</a:t>
            </a:r>
            <a:r>
              <a:rPr lang="en-US" dirty="0" smtClean="0"/>
              <a:t>30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значит</a:t>
            </a:r>
            <a:r>
              <a:rPr lang="ru-RU" dirty="0" smtClean="0"/>
              <a:t> х=60</a:t>
            </a:r>
            <a:r>
              <a:rPr lang="ru-RU" baseline="30000" dirty="0" smtClean="0"/>
              <a:t>0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48" grpId="0"/>
      <p:bldP spid="53" grpId="0"/>
      <p:bldP spid="57" grpId="0"/>
      <p:bldP spid="59" grpId="0"/>
      <p:bldP spid="60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414</Words>
  <Application>Microsoft Office PowerPoint</Application>
  <PresentationFormat>Экран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Использование  геометрии при решении  тригонометрических задач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72</cp:revision>
  <dcterms:created xsi:type="dcterms:W3CDTF">2012-01-18T17:10:21Z</dcterms:created>
  <dcterms:modified xsi:type="dcterms:W3CDTF">2012-01-24T17:13:58Z</dcterms:modified>
</cp:coreProperties>
</file>