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2" r:id="rId4"/>
    <p:sldId id="258" r:id="rId5"/>
    <p:sldId id="259" r:id="rId6"/>
    <p:sldId id="304" r:id="rId7"/>
    <p:sldId id="260" r:id="rId8"/>
    <p:sldId id="261" r:id="rId9"/>
    <p:sldId id="262" r:id="rId10"/>
    <p:sldId id="263" r:id="rId11"/>
    <p:sldId id="265" r:id="rId12"/>
    <p:sldId id="266" r:id="rId13"/>
    <p:sldId id="311" r:id="rId14"/>
    <p:sldId id="267" r:id="rId15"/>
    <p:sldId id="312" r:id="rId16"/>
    <p:sldId id="269" r:id="rId17"/>
    <p:sldId id="314" r:id="rId18"/>
    <p:sldId id="270" r:id="rId19"/>
    <p:sldId id="310" r:id="rId20"/>
    <p:sldId id="272" r:id="rId21"/>
    <p:sldId id="273" r:id="rId22"/>
    <p:sldId id="275" r:id="rId23"/>
    <p:sldId id="276" r:id="rId24"/>
    <p:sldId id="313" r:id="rId25"/>
    <p:sldId id="278" r:id="rId26"/>
    <p:sldId id="279" r:id="rId27"/>
    <p:sldId id="281" r:id="rId28"/>
    <p:sldId id="282" r:id="rId29"/>
    <p:sldId id="284" r:id="rId30"/>
    <p:sldId id="285" r:id="rId31"/>
    <p:sldId id="287" r:id="rId32"/>
    <p:sldId id="288" r:id="rId33"/>
    <p:sldId id="296" r:id="rId34"/>
    <p:sldId id="297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D875"/>
    <a:srgbClr val="FFFF66"/>
    <a:srgbClr val="DACBAE"/>
    <a:srgbClr val="996633"/>
    <a:srgbClr val="CCFFCC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83" autoAdjust="0"/>
  </p:normalViewPr>
  <p:slideViewPr>
    <p:cSldViewPr>
      <p:cViewPr>
        <p:scale>
          <a:sx n="90" d="100"/>
          <a:sy n="90" d="100"/>
        </p:scale>
        <p:origin x="-25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B393-B076-47B9-B5D4-6F69D371F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3CB2-2480-472F-84EA-22BB61236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E49A-FE8A-407D-B8DB-7A6B4A5A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D838-050F-41F3-A012-BF9C388BD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1EF0-64B9-4F83-A9F9-751949BE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E616-433F-4D7F-916E-2EFBD55F9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BCBE-AF4B-422B-A9BD-E2E5D0EEB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6BC1-1BFD-471F-89E9-6874C489C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4485-A69F-483B-9EB5-BF5F4826D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E3D4-6929-4348-BD0A-3FDFAB0EA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6851-C9B6-4078-931D-FB4766CE6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8088-BC85-4E07-BEAD-3A0CC5068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00876B3-0908-4E21-8B2C-11829AACF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2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2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2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72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1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15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velop-kinder.com/logic-problems/z335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4.xml"/><Relationship Id="rId7" Type="http://schemas.openxmlformats.org/officeDocument/2006/relationships/image" Target="../media/image1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2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26.xml"/><Relationship Id="rId7" Type="http://schemas.openxmlformats.org/officeDocument/2006/relationships/image" Target="../media/image13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Самый умный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21163"/>
            <a:ext cx="6032500" cy="10033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0" name="Picture 8" descr="6d50891048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682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rgbClr val="FFFFFF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981075"/>
            <a:ext cx="5792787" cy="771525"/>
          </a:xfrm>
          <a:effectLst>
            <a:outerShdw dist="85194" dir="3806097" algn="ctr" rotWithShape="0">
              <a:srgbClr val="66FFFF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009999"/>
                </a:solidFill>
              </a:rPr>
              <a:t>Теория  </a:t>
            </a:r>
          </a:p>
        </p:txBody>
      </p:sp>
      <p:graphicFrame>
        <p:nvGraphicFramePr>
          <p:cNvPr id="15416" name="Group 56"/>
          <p:cNvGraphicFramePr>
            <a:graphicFrameLocks noGrp="1"/>
          </p:cNvGraphicFramePr>
          <p:nvPr>
            <p:ph sz="half" idx="1"/>
          </p:nvPr>
        </p:nvGraphicFramePr>
        <p:xfrm>
          <a:off x="1908175" y="2492375"/>
          <a:ext cx="5688013" cy="2994025"/>
        </p:xfrm>
        <a:graphic>
          <a:graphicData uri="http://schemas.openxmlformats.org/drawingml/2006/table">
            <a:tbl>
              <a:tblPr/>
              <a:tblGrid>
                <a:gridCol w="2760663"/>
                <a:gridCol w="2927350"/>
              </a:tblGrid>
              <a:tr h="133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40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50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805488"/>
            <a:ext cx="936625" cy="720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7" name="Picture 52" descr="comp018"/>
          <p:cNvPicPr>
            <a:picLocks noChangeAspect="1" noChangeArrowheads="1" noCrop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28625" y="642938"/>
            <a:ext cx="1800225" cy="164941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870700" cy="16002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О</a:t>
            </a:r>
            <a:r>
              <a:rPr lang="ru-RU" sz="4800" smtClean="0">
                <a:solidFill>
                  <a:schemeClr val="bg2"/>
                </a:solidFill>
              </a:rPr>
              <a:t>б</a:t>
            </a:r>
            <a:r>
              <a:rPr lang="ru-RU" sz="4800" smtClean="0">
                <a:solidFill>
                  <a:schemeClr val="tx2"/>
                </a:solidFill>
              </a:rPr>
              <a:t>щ</a:t>
            </a:r>
            <a:r>
              <a:rPr lang="ru-RU" sz="4800" smtClean="0">
                <a:solidFill>
                  <a:schemeClr val="folHlink"/>
                </a:solidFill>
              </a:rPr>
              <a:t>и</a:t>
            </a:r>
            <a:r>
              <a:rPr lang="ru-RU" sz="4800" smtClean="0">
                <a:solidFill>
                  <a:srgbClr val="CC3399"/>
                </a:solidFill>
              </a:rPr>
              <a:t>е</a:t>
            </a:r>
            <a:r>
              <a:rPr lang="ru-RU" sz="6600" smtClean="0"/>
              <a:t> </a:t>
            </a:r>
            <a:r>
              <a:rPr lang="ru-RU" sz="5400" smtClean="0">
                <a:solidFill>
                  <a:srgbClr val="008000"/>
                </a:solidFill>
              </a:rPr>
              <a:t>в</a:t>
            </a:r>
            <a:r>
              <a:rPr lang="ru-RU" sz="5400" smtClean="0">
                <a:solidFill>
                  <a:srgbClr val="0000CC"/>
                </a:solidFill>
              </a:rPr>
              <a:t>о</a:t>
            </a:r>
            <a:r>
              <a:rPr lang="ru-RU" sz="5400" smtClean="0"/>
              <a:t>п</a:t>
            </a:r>
            <a:r>
              <a:rPr lang="ru-RU" sz="5400" smtClean="0">
                <a:solidFill>
                  <a:srgbClr val="009999"/>
                </a:solidFill>
              </a:rPr>
              <a:t>р</a:t>
            </a:r>
            <a:r>
              <a:rPr lang="ru-RU" sz="5400" smtClean="0">
                <a:solidFill>
                  <a:schemeClr val="tx2"/>
                </a:solidFill>
              </a:rPr>
              <a:t>о</a:t>
            </a:r>
            <a:r>
              <a:rPr lang="ru-RU" sz="5400" smtClean="0">
                <a:solidFill>
                  <a:srgbClr val="CC0066"/>
                </a:solidFill>
              </a:rPr>
              <a:t>с</a:t>
            </a:r>
            <a:r>
              <a:rPr lang="ru-RU" sz="5400" smtClean="0">
                <a:solidFill>
                  <a:srgbClr val="FF9933"/>
                </a:solidFill>
              </a:rPr>
              <a:t>ы</a:t>
            </a:r>
          </a:p>
        </p:txBody>
      </p:sp>
      <p:graphicFrame>
        <p:nvGraphicFramePr>
          <p:cNvPr id="17461" name="Group 53"/>
          <p:cNvGraphicFramePr>
            <a:graphicFrameLocks noGrp="1"/>
          </p:cNvGraphicFramePr>
          <p:nvPr>
            <p:ph sz="half" idx="1"/>
          </p:nvPr>
        </p:nvGraphicFramePr>
        <p:xfrm>
          <a:off x="2195513" y="2205038"/>
          <a:ext cx="5184775" cy="3024188"/>
        </p:xfrm>
        <a:graphic>
          <a:graphicData uri="http://schemas.openxmlformats.org/drawingml/2006/table">
            <a:tbl>
              <a:tblPr/>
              <a:tblGrid>
                <a:gridCol w="2601912"/>
                <a:gridCol w="2582863"/>
              </a:tblGrid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 баллов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 баллов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40 баллов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50 баллов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05488"/>
            <a:ext cx="863600" cy="720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1" name="Picture 54" descr="4318117982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15888"/>
            <a:ext cx="19748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10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908050"/>
            <a:ext cx="5394325" cy="54006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dirty="0" smtClean="0"/>
              <a:t>На рисунке Вы видите поперечное сечение вазы.</a:t>
            </a:r>
          </a:p>
          <a:p>
            <a:pPr marL="609600" indent="-609600" eaLnBrk="1" hangingPunct="1">
              <a:buFontTx/>
              <a:buNone/>
            </a:pPr>
            <a:r>
              <a:rPr lang="ru-RU" sz="2800" dirty="0" smtClean="0"/>
              <a:t>Чему равна </a:t>
            </a:r>
            <a:r>
              <a:rPr lang="ru-RU" sz="2800" b="1" dirty="0" smtClean="0"/>
              <a:t>площадь</a:t>
            </a:r>
            <a:r>
              <a:rPr lang="ru-RU" sz="2800" dirty="0" smtClean="0"/>
              <a:t> этого сечения, если </a:t>
            </a:r>
            <a:r>
              <a:rPr lang="ru-RU" sz="2800" b="1" dirty="0" smtClean="0"/>
              <a:t>сторона</a:t>
            </a:r>
            <a:r>
              <a:rPr lang="ru-RU" sz="2800" dirty="0" smtClean="0"/>
              <a:t> маленького квадратика на рисунке равна </a:t>
            </a:r>
            <a:r>
              <a:rPr lang="ru-RU" sz="2800" b="1" dirty="0" smtClean="0"/>
              <a:t>2 см</a:t>
            </a:r>
            <a:r>
              <a:rPr lang="ru-RU" sz="2800" dirty="0" smtClean="0"/>
              <a:t> ? </a:t>
            </a:r>
            <a:br>
              <a:rPr lang="ru-RU" sz="2800" dirty="0" smtClean="0"/>
            </a:br>
            <a:r>
              <a:rPr lang="ru-RU" sz="2800" dirty="0" smtClean="0"/>
              <a:t>( Каждая </a:t>
            </a:r>
            <a:r>
              <a:rPr lang="ru-RU" sz="2800" b="1" dirty="0" smtClean="0"/>
              <a:t>кривая</a:t>
            </a:r>
            <a:r>
              <a:rPr lang="ru-RU" sz="2800" dirty="0" smtClean="0"/>
              <a:t> линия на рисунке - это </a:t>
            </a:r>
            <a:r>
              <a:rPr lang="ru-RU" sz="2800" b="1" dirty="0" smtClean="0"/>
              <a:t>половина или четверть окружности</a:t>
            </a:r>
            <a:r>
              <a:rPr lang="ru-RU" sz="2800" dirty="0" smtClean="0"/>
              <a:t>) </a:t>
            </a:r>
            <a:endParaRPr lang="ru-RU" sz="2800" b="1" dirty="0" smtClean="0"/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6" descr="Простейшая геоме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26622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75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Решение </a:t>
            </a:r>
          </a:p>
        </p:txBody>
      </p:sp>
      <p:pic>
        <p:nvPicPr>
          <p:cNvPr id="16387" name="Picture 4" descr="z325-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836613"/>
            <a:ext cx="4464050" cy="2398712"/>
          </a:xfrm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4213" y="3213100"/>
            <a:ext cx="77755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 dirty="0"/>
              <a:t>Площадь сечения вазы гораздо легче вычислить без применения алгебры.</a:t>
            </a:r>
            <a:br>
              <a:rPr lang="ru-RU" sz="2400" b="0" dirty="0"/>
            </a:br>
            <a:r>
              <a:rPr lang="ru-RU" sz="2400" b="0" dirty="0"/>
              <a:t>Проведем дополнительные линии.</a:t>
            </a:r>
            <a:br>
              <a:rPr lang="ru-RU" sz="2400" b="0" dirty="0"/>
            </a:br>
            <a:r>
              <a:rPr lang="ru-RU" sz="2400" b="0" dirty="0"/>
              <a:t>Переместим участок</a:t>
            </a:r>
            <a:br>
              <a:rPr lang="ru-RU" sz="2400" b="0" dirty="0"/>
            </a:br>
            <a:r>
              <a:rPr lang="ru-RU" sz="2400" dirty="0"/>
              <a:t>D</a:t>
            </a:r>
            <a:r>
              <a:rPr lang="ru-RU" sz="2400" b="0" dirty="0"/>
              <a:t> на </a:t>
            </a:r>
            <a:r>
              <a:rPr lang="ru-RU" sz="2400" dirty="0"/>
              <a:t>A, C</a:t>
            </a:r>
            <a:r>
              <a:rPr lang="ru-RU" sz="2400" b="0" dirty="0"/>
              <a:t> - на </a:t>
            </a:r>
            <a:r>
              <a:rPr lang="ru-RU" sz="2400" dirty="0"/>
              <a:t>B, E</a:t>
            </a:r>
            <a:r>
              <a:rPr lang="ru-RU" sz="2400" b="0" dirty="0"/>
              <a:t> на - </a:t>
            </a:r>
            <a:r>
              <a:rPr lang="ru-RU" sz="2400" dirty="0" err="1"/>
              <a:t>H</a:t>
            </a:r>
            <a:r>
              <a:rPr lang="ru-RU" sz="2400" b="0" dirty="0" err="1"/>
              <a:t>,и</a:t>
            </a:r>
            <a:r>
              <a:rPr lang="ru-RU" sz="2400" b="0" dirty="0"/>
              <a:t> </a:t>
            </a:r>
            <a:r>
              <a:rPr lang="ru-RU" sz="2400" dirty="0"/>
              <a:t>F</a:t>
            </a:r>
            <a:r>
              <a:rPr lang="ru-RU" sz="2400" b="0" dirty="0"/>
              <a:t> на - </a:t>
            </a:r>
            <a:r>
              <a:rPr lang="ru-RU" sz="2400" dirty="0"/>
              <a:t>G</a:t>
            </a:r>
            <a:r>
              <a:rPr lang="ru-RU" sz="2400" b="0" dirty="0"/>
              <a:t>. </a:t>
            </a:r>
          </a:p>
          <a:p>
            <a:pPr algn="ctr"/>
            <a:r>
              <a:rPr lang="ru-RU" sz="2400" b="0" dirty="0"/>
              <a:t>Мы получим фигуру из трех прямоугольников </a:t>
            </a:r>
            <a:r>
              <a:rPr lang="ru-RU" sz="2400" dirty="0"/>
              <a:t>2х6</a:t>
            </a:r>
            <a:r>
              <a:rPr lang="ru-RU" sz="2400" b="0" dirty="0"/>
              <a:t>            с общим числом квадратиков </a:t>
            </a:r>
            <a:r>
              <a:rPr lang="ru-RU" sz="2400" dirty="0"/>
              <a:t>3 · 2 · 6 = 36</a:t>
            </a:r>
            <a:r>
              <a:rPr lang="ru-RU" sz="2400" b="0" dirty="0"/>
              <a:t>         квадратиков, или площадью </a:t>
            </a:r>
            <a:r>
              <a:rPr lang="ru-RU" sz="2400" dirty="0"/>
              <a:t>2см · </a:t>
            </a:r>
            <a:r>
              <a:rPr lang="ru-RU" sz="2400" dirty="0" err="1"/>
              <a:t>2см</a:t>
            </a:r>
            <a:r>
              <a:rPr lang="ru-RU" sz="2400" dirty="0"/>
              <a:t> · 36 </a:t>
            </a:r>
            <a:r>
              <a:rPr lang="ru-RU" sz="2400" b="0" dirty="0"/>
              <a:t>= </a:t>
            </a:r>
            <a:r>
              <a:rPr lang="ru-RU" sz="2400" dirty="0"/>
              <a:t>144 кв.см.</a:t>
            </a:r>
            <a:r>
              <a:rPr lang="ru-RU" sz="2400" b="0" dirty="0"/>
              <a:t>  </a:t>
            </a:r>
          </a:p>
        </p:txBody>
      </p:sp>
      <p:sp>
        <p:nvSpPr>
          <p:cNvPr id="1638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576262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870700" cy="881063"/>
          </a:xfrm>
        </p:spPr>
        <p:txBody>
          <a:bodyPr/>
          <a:lstStyle/>
          <a:p>
            <a:pPr eaLnBrk="1" hangingPunct="1"/>
            <a:r>
              <a:rPr lang="ru-RU" smtClean="0"/>
              <a:t>20</a:t>
            </a:r>
          </a:p>
        </p:txBody>
      </p:sp>
      <p:sp>
        <p:nvSpPr>
          <p:cNvPr id="174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6437313" cy="5694362"/>
          </a:xfrm>
          <a:noFill/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На поверхность прямоугольника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Нанесена равномерная сетка.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Площадь фигуры, покрашенной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в фиолетовый цвет,</a:t>
            </a:r>
            <a:endParaRPr lang="en-US" sz="2800" dirty="0" smtClean="0">
              <a:latin typeface="Verdana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равна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192 кв. см.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Чему равна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 длина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квадратика?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 </a:t>
            </a:r>
            <a:endParaRPr lang="ru-RU" sz="28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17413" name="Picture 4" descr="Геометрическая задач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29000" y="3214688"/>
            <a:ext cx="43926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75"/>
            </a:gs>
            <a:gs pos="50000">
              <a:srgbClr val="FFCCFF"/>
            </a:gs>
            <a:gs pos="100000">
              <a:srgbClr val="FFD87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Геоме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2875"/>
            <a:ext cx="63579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0" y="257175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0">
                <a:latin typeface="Verdana" pitchFamily="34" charset="0"/>
                <a:cs typeface="Times New Roman" pitchFamily="18" charset="0"/>
              </a:rPr>
              <a:t>Проведем вспомогательные линии. Теперь хорошо видно, что фигура 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Е равна фигуре С, а фигура </a:t>
            </a:r>
            <a:endParaRPr lang="ru-RU" sz="2400" b="0">
              <a:latin typeface="Times New Roman" pitchFamily="18" charset="0"/>
            </a:endParaRP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142875" y="3786188"/>
            <a:ext cx="8664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dirty="0">
                <a:latin typeface="Verdana" pitchFamily="34" charset="0"/>
                <a:cs typeface="Times New Roman" pitchFamily="18" charset="0"/>
              </a:rPr>
              <a:t>А равна фигуре В. </a:t>
            </a:r>
            <a:r>
              <a:rPr lang="ru-RU" sz="2400" b="0" dirty="0">
                <a:latin typeface="Verdana" pitchFamily="34" charset="0"/>
                <a:cs typeface="Times New Roman" pitchFamily="18" charset="0"/>
              </a:rPr>
              <a:t>Значит фигуры А, В, С, Е </a:t>
            </a:r>
          </a:p>
          <a:p>
            <a:pPr algn="r"/>
            <a:r>
              <a:rPr lang="ru-RU" sz="2400" b="0" dirty="0">
                <a:latin typeface="Verdana" pitchFamily="34" charset="0"/>
                <a:cs typeface="Times New Roman" pitchFamily="18" charset="0"/>
              </a:rPr>
              <a:t>можно друг на друга наложить (А на В, Е на С).</a:t>
            </a:r>
          </a:p>
          <a:p>
            <a:pPr algn="r" eaLnBrk="0" hangingPunct="0"/>
            <a:r>
              <a:rPr lang="ru-RU" sz="2400" b="0" dirty="0">
                <a:latin typeface="Verdana" pitchFamily="34" charset="0"/>
                <a:cs typeface="Times New Roman" pitchFamily="18" charset="0"/>
              </a:rPr>
              <a:t> После этого мы получаем фигуру площадью </a:t>
            </a:r>
          </a:p>
          <a:p>
            <a:pPr algn="r" eaLnBrk="0" hangingPunct="0"/>
            <a:r>
              <a:rPr lang="ru-RU" sz="2400" b="0" dirty="0">
                <a:latin typeface="Verdana" pitchFamily="34" charset="0"/>
                <a:cs typeface="Times New Roman" pitchFamily="18" charset="0"/>
              </a:rPr>
              <a:t>12 клеток (мы 4 умножаем на 3). Нам известна </a:t>
            </a:r>
          </a:p>
          <a:p>
            <a:pPr algn="r" eaLnBrk="0" hangingPunct="0"/>
            <a:r>
              <a:rPr lang="ru-RU" sz="2400" b="0" dirty="0">
                <a:latin typeface="Verdana" pitchFamily="34" charset="0"/>
                <a:cs typeface="Times New Roman" pitchFamily="18" charset="0"/>
              </a:rPr>
              <a:t>площадь фиолетовой фигуры, она равна 192 кв.см. </a:t>
            </a:r>
          </a:p>
          <a:p>
            <a:pPr algn="r" eaLnBrk="0" hangingPunct="0"/>
            <a:r>
              <a:rPr lang="ru-RU" sz="2400" b="0" dirty="0">
                <a:latin typeface="Verdana" pitchFamily="34" charset="0"/>
                <a:cs typeface="Times New Roman" pitchFamily="18" charset="0"/>
              </a:rPr>
              <a:t>А площадь одной клетки 192 : 12 = 16 кв.см. </a:t>
            </a:r>
            <a:br>
              <a:rPr lang="ru-RU" sz="2400" b="0" dirty="0">
                <a:latin typeface="Verdana" pitchFamily="34" charset="0"/>
                <a:cs typeface="Times New Roman" pitchFamily="18" charset="0"/>
              </a:rPr>
            </a:br>
            <a:r>
              <a:rPr lang="ru-RU" sz="2400" b="0" dirty="0">
                <a:latin typeface="Verdana" pitchFamily="34" charset="0"/>
                <a:cs typeface="Times New Roman" pitchFamily="18" charset="0"/>
              </a:rPr>
              <a:t>Сторона клетки: 16 : 4 = 4 см. </a:t>
            </a:r>
          </a:p>
        </p:txBody>
      </p:sp>
      <p:sp>
        <p:nvSpPr>
          <p:cNvPr id="1843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7588" y="6286500"/>
            <a:ext cx="506412" cy="4286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1052513"/>
          </a:xfrm>
        </p:spPr>
        <p:txBody>
          <a:bodyPr/>
          <a:lstStyle/>
          <a:p>
            <a:pPr eaLnBrk="1" hangingPunct="1"/>
            <a:r>
              <a:rPr lang="ru-RU" smtClean="0"/>
              <a:t>40</a:t>
            </a:r>
          </a:p>
        </p:txBody>
      </p:sp>
      <p:pic>
        <p:nvPicPr>
          <p:cNvPr id="19459" name="Рисунок 6" descr="Головоломка на разрезание фигуры - Задача Лайонса"/>
          <p:cNvPicPr>
            <a:picLocks noChangeAspect="1" noChangeArrowheads="1"/>
          </p:cNvPicPr>
          <p:nvPr/>
        </p:nvPicPr>
        <p:blipFill>
          <a:blip r:embed="rId2"/>
          <a:srcRect l="5479" t="7137" r="6850" b="7224"/>
          <a:stretch>
            <a:fillRect/>
          </a:stretch>
        </p:blipFill>
        <p:spPr bwMode="auto">
          <a:xfrm>
            <a:off x="2000250" y="2500313"/>
            <a:ext cx="5214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214313" y="1071563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Разрежьте фигуру на четыре одинаковых многоугольника отличающихся по своей форме от исходной фигуры.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33475"/>
          </a:xfrm>
        </p:spPr>
        <p:txBody>
          <a:bodyPr/>
          <a:lstStyle/>
          <a:p>
            <a:r>
              <a:rPr lang="ru-RU" smtClean="0"/>
              <a:t>40</a:t>
            </a:r>
          </a:p>
        </p:txBody>
      </p:sp>
      <p:pic>
        <p:nvPicPr>
          <p:cNvPr id="20483" name="Содержимое 3" descr="http://www.potehechas.ru/golovolomki/img_otvety/zadacha_lajonsa.jpg"/>
          <p:cNvPicPr>
            <a:picLocks noGrp="1"/>
          </p:cNvPicPr>
          <p:nvPr>
            <p:ph idx="1"/>
          </p:nvPr>
        </p:nvPicPr>
        <p:blipFill>
          <a:blip r:embed="rId3"/>
          <a:srcRect l="3291" t="2734" r="3192" b="3516"/>
          <a:stretch>
            <a:fillRect/>
          </a:stretch>
        </p:blipFill>
        <p:spPr>
          <a:xfrm>
            <a:off x="2071688" y="1357313"/>
            <a:ext cx="5000625" cy="4214812"/>
          </a:xfrm>
        </p:spPr>
      </p:pic>
      <p:sp>
        <p:nvSpPr>
          <p:cNvPr id="2048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836613"/>
          </a:xfrm>
        </p:spPr>
        <p:txBody>
          <a:bodyPr/>
          <a:lstStyle/>
          <a:p>
            <a:pPr eaLnBrk="1" hangingPunct="1"/>
            <a:r>
              <a:rPr lang="ru-RU" smtClean="0"/>
              <a:t>50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Рисунок 4" descr="Разделить фигуру на равные части  - Графическая головоломка"/>
          <p:cNvPicPr>
            <a:picLocks noChangeAspect="1" noChangeArrowheads="1"/>
          </p:cNvPicPr>
          <p:nvPr/>
        </p:nvPicPr>
        <p:blipFill>
          <a:blip r:embed="rId2"/>
          <a:srcRect t="8466" b="8466"/>
          <a:stretch>
            <a:fillRect/>
          </a:stretch>
        </p:blipFill>
        <p:spPr bwMode="auto">
          <a:xfrm>
            <a:off x="2428875" y="1857375"/>
            <a:ext cx="4929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214313" y="85725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Попробуйте разделить данную фигуру ломаными линиями на три одинаковые части.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836613"/>
          </a:xfrm>
        </p:spPr>
        <p:txBody>
          <a:bodyPr/>
          <a:lstStyle/>
          <a:p>
            <a:pPr eaLnBrk="1" hangingPunct="1"/>
            <a:r>
              <a:rPr lang="ru-RU" smtClean="0"/>
              <a:t>50</a:t>
            </a: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Рисунок 26" descr="http://www.potehechas.ru/golovolomki/img_otvety/3_chasti.jpg"/>
          <p:cNvPicPr>
            <a:picLocks noChangeAspect="1" noChangeArrowheads="1"/>
          </p:cNvPicPr>
          <p:nvPr/>
        </p:nvPicPr>
        <p:blipFill>
          <a:blip r:embed="rId3"/>
          <a:srcRect l="4128" t="3418" r="4109" b="6007"/>
          <a:stretch>
            <a:fillRect/>
          </a:stretch>
        </p:blipFill>
        <p:spPr bwMode="auto">
          <a:xfrm>
            <a:off x="1857375" y="1000125"/>
            <a:ext cx="53578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6870700" cy="16002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CC0066"/>
                </a:solidFill>
              </a:rPr>
              <a:t>1 раунд</a:t>
            </a:r>
            <a:br>
              <a:rPr lang="ru-RU" sz="6000" smtClean="0">
                <a:solidFill>
                  <a:srgbClr val="CC0066"/>
                </a:solidFill>
              </a:rPr>
            </a:br>
            <a:endParaRPr lang="ru-RU" sz="6000" smtClean="0">
              <a:solidFill>
                <a:srgbClr val="CC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700213"/>
            <a:ext cx="7524750" cy="3184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00CC"/>
                </a:solidFill>
              </a:rPr>
              <a:t>Команды составляют слова из математического термина.</a:t>
            </a:r>
          </a:p>
        </p:txBody>
      </p:sp>
      <p:pic>
        <p:nvPicPr>
          <p:cNvPr id="5124" name="Picture 9" descr="021ae8670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84538"/>
            <a:ext cx="27971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pPr eaLnBrk="1" hangingPunct="1"/>
            <a:r>
              <a:rPr lang="ru-RU" smtClean="0"/>
              <a:t>10</a:t>
            </a:r>
          </a:p>
        </p:txBody>
      </p:sp>
      <p:sp>
        <p:nvSpPr>
          <p:cNvPr id="2355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6962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0" kern="0" dirty="0">
                <a:latin typeface="+mn-lt"/>
              </a:rPr>
              <a:t> Решить уравнение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0" kern="0" dirty="0">
                <a:latin typeface="+mn-lt"/>
              </a:rPr>
              <a:t>(х-1)(х+2)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0" kern="0" dirty="0">
                <a:latin typeface="+mn-lt"/>
              </a:rPr>
              <a:t>(х+2)(Х+3)</a:t>
            </a:r>
            <a:endParaRPr lang="ru-RU" sz="4400" b="0" kern="0" dirty="0">
              <a:latin typeface="+mn-lt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771775" y="3068638"/>
            <a:ext cx="3529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357938" y="2643188"/>
            <a:ext cx="1296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33413"/>
          </a:xfrm>
        </p:spPr>
        <p:txBody>
          <a:bodyPr/>
          <a:lstStyle/>
          <a:p>
            <a:pPr eaLnBrk="1" hangingPunct="1"/>
            <a:r>
              <a:rPr lang="ru-RU" smtClean="0"/>
              <a:t>20</a:t>
            </a:r>
          </a:p>
        </p:txBody>
      </p:sp>
      <p:sp>
        <p:nvSpPr>
          <p:cNvPr id="2457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649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71500" y="78581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0" kern="0" dirty="0">
                <a:latin typeface="Verdana" pitchFamily="34" charset="0"/>
                <a:cs typeface="Times New Roman" pitchFamily="18" charset="0"/>
              </a:rPr>
              <a:t>Для нумерации страниц в учебнике </a:t>
            </a:r>
          </a:p>
          <a:p>
            <a:pPr algn="ctr">
              <a:defRPr/>
            </a:pPr>
            <a:r>
              <a:rPr lang="ru-RU" sz="3200" b="0" kern="0" dirty="0">
                <a:latin typeface="Verdana" pitchFamily="34" charset="0"/>
                <a:cs typeface="Times New Roman" pitchFamily="18" charset="0"/>
              </a:rPr>
              <a:t>понадобилось 534 цифры. </a:t>
            </a:r>
          </a:p>
          <a:p>
            <a:pPr algn="ctr" eaLnBrk="0" hangingPunct="0">
              <a:defRPr/>
            </a:pPr>
            <a:r>
              <a:rPr lang="ru-RU" sz="3200" b="0" kern="0" dirty="0">
                <a:latin typeface="Verdana" pitchFamily="34" charset="0"/>
                <a:cs typeface="Times New Roman" pitchFamily="18" charset="0"/>
              </a:rPr>
              <a:t>Сколько страниц в учебнике? </a:t>
            </a:r>
            <a:endParaRPr lang="ru-RU" sz="3200" b="0" kern="0" dirty="0">
              <a:latin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71500" y="1000125"/>
            <a:ext cx="77152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0" dirty="0">
                <a:latin typeface="Verdana" pitchFamily="34" charset="0"/>
                <a:cs typeface="Times New Roman" pitchFamily="18" charset="0"/>
              </a:rPr>
              <a:t>Для нумерации первых 9-ти страниц учебника использованы 9 цифр. </a:t>
            </a:r>
            <a:endParaRPr lang="ru-RU" sz="2800" b="0" dirty="0">
              <a:cs typeface="Times New Roman" pitchFamily="18" charset="0"/>
            </a:endParaRPr>
          </a:p>
          <a:p>
            <a:pPr algn="ctr" eaLnBrk="0" hangingPunct="0"/>
            <a:r>
              <a:rPr lang="ru-RU" sz="2800" b="0" dirty="0">
                <a:latin typeface="Verdana" pitchFamily="34" charset="0"/>
                <a:cs typeface="Times New Roman" pitchFamily="18" charset="0"/>
              </a:rPr>
              <a:t>Следующие 90 страниц занумерованы двузначными числами. Для этого потребовалось 90 · 2 = 180 цифр. </a:t>
            </a:r>
            <a:endParaRPr lang="ru-RU" sz="2800" b="0" dirty="0">
              <a:cs typeface="Times New Roman" pitchFamily="18" charset="0"/>
            </a:endParaRPr>
          </a:p>
          <a:p>
            <a:pPr algn="ctr" eaLnBrk="0" hangingPunct="0"/>
            <a:r>
              <a:rPr lang="ru-RU" sz="2800" b="0" dirty="0">
                <a:latin typeface="Verdana" pitchFamily="34" charset="0"/>
                <a:cs typeface="Times New Roman" pitchFamily="18" charset="0"/>
              </a:rPr>
              <a:t>Остаток, приходящийся на трехзначные номера, составляет: </a:t>
            </a:r>
            <a:br>
              <a:rPr lang="ru-RU" sz="2800" b="0" dirty="0">
                <a:latin typeface="Verdana" pitchFamily="34" charset="0"/>
                <a:cs typeface="Times New Roman" pitchFamily="18" charset="0"/>
              </a:rPr>
            </a:br>
            <a:r>
              <a:rPr lang="ru-RU" sz="2800" b="0" dirty="0">
                <a:latin typeface="Verdana" pitchFamily="34" charset="0"/>
                <a:cs typeface="Times New Roman" pitchFamily="18" charset="0"/>
              </a:rPr>
              <a:t>534 - (180+9) = 345 цифр. </a:t>
            </a:r>
            <a:br>
              <a:rPr lang="ru-RU" sz="2800" b="0" dirty="0">
                <a:latin typeface="Verdana" pitchFamily="34" charset="0"/>
                <a:cs typeface="Times New Roman" pitchFamily="18" charset="0"/>
              </a:rPr>
            </a:br>
            <a:r>
              <a:rPr lang="ru-RU" sz="2800" b="0" dirty="0">
                <a:latin typeface="Verdana" pitchFamily="34" charset="0"/>
                <a:cs typeface="Times New Roman" pitchFamily="18" charset="0"/>
              </a:rPr>
              <a:t>Из этих цифр составлены 345:3 = 115 трехзначных номеров. </a:t>
            </a:r>
            <a:endParaRPr lang="ru-RU" sz="2800" b="0" dirty="0">
              <a:cs typeface="Times New Roman" pitchFamily="18" charset="0"/>
            </a:endParaRPr>
          </a:p>
          <a:p>
            <a:pPr algn="ctr" eaLnBrk="0" hangingPunct="0"/>
            <a:r>
              <a:rPr lang="ru-RU" sz="2800" b="0" dirty="0">
                <a:latin typeface="Verdana" pitchFamily="34" charset="0"/>
                <a:cs typeface="Times New Roman" pitchFamily="18" charset="0"/>
              </a:rPr>
              <a:t>Итого число страниц в учебнике равно 9 + 90 + 115 = 214. </a:t>
            </a:r>
            <a:endParaRPr lang="ru-RU" sz="28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40</a:t>
            </a:r>
          </a:p>
        </p:txBody>
      </p:sp>
      <p:sp>
        <p:nvSpPr>
          <p:cNvPr id="2560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714500" y="785813"/>
            <a:ext cx="5429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Лошадь съедает копну сена за 2 суток, корова – за 3, овца – за 6 суток. За какое время съедят копну сена лошадь, корова и овца вместе?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      1) 1/2суток </a:t>
            </a:r>
            <a:br>
              <a:rPr lang="ru-RU" sz="2800" dirty="0"/>
            </a:br>
            <a:r>
              <a:rPr lang="ru-RU" sz="2800" dirty="0"/>
              <a:t>      2) 1 сутки </a:t>
            </a:r>
            <a:br>
              <a:rPr lang="ru-RU" sz="2800" dirty="0"/>
            </a:br>
            <a:r>
              <a:rPr lang="ru-RU" sz="2800" dirty="0"/>
              <a:t>      3) 2 суток </a:t>
            </a:r>
            <a:br>
              <a:rPr lang="ru-RU" sz="2800" dirty="0"/>
            </a:br>
            <a:r>
              <a:rPr lang="ru-RU" sz="2800" dirty="0"/>
              <a:t>      4) 1/4суток </a:t>
            </a:r>
            <a:br>
              <a:rPr lang="ru-RU" sz="2800" dirty="0"/>
            </a:br>
            <a:r>
              <a:rPr lang="ru-RU" sz="2800" dirty="0"/>
              <a:t>      5) 1,5 суток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50</a:t>
            </a:r>
          </a:p>
        </p:txBody>
      </p:sp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1547813" y="18446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50" y="1071563"/>
            <a:ext cx="8286750" cy="29479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0" kern="0" dirty="0">
                <a:latin typeface="+mn-lt"/>
              </a:rPr>
              <a:t>Имеется перекресток двух дорог. Вдоль каждой из дорог по одну сторону, на этом перекрестке надо посадить по 11 деревьев. Каково наименьшее количество деревьев можно посадить, выполняя это задание?</a:t>
            </a:r>
            <a:endParaRPr lang="ru-RU" sz="40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5"/>
          <p:cNvSpPr>
            <a:spLocks/>
          </p:cNvSpPr>
          <p:nvPr/>
        </p:nvSpPr>
        <p:spPr bwMode="auto">
          <a:xfrm>
            <a:off x="1127125" y="1784350"/>
            <a:ext cx="6181725" cy="3373438"/>
          </a:xfrm>
          <a:custGeom>
            <a:avLst/>
            <a:gdLst>
              <a:gd name="T0" fmla="*/ 2147483647 w 4695"/>
              <a:gd name="T1" fmla="*/ 2147483647 h 2170"/>
              <a:gd name="T2" fmla="*/ 2147483647 w 4695"/>
              <a:gd name="T3" fmla="*/ 2147483647 h 2170"/>
              <a:gd name="T4" fmla="*/ 2147483647 w 4695"/>
              <a:gd name="T5" fmla="*/ 2147483647 h 2170"/>
              <a:gd name="T6" fmla="*/ 2147483647 w 4695"/>
              <a:gd name="T7" fmla="*/ 2147483647 h 2170"/>
              <a:gd name="T8" fmla="*/ 2147483647 w 4695"/>
              <a:gd name="T9" fmla="*/ 2147483647 h 2170"/>
              <a:gd name="T10" fmla="*/ 2147483647 w 4695"/>
              <a:gd name="T11" fmla="*/ 2147483647 h 2170"/>
              <a:gd name="T12" fmla="*/ 2147483647 w 4695"/>
              <a:gd name="T13" fmla="*/ 2147483647 h 2170"/>
              <a:gd name="T14" fmla="*/ 2147483647 w 4695"/>
              <a:gd name="T15" fmla="*/ 2147483647 h 2170"/>
              <a:gd name="T16" fmla="*/ 2147483647 w 4695"/>
              <a:gd name="T17" fmla="*/ 2147483647 h 2170"/>
              <a:gd name="T18" fmla="*/ 2147483647 w 4695"/>
              <a:gd name="T19" fmla="*/ 2147483647 h 2170"/>
              <a:gd name="T20" fmla="*/ 2147483647 w 4695"/>
              <a:gd name="T21" fmla="*/ 2147483647 h 2170"/>
              <a:gd name="T22" fmla="*/ 2147483647 w 4695"/>
              <a:gd name="T23" fmla="*/ 2147483647 h 2170"/>
              <a:gd name="T24" fmla="*/ 2147483647 w 4695"/>
              <a:gd name="T25" fmla="*/ 2147483647 h 2170"/>
              <a:gd name="T26" fmla="*/ 2147483647 w 4695"/>
              <a:gd name="T27" fmla="*/ 2147483647 h 2170"/>
              <a:gd name="T28" fmla="*/ 2147483647 w 4695"/>
              <a:gd name="T29" fmla="*/ 2147483647 h 2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95"/>
              <a:gd name="T46" fmla="*/ 0 h 2170"/>
              <a:gd name="T47" fmla="*/ 4695 w 4695"/>
              <a:gd name="T48" fmla="*/ 2170 h 2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95" h="2170">
                <a:moveTo>
                  <a:pt x="174" y="38"/>
                </a:moveTo>
                <a:cubicBezTo>
                  <a:pt x="348" y="76"/>
                  <a:pt x="839" y="326"/>
                  <a:pt x="1081" y="492"/>
                </a:cubicBezTo>
                <a:cubicBezTo>
                  <a:pt x="1323" y="658"/>
                  <a:pt x="1422" y="855"/>
                  <a:pt x="1626" y="1036"/>
                </a:cubicBezTo>
                <a:cubicBezTo>
                  <a:pt x="1830" y="1217"/>
                  <a:pt x="2064" y="1459"/>
                  <a:pt x="2306" y="1580"/>
                </a:cubicBezTo>
                <a:cubicBezTo>
                  <a:pt x="2548" y="1701"/>
                  <a:pt x="2797" y="1732"/>
                  <a:pt x="3077" y="1762"/>
                </a:cubicBezTo>
                <a:cubicBezTo>
                  <a:pt x="3357" y="1792"/>
                  <a:pt x="3742" y="1754"/>
                  <a:pt x="3984" y="1762"/>
                </a:cubicBezTo>
                <a:cubicBezTo>
                  <a:pt x="4226" y="1770"/>
                  <a:pt x="4446" y="1747"/>
                  <a:pt x="4529" y="1807"/>
                </a:cubicBezTo>
                <a:cubicBezTo>
                  <a:pt x="4612" y="1867"/>
                  <a:pt x="4695" y="2080"/>
                  <a:pt x="4483" y="2125"/>
                </a:cubicBezTo>
                <a:cubicBezTo>
                  <a:pt x="4271" y="2170"/>
                  <a:pt x="3607" y="2102"/>
                  <a:pt x="3259" y="2079"/>
                </a:cubicBezTo>
                <a:cubicBezTo>
                  <a:pt x="2911" y="2056"/>
                  <a:pt x="2662" y="2080"/>
                  <a:pt x="2397" y="1989"/>
                </a:cubicBezTo>
                <a:cubicBezTo>
                  <a:pt x="2132" y="1898"/>
                  <a:pt x="1883" y="1709"/>
                  <a:pt x="1671" y="1535"/>
                </a:cubicBezTo>
                <a:cubicBezTo>
                  <a:pt x="1459" y="1361"/>
                  <a:pt x="1346" y="1126"/>
                  <a:pt x="1127" y="945"/>
                </a:cubicBezTo>
                <a:cubicBezTo>
                  <a:pt x="908" y="764"/>
                  <a:pt x="538" y="559"/>
                  <a:pt x="356" y="446"/>
                </a:cubicBezTo>
                <a:cubicBezTo>
                  <a:pt x="174" y="333"/>
                  <a:pt x="68" y="333"/>
                  <a:pt x="38" y="265"/>
                </a:cubicBezTo>
                <a:cubicBezTo>
                  <a:pt x="8" y="197"/>
                  <a:pt x="0" y="0"/>
                  <a:pt x="174" y="38"/>
                </a:cubicBezTo>
                <a:close/>
              </a:path>
            </a:pathLst>
          </a:custGeom>
          <a:solidFill>
            <a:srgbClr val="7307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7"/>
          <p:cNvSpPr>
            <a:spLocks noChangeArrowheads="1"/>
          </p:cNvSpPr>
          <p:nvPr/>
        </p:nvSpPr>
        <p:spPr bwMode="auto">
          <a:xfrm>
            <a:off x="1619250" y="1412875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2051050" y="1700213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2411413" y="1916113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10"/>
          <p:cNvSpPr>
            <a:spLocks noChangeArrowheads="1"/>
          </p:cNvSpPr>
          <p:nvPr/>
        </p:nvSpPr>
        <p:spPr bwMode="auto">
          <a:xfrm>
            <a:off x="2771775" y="2205038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1763713" y="3933825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>
            <a:off x="2051050" y="3644900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>
            <a:off x="2339975" y="3284538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14"/>
          <p:cNvSpPr>
            <a:spLocks noChangeArrowheads="1"/>
          </p:cNvSpPr>
          <p:nvPr/>
        </p:nvSpPr>
        <p:spPr bwMode="auto">
          <a:xfrm>
            <a:off x="3059113" y="2492375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5"/>
          <p:cNvSpPr>
            <a:spLocks noChangeArrowheads="1"/>
          </p:cNvSpPr>
          <p:nvPr/>
        </p:nvSpPr>
        <p:spPr bwMode="auto">
          <a:xfrm>
            <a:off x="3419475" y="2133600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6"/>
          <p:cNvSpPr>
            <a:spLocks noChangeArrowheads="1"/>
          </p:cNvSpPr>
          <p:nvPr/>
        </p:nvSpPr>
        <p:spPr bwMode="auto">
          <a:xfrm>
            <a:off x="3924300" y="1916113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7"/>
          <p:cNvSpPr>
            <a:spLocks noChangeArrowheads="1"/>
          </p:cNvSpPr>
          <p:nvPr/>
        </p:nvSpPr>
        <p:spPr bwMode="auto">
          <a:xfrm>
            <a:off x="4356100" y="1773238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8"/>
          <p:cNvSpPr>
            <a:spLocks noChangeArrowheads="1"/>
          </p:cNvSpPr>
          <p:nvPr/>
        </p:nvSpPr>
        <p:spPr bwMode="auto">
          <a:xfrm>
            <a:off x="4932363" y="1628775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19"/>
          <p:cNvSpPr>
            <a:spLocks noChangeArrowheads="1"/>
          </p:cNvSpPr>
          <p:nvPr/>
        </p:nvSpPr>
        <p:spPr bwMode="auto">
          <a:xfrm>
            <a:off x="5580063" y="1557338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AutoShape 20"/>
          <p:cNvSpPr>
            <a:spLocks noChangeArrowheads="1"/>
          </p:cNvSpPr>
          <p:nvPr/>
        </p:nvSpPr>
        <p:spPr bwMode="auto">
          <a:xfrm>
            <a:off x="1258888" y="4221163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AutoShape 21"/>
          <p:cNvSpPr>
            <a:spLocks noChangeArrowheads="1"/>
          </p:cNvSpPr>
          <p:nvPr/>
        </p:nvSpPr>
        <p:spPr bwMode="auto">
          <a:xfrm>
            <a:off x="827088" y="4581525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AutoShape 22"/>
          <p:cNvSpPr>
            <a:spLocks noChangeArrowheads="1"/>
          </p:cNvSpPr>
          <p:nvPr/>
        </p:nvSpPr>
        <p:spPr bwMode="auto">
          <a:xfrm>
            <a:off x="3428992" y="2928934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AutoShape 23"/>
          <p:cNvSpPr>
            <a:spLocks noChangeArrowheads="1"/>
          </p:cNvSpPr>
          <p:nvPr/>
        </p:nvSpPr>
        <p:spPr bwMode="auto">
          <a:xfrm>
            <a:off x="3929058" y="3500438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AutoShape 24"/>
          <p:cNvSpPr>
            <a:spLocks noChangeArrowheads="1"/>
          </p:cNvSpPr>
          <p:nvPr/>
        </p:nvSpPr>
        <p:spPr bwMode="auto">
          <a:xfrm>
            <a:off x="4427538" y="3789363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AutoShape 25"/>
          <p:cNvSpPr>
            <a:spLocks noChangeArrowheads="1"/>
          </p:cNvSpPr>
          <p:nvPr/>
        </p:nvSpPr>
        <p:spPr bwMode="auto">
          <a:xfrm>
            <a:off x="4859338" y="4005263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AutoShape 26"/>
          <p:cNvSpPr>
            <a:spLocks noChangeArrowheads="1"/>
          </p:cNvSpPr>
          <p:nvPr/>
        </p:nvSpPr>
        <p:spPr bwMode="auto">
          <a:xfrm>
            <a:off x="5292725" y="4149725"/>
            <a:ext cx="360363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AutoShape 27"/>
          <p:cNvSpPr>
            <a:spLocks noChangeArrowheads="1"/>
          </p:cNvSpPr>
          <p:nvPr/>
        </p:nvSpPr>
        <p:spPr bwMode="auto">
          <a:xfrm>
            <a:off x="6011863" y="4149725"/>
            <a:ext cx="360362" cy="288925"/>
          </a:xfrm>
          <a:prstGeom prst="irregularSeal2">
            <a:avLst/>
          </a:prstGeom>
          <a:solidFill>
            <a:srgbClr val="27B7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33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10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6192838" cy="14398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/>
              <a:t>Угадай имя ученого по подсказкам:</a:t>
            </a:r>
          </a:p>
          <a:p>
            <a:pPr eaLnBrk="1" hangingPunct="1">
              <a:spcBef>
                <a:spcPct val="0"/>
              </a:spcBef>
            </a:pPr>
            <a:r>
              <a:rPr lang="ru-RU" sz="2400" dirty="0" smtClean="0"/>
              <a:t>к нему обращались «</a:t>
            </a:r>
            <a:r>
              <a:rPr lang="ru-RU" sz="2400" dirty="0" smtClean="0"/>
              <a:t>сэр</a:t>
            </a:r>
            <a:r>
              <a:rPr lang="ru-RU" sz="2400" dirty="0" smtClean="0"/>
              <a:t>»;</a:t>
            </a:r>
          </a:p>
          <a:p>
            <a:pPr eaLnBrk="1" hangingPunct="1">
              <a:spcBef>
                <a:spcPct val="0"/>
              </a:spcBef>
            </a:pPr>
            <a:r>
              <a:rPr lang="ru-RU" sz="2400" dirty="0" smtClean="0"/>
              <a:t>его называют отцом классической механики;</a:t>
            </a:r>
          </a:p>
          <a:p>
            <a:pPr eaLnBrk="1" hangingPunct="1">
              <a:spcBef>
                <a:spcPct val="0"/>
              </a:spcBef>
            </a:pPr>
            <a:r>
              <a:rPr lang="ru-RU" sz="2400" dirty="0" smtClean="0"/>
              <a:t>он автор закона всемирного тяготения;</a:t>
            </a:r>
          </a:p>
          <a:p>
            <a:pPr algn="ctr" eaLnBrk="1" hangingPunct="1">
              <a:buFontTx/>
              <a:buNone/>
            </a:pPr>
            <a:endParaRPr lang="ru-RU" sz="2400" b="1" dirty="0" smtClean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9388" y="3429000"/>
            <a:ext cx="5688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0" dirty="0"/>
              <a:t> в его честь названа единица измерения силы.</a:t>
            </a:r>
          </a:p>
        </p:txBody>
      </p:sp>
      <p:pic>
        <p:nvPicPr>
          <p:cNvPr id="40967" name="Picture 7" descr="new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2767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692275" y="4581525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3300"/>
                </a:solidFill>
                <a:latin typeface="Monotype Corsiva" pitchFamily="66" charset="0"/>
              </a:rPr>
              <a:t>Исаак Ньютон (1643-1727)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409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33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9163"/>
          </a:xfrm>
        </p:spPr>
        <p:txBody>
          <a:bodyPr/>
          <a:lstStyle/>
          <a:p>
            <a:pPr eaLnBrk="1" hangingPunct="1"/>
            <a:r>
              <a:rPr lang="ru-RU" smtClean="0"/>
              <a:t>20</a:t>
            </a:r>
          </a:p>
        </p:txBody>
      </p:sp>
      <p:sp>
        <p:nvSpPr>
          <p:cNvPr id="2969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Содержимое 5"/>
          <p:cNvSpPr>
            <a:spLocks noGrp="1"/>
          </p:cNvSpPr>
          <p:nvPr>
            <p:ph idx="1"/>
          </p:nvPr>
        </p:nvSpPr>
        <p:spPr>
          <a:xfrm>
            <a:off x="685800" y="1357313"/>
            <a:ext cx="7696200" cy="41290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Как звали коня Александра Македонского?  </a:t>
            </a:r>
          </a:p>
          <a:p>
            <a:pPr>
              <a:buFontTx/>
              <a:buNone/>
            </a:pPr>
            <a:r>
              <a:rPr lang="ru-RU" dirty="0" smtClean="0"/>
              <a:t>а) Троянский конь; </a:t>
            </a:r>
          </a:p>
          <a:p>
            <a:pPr>
              <a:buFontTx/>
              <a:buNone/>
            </a:pPr>
            <a:r>
              <a:rPr lang="ru-RU" dirty="0" smtClean="0"/>
              <a:t>б) Буцефал; </a:t>
            </a:r>
          </a:p>
          <a:p>
            <a:pPr>
              <a:buFontTx/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Цеденбал</a:t>
            </a:r>
            <a:r>
              <a:rPr lang="ru-RU" dirty="0" smtClean="0"/>
              <a:t>;</a:t>
            </a:r>
          </a:p>
          <a:p>
            <a:pPr>
              <a:buFontTx/>
              <a:buNone/>
            </a:pPr>
            <a:r>
              <a:rPr lang="ru-RU" dirty="0" smtClean="0"/>
              <a:t> г) </a:t>
            </a:r>
            <a:r>
              <a:rPr lang="ru-RU" dirty="0" err="1" smtClean="0"/>
              <a:t>Цистэнал</a:t>
            </a:r>
            <a:r>
              <a:rPr lang="ru-RU" dirty="0" smtClean="0"/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33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6870700" cy="884237"/>
          </a:xfrm>
        </p:spPr>
        <p:txBody>
          <a:bodyPr/>
          <a:lstStyle/>
          <a:p>
            <a:pPr eaLnBrk="1" hangingPunct="1"/>
            <a:r>
              <a:rPr lang="ru-RU" smtClean="0"/>
              <a:t>40</a:t>
            </a:r>
          </a:p>
        </p:txBody>
      </p:sp>
      <p:sp>
        <p:nvSpPr>
          <p:cNvPr id="3072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Содержимое 5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r>
              <a:rPr lang="ru-RU" dirty="0" smtClean="0"/>
              <a:t>Один шотландский химик случайно залил свой плащ жидким каучуком. Другой бы на его месте расстроился, так как одежда была испорчена. Но он был настоящий химик и благодаря этой случайности изобрел предмет, который в дальнейшем получил его имя. Что он изобрел?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33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smtClean="0"/>
              <a:t>50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80400" cy="44338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600" dirty="0" smtClean="0"/>
              <a:t>Кто из представленных математиков придумал использовать переменные </a:t>
            </a:r>
            <a:r>
              <a:rPr lang="ru-RU" sz="3600" dirty="0" err="1" smtClean="0"/>
              <a:t>х</a:t>
            </a:r>
            <a:r>
              <a:rPr lang="ru-RU" sz="3600" dirty="0" smtClean="0"/>
              <a:t> и </a:t>
            </a:r>
            <a:r>
              <a:rPr lang="ru-RU" sz="3600" dirty="0" smtClean="0"/>
              <a:t>у вместо неизвестных величин?</a:t>
            </a:r>
            <a:endParaRPr lang="ru-RU" sz="3600" dirty="0" smtClean="0"/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i="1" dirty="0" smtClean="0"/>
              <a:t>Франсуа Виет  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i="1" dirty="0" smtClean="0"/>
              <a:t>Р.Декарт</a:t>
            </a:r>
            <a:endParaRPr lang="ru-RU" sz="3600" b="1" i="1" dirty="0" smtClean="0"/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i="1" dirty="0" smtClean="0"/>
              <a:t>А.Эйлер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dirty="0"/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9163"/>
          </a:xfrm>
        </p:spPr>
        <p:txBody>
          <a:bodyPr/>
          <a:lstStyle/>
          <a:p>
            <a:pPr eaLnBrk="1" hangingPunct="1"/>
            <a:r>
              <a:rPr lang="ru-RU" smtClean="0"/>
              <a:t>10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71563"/>
            <a:ext cx="8143875" cy="36576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ru-RU" dirty="0" smtClean="0"/>
          </a:p>
          <a:p>
            <a:pPr marL="609600" indent="-609600" algn="ctr">
              <a:buFontTx/>
              <a:buNone/>
            </a:pPr>
            <a:r>
              <a:rPr lang="ru-RU" dirty="0" smtClean="0"/>
              <a:t>Меня </a:t>
            </a:r>
            <a:r>
              <a:rPr lang="ru-RU" dirty="0" smtClean="0"/>
              <a:t>найти не так уж просто, </a:t>
            </a:r>
          </a:p>
          <a:p>
            <a:pPr marL="609600" indent="-609600" algn="ctr">
              <a:buFontTx/>
              <a:buNone/>
            </a:pPr>
            <a:r>
              <a:rPr lang="ru-RU" dirty="0" smtClean="0"/>
              <a:t>Все правила вам надо знать.</a:t>
            </a:r>
          </a:p>
          <a:p>
            <a:pPr marL="609600" indent="-609600" algn="ctr">
              <a:buFontTx/>
              <a:buNone/>
            </a:pPr>
            <a:r>
              <a:rPr lang="ru-RU" dirty="0" smtClean="0"/>
              <a:t>Но коль нашел, то без вопросов</a:t>
            </a:r>
          </a:p>
          <a:p>
            <a:pPr marL="609600" indent="-609600" algn="ctr">
              <a:buFontTx/>
              <a:buNone/>
            </a:pPr>
            <a:r>
              <a:rPr lang="ru-RU" dirty="0" smtClean="0"/>
              <a:t>Изволь сейчас же проверять. </a:t>
            </a:r>
          </a:p>
        </p:txBody>
      </p:sp>
      <p:sp>
        <p:nvSpPr>
          <p:cNvPr id="327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6870700" cy="23399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За 1 минуту составьте как можно больше слов из слова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41663"/>
            <a:ext cx="8134350" cy="2344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8000" smtClean="0"/>
              <a:t>стереометрия</a:t>
            </a:r>
          </a:p>
        </p:txBody>
      </p:sp>
      <p:pic>
        <p:nvPicPr>
          <p:cNvPr id="6148" name="Picture 4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941888"/>
            <a:ext cx="1276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pPr eaLnBrk="1" hangingPunct="1"/>
            <a:r>
              <a:rPr lang="ru-RU" smtClean="0"/>
              <a:t>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7696200" cy="33575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sz="3600" dirty="0" smtClean="0"/>
          </a:p>
          <a:p>
            <a:pPr marL="609600" indent="-609600" algn="ctr" eaLnBrk="1" hangingPunct="1">
              <a:buFontTx/>
              <a:buNone/>
            </a:pPr>
            <a:r>
              <a:rPr lang="ru-RU" sz="3600" dirty="0" smtClean="0"/>
              <a:t>Отрезок</a:t>
            </a:r>
            <a:r>
              <a:rPr lang="ru-RU" sz="3600" dirty="0" smtClean="0"/>
              <a:t>, соединяющий вершину треугольника с серединой противоположной стороны</a:t>
            </a:r>
            <a:endParaRPr lang="ru-RU" sz="4000" dirty="0" smtClean="0"/>
          </a:p>
          <a:p>
            <a:pPr marL="609600" indent="-609600" algn="ctr" eaLnBrk="1" hangingPunct="1">
              <a:buFontTx/>
              <a:buNone/>
            </a:pPr>
            <a:endParaRPr lang="ru-RU" sz="4000" dirty="0" smtClean="0"/>
          </a:p>
          <a:p>
            <a:pPr marL="609600" indent="-609600" algn="ctr" eaLnBrk="1" hangingPunct="1">
              <a:buFontTx/>
              <a:buNone/>
            </a:pPr>
            <a:endParaRPr lang="ru-RU" sz="3600" dirty="0" smtClean="0"/>
          </a:p>
        </p:txBody>
      </p:sp>
      <p:sp>
        <p:nvSpPr>
          <p:cNvPr id="33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142875"/>
            <a:ext cx="6870700" cy="642938"/>
          </a:xfrm>
        </p:spPr>
        <p:txBody>
          <a:bodyPr/>
          <a:lstStyle/>
          <a:p>
            <a:pPr eaLnBrk="1" hangingPunct="1"/>
            <a:r>
              <a:rPr lang="ru-RU" smtClean="0"/>
              <a:t>40</a:t>
            </a:r>
          </a:p>
        </p:txBody>
      </p:sp>
      <p:sp>
        <p:nvSpPr>
          <p:cNvPr id="3481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Group 80"/>
          <p:cNvGraphicFramePr>
            <a:graphicFrameLocks/>
          </p:cNvGraphicFramePr>
          <p:nvPr/>
        </p:nvGraphicFramePr>
        <p:xfrm>
          <a:off x="357188" y="792163"/>
          <a:ext cx="8215370" cy="5083787"/>
        </p:xfrm>
        <a:graphic>
          <a:graphicData uri="http://schemas.openxmlformats.org/drawingml/2006/table">
            <a:tbl>
              <a:tblPr/>
              <a:tblGrid>
                <a:gridCol w="4786346"/>
                <a:gridCol w="3429024"/>
              </a:tblGrid>
              <a:tr h="1851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Несправедливое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распределение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доходов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между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слоями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  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населения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дин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видов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алгебраичес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ких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примеров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15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Деталь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автомобиля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пределяющая прямая координатной плоскости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2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Деталь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мотора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автомобиля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еометрическое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тело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pPr eaLnBrk="1" hangingPunct="1"/>
            <a:r>
              <a:rPr lang="ru-RU" smtClean="0"/>
              <a:t>50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00125"/>
            <a:ext cx="7696200" cy="36576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  <a:p>
            <a:pPr algn="ctr" eaLnBrk="1" hangingPunct="1">
              <a:buNone/>
              <a:defRPr/>
            </a:pPr>
            <a:r>
              <a:rPr lang="ru-RU" sz="4000" dirty="0" smtClean="0"/>
              <a:t>Что </a:t>
            </a:r>
            <a:r>
              <a:rPr lang="ru-RU" sz="4000" dirty="0" smtClean="0"/>
              <a:t>такое функция?</a:t>
            </a:r>
            <a:endParaRPr lang="ru-RU" sz="4000" dirty="0" smtClean="0"/>
          </a:p>
          <a:p>
            <a:pPr algn="ctr" eaLnBrk="1" hangingPunct="1">
              <a:buFontTx/>
              <a:buNone/>
              <a:defRPr/>
            </a:pPr>
            <a:r>
              <a:rPr lang="ru-RU" sz="4000" i="1" dirty="0" smtClean="0"/>
              <a:t>Приведите примеры.</a:t>
            </a:r>
          </a:p>
          <a:p>
            <a:pPr marL="609600" indent="-609600" algn="ctr" eaLnBrk="1" hangingPunct="1">
              <a:defRPr/>
            </a:pPr>
            <a:endParaRPr lang="ru-RU" sz="4000" dirty="0" smtClean="0"/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10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1168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3600" dirty="0" smtClean="0"/>
              <a:t>Что  может  путешествовать  по  свету, оставаясь  в  одном  углу? 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916238" y="4292600"/>
            <a:ext cx="388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0" dirty="0"/>
              <a:t>( почтовая  марка)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820261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В  русском языке  6  падежей, в  венгерском  на  16  падежей  больше, чем  в русском, а в  китайском  на  22  падежа  меньше, чем  в  венгерском. Сколько  падежей  изучают  китайские  школьники?  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059113" y="551656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0"/>
              <a:t>( ни  одного)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531813"/>
            <a:ext cx="6870700" cy="1600201"/>
          </a:xfrm>
        </p:spPr>
        <p:txBody>
          <a:bodyPr/>
          <a:lstStyle/>
          <a:p>
            <a:pPr eaLnBrk="1" hangingPunct="1"/>
            <a:r>
              <a:rPr lang="ru-RU" smtClean="0"/>
              <a:t>40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7696200" cy="4217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Древнегреческий миф гласит, что богиня плодородия Деметра превратила </a:t>
            </a:r>
            <a:r>
              <a:rPr lang="ru-RU" dirty="0" err="1" smtClean="0">
                <a:solidFill>
                  <a:schemeClr val="accent2"/>
                </a:solidFill>
              </a:rPr>
              <a:t>Аскалфа</a:t>
            </a:r>
            <a:r>
              <a:rPr lang="ru-RU" dirty="0" smtClean="0">
                <a:solidFill>
                  <a:schemeClr val="accent2"/>
                </a:solidFill>
              </a:rPr>
              <a:t>, садовника Аида,  в </a:t>
            </a:r>
            <a:r>
              <a:rPr lang="ru-RU" dirty="0" smtClean="0">
                <a:solidFill>
                  <a:schemeClr val="accent2"/>
                </a:solidFill>
              </a:rPr>
              <a:t>некую птицу. 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Назовите </a:t>
            </a:r>
            <a:r>
              <a:rPr lang="ru-RU" dirty="0" smtClean="0">
                <a:solidFill>
                  <a:schemeClr val="accent2"/>
                </a:solidFill>
              </a:rPr>
              <a:t>ее. </a:t>
            </a:r>
            <a:endParaRPr lang="ru-RU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sz="4000" dirty="0" smtClean="0"/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1500188" y="4500563"/>
            <a:ext cx="140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</a:rPr>
              <a:t>Сова</a:t>
            </a:r>
            <a:r>
              <a:rPr lang="ru-RU" sz="32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990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500438"/>
            <a:ext cx="2300287" cy="306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ru-RU" smtClean="0"/>
              <a:t>50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696200" cy="2874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latin typeface="Arial" charset="0"/>
              </a:rPr>
              <a:t>Долгое время не давали покоя человечеству «крокодиловы слезы». Что по этому поводу говорит современная наука?</a:t>
            </a:r>
            <a:endParaRPr lang="ru-RU" sz="4000" dirty="0" smtClean="0"/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863600" cy="792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071563" y="3929063"/>
            <a:ext cx="7572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23813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accent2"/>
                </a:solidFill>
                <a:latin typeface="Arial" charset="0"/>
              </a:rPr>
              <a:t>А наука говорит, что крокодилы напрочь лишены какой-либо сентиментальности. Вместо того, чтобы плакать, эти кровожадные животные глазами удаляют лишнюю жидкость из организма</a:t>
            </a:r>
            <a:r>
              <a:rPr lang="ru-RU" sz="2400" i="1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CC0066"/>
                </a:solidFill>
              </a:rPr>
              <a:t>2 раунд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0000CC"/>
                </a:solidFill>
              </a:rPr>
              <a:t>Команды по очереди выбирают категорию и сложность вопроса.</a:t>
            </a:r>
          </a:p>
          <a:p>
            <a:pPr algn="ctr" eaLnBrk="1" hangingPunct="1"/>
            <a:r>
              <a:rPr lang="ru-RU" sz="4400" smtClean="0">
                <a:solidFill>
                  <a:srgbClr val="0000CC"/>
                </a:solidFill>
              </a:rPr>
              <a:t>Время обсуждения не более 1 минуты.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20" name="Group 56"/>
          <p:cNvGraphicFramePr>
            <a:graphicFrameLocks noGrp="1"/>
          </p:cNvGraphicFramePr>
          <p:nvPr>
            <p:ph sz="half" idx="4294967295"/>
          </p:nvPr>
        </p:nvGraphicFramePr>
        <p:xfrm>
          <a:off x="250825" y="1814513"/>
          <a:ext cx="7993064" cy="3543300"/>
        </p:xfrm>
        <a:graphic>
          <a:graphicData uri="http://schemas.openxmlformats.org/drawingml/2006/table">
            <a:tbl>
              <a:tblPr/>
              <a:tblGrid>
                <a:gridCol w="2749539"/>
                <a:gridCol w="1246993"/>
                <a:gridCol w="1477169"/>
                <a:gridCol w="2519363"/>
              </a:tblGrid>
              <a:tr h="158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клеточки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посчитаем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немного истории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0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теория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  <a:hlinkClick r:id="rId7" action="ppaction://hlinksldjump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общие вопросы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8" name="WordArt 40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1928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Выберите тему</a:t>
            </a:r>
          </a:p>
        </p:txBody>
      </p:sp>
      <p:pic>
        <p:nvPicPr>
          <p:cNvPr id="8209" name="Picture 41" descr="740a73b396965654d5e45d53b47d4e2b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7215188" y="5143500"/>
            <a:ext cx="1793875" cy="1535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39975" y="5300663"/>
            <a:ext cx="633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339975" y="5229225"/>
            <a:ext cx="5976938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8" descr="e32392d5e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52578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2916238" y="2133600"/>
            <a:ext cx="36718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ПОЗДРАВЛЯЕМ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ПОБЕДИТЕЛЕЙ !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5013325"/>
            <a:ext cx="1835150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chemeClr val="bg1"/>
              </a:solidFill>
            </a:endParaRPr>
          </a:p>
        </p:txBody>
      </p:sp>
      <p:pic>
        <p:nvPicPr>
          <p:cNvPr id="9223" name="Picture 10" descr="ad3a789759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2339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Sterne0038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1417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8" descr="Sterne0038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495800"/>
            <a:ext cx="1417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CC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52400"/>
            <a:ext cx="5648325" cy="1600200"/>
          </a:xfrm>
          <a:effectLst>
            <a:outerShdw dist="68392" dir="1308085" algn="ctr" rotWithShape="0">
              <a:srgbClr val="FFCC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CC3399"/>
                </a:solidFill>
              </a:rPr>
              <a:t>Клеточки </a:t>
            </a:r>
          </a:p>
        </p:txBody>
      </p:sp>
      <p:graphicFrame>
        <p:nvGraphicFramePr>
          <p:cNvPr id="12376" name="Group 88"/>
          <p:cNvGraphicFramePr>
            <a:graphicFrameLocks noGrp="1"/>
          </p:cNvGraphicFramePr>
          <p:nvPr>
            <p:ph sz="half" idx="1"/>
          </p:nvPr>
        </p:nvGraphicFramePr>
        <p:xfrm>
          <a:off x="1187450" y="2565400"/>
          <a:ext cx="6121400" cy="2994026"/>
        </p:xfrm>
        <a:graphic>
          <a:graphicData uri="http://schemas.openxmlformats.org/drawingml/2006/table">
            <a:tbl>
              <a:tblPr/>
              <a:tblGrid>
                <a:gridCol w="3124200"/>
                <a:gridCol w="2997200"/>
              </a:tblGrid>
              <a:tr h="155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00" marR="0" marT="0" marB="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00" marR="0" marT="0" marB="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40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00" marR="0" marT="0" marB="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50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00" marR="0" marT="0" marB="0" anchor="ctr" horzOverflow="overflow">
                    <a:lnL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863600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5" name="Picture 77" descr="0d7bfbb42edcbbc148491e5164e3ef6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250825" y="260350"/>
            <a:ext cx="1800225" cy="1690688"/>
          </a:xfrm>
        </p:spPr>
      </p:pic>
      <p:pic>
        <p:nvPicPr>
          <p:cNvPr id="10256" name="Picture 89" descr="aa4c22205dce"/>
          <p:cNvPicPr>
            <a:picLocks noChangeAspect="1" noChangeArrowheads="1"/>
          </p:cNvPicPr>
          <p:nvPr/>
        </p:nvPicPr>
        <p:blipFill>
          <a:blip r:embed="rId8"/>
          <a:srcRect t="12329" r="12424"/>
          <a:stretch>
            <a:fillRect/>
          </a:stretch>
        </p:blipFill>
        <p:spPr bwMode="auto">
          <a:xfrm>
            <a:off x="7308850" y="0"/>
            <a:ext cx="1997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72450" cy="16002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0000CC"/>
                </a:solidFill>
              </a:rPr>
              <a:t>Посчитаем </a:t>
            </a:r>
          </a:p>
        </p:txBody>
      </p:sp>
      <p:graphicFrame>
        <p:nvGraphicFramePr>
          <p:cNvPr id="13395" name="Group 83"/>
          <p:cNvGraphicFramePr>
            <a:graphicFrameLocks noGrp="1"/>
          </p:cNvGraphicFramePr>
          <p:nvPr>
            <p:ph sz="half" idx="1"/>
          </p:nvPr>
        </p:nvGraphicFramePr>
        <p:xfrm>
          <a:off x="1763713" y="2349500"/>
          <a:ext cx="5832475" cy="3209925"/>
        </p:xfrm>
        <a:graphic>
          <a:graphicData uri="http://schemas.openxmlformats.org/drawingml/2006/table">
            <a:tbl>
              <a:tblPr/>
              <a:tblGrid>
                <a:gridCol w="2881312"/>
                <a:gridCol w="2951163"/>
              </a:tblGrid>
              <a:tr h="161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40 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50 баллов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734050"/>
            <a:ext cx="1152525" cy="720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9" name="Picture 80" descr="peo-day_dreami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88913"/>
            <a:ext cx="1739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870700" cy="1600200"/>
          </a:xfrm>
          <a:effectLst>
            <a:outerShdw dist="80322" dir="1106097" algn="ctr" rotWithShape="0">
              <a:srgbClr val="FFFF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008000"/>
                </a:solidFill>
              </a:rPr>
              <a:t>Немного истории</a:t>
            </a:r>
          </a:p>
        </p:txBody>
      </p:sp>
      <p:graphicFrame>
        <p:nvGraphicFramePr>
          <p:cNvPr id="14396" name="Group 60"/>
          <p:cNvGraphicFramePr>
            <a:graphicFrameLocks noGrp="1"/>
          </p:cNvGraphicFramePr>
          <p:nvPr>
            <p:ph sz="half" idx="1"/>
          </p:nvPr>
        </p:nvGraphicFramePr>
        <p:xfrm>
          <a:off x="1908175" y="2349500"/>
          <a:ext cx="5472113" cy="2994025"/>
        </p:xfrm>
        <a:graphic>
          <a:graphicData uri="http://schemas.openxmlformats.org/drawingml/2006/table">
            <a:tbl>
              <a:tblPr/>
              <a:tblGrid>
                <a:gridCol w="2720975"/>
                <a:gridCol w="2751138"/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40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50 баллов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876925"/>
            <a:ext cx="1079500" cy="720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3" name="Picture 55" descr="earth[1]"/>
          <p:cNvPicPr>
            <a:picLocks noChangeAspect="1" noChangeArrowheads="1" noCrop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642938" y="928688"/>
            <a:ext cx="865187" cy="865187"/>
          </a:xfrm>
        </p:spPr>
      </p:pic>
      <p:pic>
        <p:nvPicPr>
          <p:cNvPr id="14392" name="Picture 56" descr="56r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529383">
            <a:off x="1979613" y="549275"/>
            <a:ext cx="1300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959E-6 C -0.00209 1.11959E-6 -0.04219 -0.04025 -0.06598 -0.05181 C -0.08976 -0.06338 -0.1191 -0.06754 -0.14237 -0.06893 C -0.16563 -0.07032 -0.1908 -0.07356 -0.20591 -0.05968 C -0.22101 -0.0458 -0.22865 -0.0148 -0.23299 0.01411 C -0.23733 0.04303 -0.2349 0.08837 -0.23178 0.11451 C -0.22865 0.14064 -0.21355 0.17557 -0.21424 0.17095 C -0.21494 0.16632 -0.23421 0.11589 -0.23646 0.08628 C -0.23872 0.05667 -0.23542 0.01966 -0.2283 -0.00624 C -0.22119 -0.03215 -0.21372 -0.05945 -0.1941 -0.06893 C -0.17448 -0.07842 -0.13403 -0.06546 -0.11059 -0.06269 C -0.08716 -0.05991 -0.07101 -0.06199 -0.05296 -0.05181 C -0.0349 -0.04164 0.00208 1.11959E-6 4.72222E-6 1.11959E-6 Z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9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A80A19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A80A19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астель 9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A80A19"/>
    </a:hlink>
    <a:folHlink>
      <a:srgbClr val="703DFF"/>
    </a:folHlink>
  </a:clrScheme>
</a:themeOverride>
</file>

<file path=ppt/theme/themeOverride2.xml><?xml version="1.0" encoding="utf-8"?>
<a:themeOverride xmlns:a="http://schemas.openxmlformats.org/drawingml/2006/main">
  <a:clrScheme name="Пастель 9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A80A19"/>
    </a:hlink>
    <a:folHlink>
      <a:srgbClr val="703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723</Words>
  <Application>Microsoft PowerPoint</Application>
  <PresentationFormat>Экран (4:3)</PresentationFormat>
  <Paragraphs>145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Comic Sans MS</vt:lpstr>
      <vt:lpstr>Arial</vt:lpstr>
      <vt:lpstr>Calibri</vt:lpstr>
      <vt:lpstr>Verdana</vt:lpstr>
      <vt:lpstr>Times New Roman</vt:lpstr>
      <vt:lpstr>Monotype Corsiva</vt:lpstr>
      <vt:lpstr>Wingdings</vt:lpstr>
      <vt:lpstr>Пастель</vt:lpstr>
      <vt:lpstr>Самый умный</vt:lpstr>
      <vt:lpstr>1 раунд </vt:lpstr>
      <vt:lpstr>За 1 минуту составьте как можно больше слов из слова</vt:lpstr>
      <vt:lpstr>2 раунд</vt:lpstr>
      <vt:lpstr>Слайд 5</vt:lpstr>
      <vt:lpstr>Слайд 6</vt:lpstr>
      <vt:lpstr>Клеточки </vt:lpstr>
      <vt:lpstr>Посчитаем </vt:lpstr>
      <vt:lpstr>Немного истории</vt:lpstr>
      <vt:lpstr>Теория  </vt:lpstr>
      <vt:lpstr>Общие вопросы</vt:lpstr>
      <vt:lpstr>10</vt:lpstr>
      <vt:lpstr>Решение </vt:lpstr>
      <vt:lpstr>20</vt:lpstr>
      <vt:lpstr>Слайд 15</vt:lpstr>
      <vt:lpstr>40</vt:lpstr>
      <vt:lpstr>40</vt:lpstr>
      <vt:lpstr>50</vt:lpstr>
      <vt:lpstr>50</vt:lpstr>
      <vt:lpstr>10</vt:lpstr>
      <vt:lpstr>20</vt:lpstr>
      <vt:lpstr>40</vt:lpstr>
      <vt:lpstr>50</vt:lpstr>
      <vt:lpstr>Слайд 24</vt:lpstr>
      <vt:lpstr>10</vt:lpstr>
      <vt:lpstr>20</vt:lpstr>
      <vt:lpstr>40</vt:lpstr>
      <vt:lpstr>50</vt:lpstr>
      <vt:lpstr>10</vt:lpstr>
      <vt:lpstr>20</vt:lpstr>
      <vt:lpstr>40</vt:lpstr>
      <vt:lpstr>50</vt:lpstr>
      <vt:lpstr>10</vt:lpstr>
      <vt:lpstr>20</vt:lpstr>
      <vt:lpstr>40</vt:lpstr>
      <vt:lpstr>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52</cp:revision>
  <dcterms:created xsi:type="dcterms:W3CDTF">1601-01-01T00:00:00Z</dcterms:created>
  <dcterms:modified xsi:type="dcterms:W3CDTF">2012-01-29T17:05:45Z</dcterms:modified>
</cp:coreProperties>
</file>