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60" r:id="rId5"/>
    <p:sldId id="258" r:id="rId6"/>
    <p:sldId id="261" r:id="rId7"/>
    <p:sldId id="262" r:id="rId8"/>
    <p:sldId id="267" r:id="rId9"/>
    <p:sldId id="263" r:id="rId10"/>
    <p:sldId id="266" r:id="rId11"/>
    <p:sldId id="268" r:id="rId12"/>
    <p:sldId id="259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37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C87-F230-4EFD-ADFF-5A3F38AE8092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7F45-052F-47F5-8401-383DB0B28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C87-F230-4EFD-ADFF-5A3F38AE8092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7F45-052F-47F5-8401-383DB0B28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C87-F230-4EFD-ADFF-5A3F38AE8092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7F45-052F-47F5-8401-383DB0B28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C87-F230-4EFD-ADFF-5A3F38AE8092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7F45-052F-47F5-8401-383DB0B28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C87-F230-4EFD-ADFF-5A3F38AE8092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7F45-052F-47F5-8401-383DB0B28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C87-F230-4EFD-ADFF-5A3F38AE8092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7F45-052F-47F5-8401-383DB0B28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C87-F230-4EFD-ADFF-5A3F38AE8092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7F45-052F-47F5-8401-383DB0B28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C87-F230-4EFD-ADFF-5A3F38AE8092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17F45-052F-47F5-8401-383DB0B28A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C87-F230-4EFD-ADFF-5A3F38AE8092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7F45-052F-47F5-8401-383DB0B28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C87-F230-4EFD-ADFF-5A3F38AE8092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D717F45-052F-47F5-8401-383DB0B28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6ED2C87-F230-4EFD-ADFF-5A3F38AE8092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7F45-052F-47F5-8401-383DB0B28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ED2C87-F230-4EFD-ADFF-5A3F38AE8092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D717F45-052F-47F5-8401-383DB0B28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Эмоции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Проявления эмоций</a:t>
            </a:r>
            <a:endParaRPr lang="ru-RU" b="1" dirty="0"/>
          </a:p>
        </p:txBody>
      </p:sp>
      <p:pic>
        <p:nvPicPr>
          <p:cNvPr id="2051" name="Picture 3" descr="E:\на отправку\img117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7530917" cy="2357454"/>
          </a:xfrm>
          <a:prstGeom prst="rect">
            <a:avLst/>
          </a:prstGeom>
          <a:noFill/>
        </p:spPr>
      </p:pic>
      <p:pic>
        <p:nvPicPr>
          <p:cNvPr id="2052" name="Picture 4" descr="E:\на отправку\img1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7491988" cy="2095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Эмоциональные состояния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Настроение</a:t>
            </a:r>
            <a:r>
              <a:rPr lang="ru-RU" dirty="0" smtClean="0"/>
              <a:t> – эмоциональное самочувствие (продолжительное, устойчивое, слабоинтенсивное)</a:t>
            </a:r>
          </a:p>
          <a:p>
            <a:r>
              <a:rPr lang="ru-RU" b="1" i="1" dirty="0" smtClean="0"/>
              <a:t>Аффект</a:t>
            </a:r>
            <a:r>
              <a:rPr lang="ru-RU" dirty="0" smtClean="0"/>
              <a:t> – сильное, кратковременное, с потерей контроля сознания.</a:t>
            </a:r>
          </a:p>
          <a:p>
            <a:r>
              <a:rPr lang="ru-RU" b="1" i="1" dirty="0" smtClean="0"/>
              <a:t>Фрустрация</a:t>
            </a:r>
            <a:r>
              <a:rPr lang="ru-RU" dirty="0" smtClean="0"/>
              <a:t> – эмоционально-тяжелое переживание человеком неудачи, сопровождающееся чувством безысходности, крушения надежд.</a:t>
            </a:r>
          </a:p>
          <a:p>
            <a:r>
              <a:rPr lang="ru-RU" b="1" i="1" dirty="0" smtClean="0"/>
              <a:t>Депрессия</a:t>
            </a:r>
            <a:r>
              <a:rPr lang="ru-RU" dirty="0" smtClean="0"/>
              <a:t> -  подавленность, снижение активности</a:t>
            </a:r>
          </a:p>
          <a:p>
            <a:r>
              <a:rPr lang="ru-RU" b="1" i="1" dirty="0" smtClean="0"/>
              <a:t>Агрессия</a:t>
            </a:r>
            <a:r>
              <a:rPr lang="ru-RU" dirty="0" smtClean="0"/>
              <a:t> – враждебность, гнев.</a:t>
            </a:r>
          </a:p>
          <a:p>
            <a:r>
              <a:rPr lang="ru-RU" b="1" i="1" dirty="0" smtClean="0"/>
              <a:t>Стресс</a:t>
            </a:r>
            <a:r>
              <a:rPr lang="ru-RU" dirty="0" smtClean="0"/>
              <a:t> – комплексная адаптивная физиологическая реакция на неблагоприятное воздействие, «реакция льва» и «кролика».</a:t>
            </a:r>
          </a:p>
          <a:p>
            <a:r>
              <a:rPr lang="ru-RU" b="1" i="1" dirty="0" smtClean="0"/>
              <a:t>Страсть</a:t>
            </a:r>
            <a:r>
              <a:rPr lang="ru-RU" dirty="0" smtClean="0"/>
              <a:t> – сильные глубокие переживания, с ярко выраженной направленностью (любовь, вражда, ненависть, ревность).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Мозговая организация эмоций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Структуры, ответственные за формирование эмоций:</a:t>
            </a:r>
          </a:p>
          <a:p>
            <a:r>
              <a:rPr lang="ru-RU" dirty="0" smtClean="0"/>
              <a:t>Ретикулярная формация</a:t>
            </a:r>
          </a:p>
          <a:p>
            <a:r>
              <a:rPr lang="ru-RU" dirty="0" smtClean="0"/>
              <a:t>Гипоталамус</a:t>
            </a:r>
          </a:p>
          <a:p>
            <a:r>
              <a:rPr lang="ru-RU" dirty="0" err="1" smtClean="0"/>
              <a:t>Лимбическая</a:t>
            </a:r>
            <a:r>
              <a:rPr lang="ru-RU" dirty="0" smtClean="0"/>
              <a:t> система</a:t>
            </a:r>
          </a:p>
          <a:p>
            <a:r>
              <a:rPr lang="ru-RU" dirty="0" smtClean="0"/>
              <a:t>Лобная и височная кора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Функции эмоций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Мотивационная или побуждающая</a:t>
            </a:r>
          </a:p>
          <a:p>
            <a:r>
              <a:rPr lang="ru-RU" dirty="0" smtClean="0"/>
              <a:t>Отражательно-оценочная</a:t>
            </a:r>
          </a:p>
          <a:p>
            <a:r>
              <a:rPr lang="ru-RU" dirty="0" smtClean="0"/>
              <a:t>Замещающая</a:t>
            </a:r>
          </a:p>
          <a:p>
            <a:r>
              <a:rPr lang="ru-RU" dirty="0" smtClean="0"/>
              <a:t>Подкрепляющая</a:t>
            </a:r>
          </a:p>
          <a:p>
            <a:r>
              <a:rPr lang="ru-RU" dirty="0" smtClean="0"/>
              <a:t>Переключательная</a:t>
            </a:r>
          </a:p>
          <a:p>
            <a:r>
              <a:rPr lang="ru-RU" dirty="0" smtClean="0"/>
              <a:t>Коммуникативная</a:t>
            </a:r>
          </a:p>
          <a:p>
            <a:r>
              <a:rPr lang="ru-RU" dirty="0" smtClean="0"/>
              <a:t>мобилизующая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Рисуночный тест </a:t>
            </a:r>
            <a:r>
              <a:rPr lang="ru-RU" dirty="0" err="1" smtClean="0"/>
              <a:t>Амонашвили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85786" y="2786058"/>
            <a:ext cx="192882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72132" y="2928934"/>
            <a:ext cx="192882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71802" y="2928934"/>
            <a:ext cx="192882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>
            <a:off x="1285852" y="3286124"/>
            <a:ext cx="357190" cy="21431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1928794" y="3286124"/>
            <a:ext cx="357190" cy="21431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3500430" y="3286124"/>
            <a:ext cx="357190" cy="21431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4143372" y="3286124"/>
            <a:ext cx="357190" cy="21431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5929322" y="3429000"/>
            <a:ext cx="357190" cy="21431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6715140" y="3429000"/>
            <a:ext cx="357190" cy="21431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3643314"/>
            <a:ext cx="14287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3714752"/>
            <a:ext cx="14287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3714752"/>
            <a:ext cx="14287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928662" y="5429264"/>
            <a:ext cx="1285884" cy="114298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Арка 19"/>
          <p:cNvSpPr/>
          <p:nvPr/>
        </p:nvSpPr>
        <p:spPr>
          <a:xfrm>
            <a:off x="5929322" y="5786454"/>
            <a:ext cx="1285884" cy="85723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rot="10800000">
            <a:off x="3286116" y="5643578"/>
            <a:ext cx="1285884" cy="85723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Развить понятия «эмоции», «чувства», «эмоциональное поведение», «эмоциональные состояния»</a:t>
            </a:r>
          </a:p>
          <a:p>
            <a:pPr lvl="0"/>
            <a:r>
              <a:rPr lang="ru-RU" dirty="0" smtClean="0"/>
              <a:t>Повторить классификацию эмоций, особенности вегетативных и соматических реакций на эмоциональные состояния.</a:t>
            </a:r>
          </a:p>
          <a:p>
            <a:pPr lvl="0"/>
            <a:r>
              <a:rPr lang="ru-RU" dirty="0" smtClean="0"/>
              <a:t>Раскрыть нейрофизиологические механизмы и мозговую организацию эмоций</a:t>
            </a:r>
          </a:p>
          <a:p>
            <a:pPr lvl="0"/>
            <a:r>
              <a:rPr lang="ru-RU" smtClean="0"/>
              <a:t>Познакомиться  с  </a:t>
            </a:r>
            <a:r>
              <a:rPr lang="ru-RU" dirty="0" smtClean="0"/>
              <a:t>теориями эмоций;</a:t>
            </a:r>
          </a:p>
          <a:p>
            <a:pPr lvl="0"/>
            <a:r>
              <a:rPr lang="ru-RU" dirty="0" smtClean="0"/>
              <a:t>Определить  роль эмоций в структуре поведения человека, его психической деятельности, становления его как личности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Определения понятия «эмоции»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психический </a:t>
            </a:r>
            <a:r>
              <a:rPr lang="ru-RU" dirty="0"/>
              <a:t>процесс, отражающий субъективное отношение человека к факторам действительности.</a:t>
            </a:r>
          </a:p>
          <a:p>
            <a:r>
              <a:rPr lang="ru-RU" dirty="0" smtClean="0"/>
              <a:t> -элементарная форма переживания человеком своего отношения к предметам и явлениям действительности, отличающаяся пристрастным характером и обусловленная актуальными потребностями субъекта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Причины поведенческих реакций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u="sng" dirty="0" smtClean="0"/>
              <a:t>    Субъективные</a:t>
            </a:r>
          </a:p>
          <a:p>
            <a:pPr algn="ctr"/>
            <a:r>
              <a:rPr lang="ru-RU" sz="3200" dirty="0" smtClean="0"/>
              <a:t>Мотивации</a:t>
            </a:r>
          </a:p>
          <a:p>
            <a:pPr algn="ctr"/>
            <a:r>
              <a:rPr lang="ru-RU" sz="3200" dirty="0"/>
              <a:t>Э</a:t>
            </a:r>
            <a:r>
              <a:rPr lang="ru-RU" sz="3200" dirty="0" smtClean="0"/>
              <a:t>моции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b="1" u="sng" dirty="0" smtClean="0"/>
              <a:t>Объективные</a:t>
            </a:r>
          </a:p>
          <a:p>
            <a:r>
              <a:rPr lang="ru-RU" sz="3200" dirty="0" smtClean="0"/>
              <a:t>Пространство</a:t>
            </a:r>
          </a:p>
          <a:p>
            <a:r>
              <a:rPr lang="ru-RU" sz="3200" dirty="0"/>
              <a:t>В</a:t>
            </a:r>
            <a:r>
              <a:rPr lang="ru-RU" sz="3200" dirty="0" smtClean="0"/>
              <a:t>ремя</a:t>
            </a:r>
          </a:p>
          <a:p>
            <a:pPr>
              <a:buNone/>
            </a:pPr>
            <a:endParaRPr lang="ru-RU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Место и роль эмоций в структуре поведенческого акта  по П.К. Анохину</a:t>
            </a:r>
            <a:endParaRPr lang="ru-RU" dirty="0"/>
          </a:p>
        </p:txBody>
      </p:sp>
      <p:pic>
        <p:nvPicPr>
          <p:cNvPr id="1026" name="Picture 2" descr="E:\на отправку\img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7000924" cy="4155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Эмоции развиваются на основе  активации специализированных структур мозга и отражают соотношение потребности и возможности ее удовлетворения</a:t>
            </a:r>
          </a:p>
          <a:p>
            <a:r>
              <a:rPr lang="ru-RU" dirty="0" smtClean="0"/>
              <a:t>С точки зрения физиологии, эмоции – активное состояние специализированных  мозговых структур, побуждающих изменить поведение в направлении усиления или ослабления определенного состояния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эмоций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57158" y="1714488"/>
            <a:ext cx="3657600" cy="4525963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/>
              <a:t>По влиянию  на жизнедеятельность</a:t>
            </a:r>
          </a:p>
          <a:p>
            <a:r>
              <a:rPr lang="ru-RU" b="1" dirty="0" err="1" smtClean="0"/>
              <a:t>Стенические</a:t>
            </a:r>
            <a:r>
              <a:rPr lang="ru-RU" b="1" dirty="0" smtClean="0"/>
              <a:t> –</a:t>
            </a:r>
          </a:p>
          <a:p>
            <a:pPr>
              <a:buNone/>
            </a:pPr>
            <a:r>
              <a:rPr lang="ru-RU" dirty="0" smtClean="0"/>
              <a:t>     повышающие жизнедеятельность</a:t>
            </a:r>
          </a:p>
          <a:p>
            <a:r>
              <a:rPr lang="ru-RU" b="1" dirty="0" smtClean="0"/>
              <a:t>Астенические –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угнетающие жизнедеятельность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i="1" u="sng" dirty="0" smtClean="0"/>
              <a:t>По знаку</a:t>
            </a:r>
          </a:p>
          <a:p>
            <a:r>
              <a:rPr lang="ru-RU" b="1" dirty="0" smtClean="0"/>
              <a:t>Положительные –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радость, удовольствие и т.д.</a:t>
            </a:r>
          </a:p>
          <a:p>
            <a:r>
              <a:rPr lang="ru-RU" b="1" dirty="0" smtClean="0"/>
              <a:t>Отрицательные </a:t>
            </a:r>
            <a:r>
              <a:rPr lang="ru-RU" dirty="0" smtClean="0"/>
              <a:t>–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гнев, страдание, страх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эмоций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По силе и времени</a:t>
            </a:r>
          </a:p>
          <a:p>
            <a:r>
              <a:rPr lang="ru-RU" b="1" i="1" dirty="0" smtClean="0"/>
              <a:t>Сильные, кратковременные (аффекты)</a:t>
            </a:r>
          </a:p>
          <a:p>
            <a:r>
              <a:rPr lang="ru-RU" b="1" i="1" dirty="0" smtClean="0"/>
              <a:t>Сильные, длительные(страсть, </a:t>
            </a:r>
            <a:r>
              <a:rPr lang="ru-RU" b="1" i="1" dirty="0" err="1" smtClean="0"/>
              <a:t>фрустация</a:t>
            </a:r>
            <a:r>
              <a:rPr lang="ru-RU" b="1" i="1" dirty="0" smtClean="0"/>
              <a:t>, депрессия, агрессия)</a:t>
            </a:r>
          </a:p>
          <a:p>
            <a:r>
              <a:rPr lang="ru-RU" b="1" i="1" dirty="0" smtClean="0"/>
              <a:t>Слабые, длительные(настроение)</a:t>
            </a:r>
            <a:endParaRPr lang="ru-RU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Проявления эмоций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342902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/>
              <a:t>Внешние соматические реакции</a:t>
            </a:r>
          </a:p>
          <a:p>
            <a:pPr>
              <a:buNone/>
            </a:pPr>
            <a:r>
              <a:rPr lang="ru-RU" dirty="0" smtClean="0"/>
              <a:t>    Мимика, пантомимика, интонации, скорость речи…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299561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/>
              <a:t>Внутренние вегетативные реакции</a:t>
            </a:r>
          </a:p>
          <a:p>
            <a:pPr>
              <a:buNone/>
            </a:pPr>
            <a:r>
              <a:rPr lang="ru-RU" dirty="0" smtClean="0"/>
              <a:t>   Частота сердцебиений, дыхание, расширение-сужение сосудов, изменение секреции желез…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297</TotalTime>
  <Words>379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Эмоции</vt:lpstr>
      <vt:lpstr>Цели занятия</vt:lpstr>
      <vt:lpstr>Определения понятия «эмоции» </vt:lpstr>
      <vt:lpstr>  Причины поведенческих реакций</vt:lpstr>
      <vt:lpstr>Место и роль эмоций в структуре поведенческого акта  по П.К. Анохину</vt:lpstr>
      <vt:lpstr>Слайд 6</vt:lpstr>
      <vt:lpstr>Классификация эмоций</vt:lpstr>
      <vt:lpstr>Классификация эмоций</vt:lpstr>
      <vt:lpstr>Проявления эмоций</vt:lpstr>
      <vt:lpstr>Проявления эмоций</vt:lpstr>
      <vt:lpstr>Эмоциональные состояния</vt:lpstr>
      <vt:lpstr>Мозговая организация эмоций</vt:lpstr>
      <vt:lpstr>Функции эмоций</vt:lpstr>
      <vt:lpstr>Рисуночный тест Амонашвили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</dc:title>
  <dc:creator>Your User Name</dc:creator>
  <cp:lastModifiedBy>Пользователь</cp:lastModifiedBy>
  <cp:revision>39</cp:revision>
  <dcterms:created xsi:type="dcterms:W3CDTF">2012-01-28T16:05:17Z</dcterms:created>
  <dcterms:modified xsi:type="dcterms:W3CDTF">2012-01-31T12:06:49Z</dcterms:modified>
</cp:coreProperties>
</file>