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8000"/>
    <a:srgbClr val="0000FF"/>
    <a:srgbClr val="D60093"/>
    <a:srgbClr val="FFCCFF"/>
    <a:srgbClr val="000099"/>
    <a:srgbClr val="660066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CBD962A-C172-4416-A874-F854EF862A98}" type="datetimeFigureOut">
              <a:rPr lang="ru-RU"/>
              <a:pPr>
                <a:defRPr/>
              </a:pPr>
              <a:t>09.06.2012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0FA9657-B41C-40F0-8679-67356634CB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E3B330-B230-4AF0-AA91-AE6FFFA83CC7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/>
          </a:p>
        </p:txBody>
      </p:sp>
      <p:sp>
        <p:nvSpPr>
          <p:cNvPr id="19459" name="Rectangle 1"/>
          <p:cNvSpPr txBox="1">
            <a:spLocks noGrp="1" noRot="1" noChangeArrowheads="1"/>
          </p:cNvSpPr>
          <p:nvPr>
            <p:ph type="sldImg"/>
          </p:nvPr>
        </p:nvSpPr>
        <p:spPr bwMode="auto">
          <a:xfrm>
            <a:off x="1141413" y="695325"/>
            <a:ext cx="4573587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6361E7A-414D-421E-910D-156C5911C961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/>
          </a:p>
        </p:txBody>
      </p:sp>
      <p:sp>
        <p:nvSpPr>
          <p:cNvPr id="28675" name="Rectangle 1"/>
          <p:cNvSpPr txBox="1">
            <a:spLocks noGrp="1" noRot="1" noChangeArrowheads="1"/>
          </p:cNvSpPr>
          <p:nvPr>
            <p:ph type="sldImg"/>
          </p:nvPr>
        </p:nvSpPr>
        <p:spPr bwMode="auto">
          <a:xfrm>
            <a:off x="1141413" y="695325"/>
            <a:ext cx="4573587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843FACB-2041-412E-911F-3E741F638AA6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GB"/>
          </a:p>
        </p:txBody>
      </p:sp>
      <p:sp>
        <p:nvSpPr>
          <p:cNvPr id="30723" name="Rectangle 1"/>
          <p:cNvSpPr txBox="1">
            <a:spLocks noGrp="1" noRot="1" noChangeArrowheads="1"/>
          </p:cNvSpPr>
          <p:nvPr>
            <p:ph type="sldImg"/>
          </p:nvPr>
        </p:nvSpPr>
        <p:spPr bwMode="auto">
          <a:xfrm>
            <a:off x="1141413" y="695325"/>
            <a:ext cx="4573587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EC76A10-9717-4C85-911F-333AB6E21A67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GB"/>
          </a:p>
        </p:txBody>
      </p:sp>
      <p:sp>
        <p:nvSpPr>
          <p:cNvPr id="39939" name="Rectangle 1"/>
          <p:cNvSpPr txBox="1">
            <a:spLocks noGrp="1" noRot="1" noChangeArrowheads="1"/>
          </p:cNvSpPr>
          <p:nvPr>
            <p:ph type="sldImg"/>
          </p:nvPr>
        </p:nvSpPr>
        <p:spPr bwMode="auto">
          <a:xfrm>
            <a:off x="1141413" y="695325"/>
            <a:ext cx="4573587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EDCD3-FD69-456E-8095-8EF8034933BB}" type="datetimeFigureOut">
              <a:rPr lang="ru-RU"/>
              <a:pPr>
                <a:defRPr/>
              </a:pPr>
              <a:t>09.06.2012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BD078-5D75-462D-AC0D-5181DF2A0D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F7436-08E2-4092-9A09-19E9E7112AD6}" type="datetimeFigureOut">
              <a:rPr lang="ru-RU"/>
              <a:pPr>
                <a:defRPr/>
              </a:pPr>
              <a:t>09.06.2012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1A292-20C1-4E69-B9C3-9061C13ECA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097C5-46B9-4E1A-9887-9E977BABB136}" type="datetimeFigureOut">
              <a:rPr lang="ru-RU"/>
              <a:pPr>
                <a:defRPr/>
              </a:pPr>
              <a:t>09.06.2012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99B08-7DBE-4019-BFCD-0C70AA5154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73075" y="1216025"/>
            <a:ext cx="8077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95300" y="2441575"/>
            <a:ext cx="3956050" cy="16748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03750" y="2441575"/>
            <a:ext cx="3956050" cy="16748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95300" y="4268788"/>
            <a:ext cx="3956050" cy="16748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03750" y="4268788"/>
            <a:ext cx="3956050" cy="16748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508000" y="6067425"/>
            <a:ext cx="2387600" cy="498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0" y="6067425"/>
            <a:ext cx="3225800" cy="498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413500" y="6067425"/>
            <a:ext cx="2133600" cy="511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EC469-51BA-4D75-9D15-F8B54985954F}" type="datetimeFigureOut">
              <a:rPr lang="ru-RU"/>
              <a:pPr>
                <a:defRPr/>
              </a:pPr>
              <a:t>09.06.2012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ACD4A-E8C9-4C2B-80EB-3399E6C0B8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B1400-53AE-485F-898B-D2FB508BA0C9}" type="datetimeFigureOut">
              <a:rPr lang="ru-RU"/>
              <a:pPr>
                <a:defRPr/>
              </a:pPr>
              <a:t>09.06.2012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6FF2B-D4CC-4FF8-AAEF-644A53AB1F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BCB6C-75BC-4526-B983-4AD1E89858C1}" type="datetimeFigureOut">
              <a:rPr lang="ru-RU"/>
              <a:pPr>
                <a:defRPr/>
              </a:pPr>
              <a:t>09.06.2012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65EB6-B44A-4423-8223-BE6F799EAD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0DEF8-1208-4F00-946B-6BA7B78C2560}" type="datetimeFigureOut">
              <a:rPr lang="ru-RU"/>
              <a:pPr>
                <a:defRPr/>
              </a:pPr>
              <a:t>09.06.2012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0DFA5-1A0B-4CF2-AA59-55D608728B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4C264-A0D5-4040-B2C2-29F406B0E4EC}" type="datetimeFigureOut">
              <a:rPr lang="ru-RU"/>
              <a:pPr>
                <a:defRPr/>
              </a:pPr>
              <a:t>09.06.2012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41343-FB61-4123-B466-CA539AF68E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A6567-FBBB-4B66-B637-5F26187F49B5}" type="datetimeFigureOut">
              <a:rPr lang="ru-RU"/>
              <a:pPr>
                <a:defRPr/>
              </a:pPr>
              <a:t>09.06.2012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E0B49-40FB-425A-9A18-6C53982739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A04A9-D682-4A73-A604-DAE10A7BA288}" type="datetimeFigureOut">
              <a:rPr lang="ru-RU"/>
              <a:pPr>
                <a:defRPr/>
              </a:pPr>
              <a:t>09.06.2012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8A681-7BB5-4AD9-A3DE-B66D151826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D9B35-0930-4047-99C4-4363AB949BB9}" type="datetimeFigureOut">
              <a:rPr lang="ru-RU"/>
              <a:pPr>
                <a:defRPr/>
              </a:pPr>
              <a:t>09.06.2012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319B4-0BFD-4F4D-8080-2F7F956AF0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25000">
              <a:srgbClr val="FFFF0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AA9258C-7A50-4702-BB03-3C6C67704C48}" type="datetimeFigureOut">
              <a:rPr lang="ru-RU"/>
              <a:pPr>
                <a:defRPr/>
              </a:pPr>
              <a:t>09.06.2012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F044CF-45E6-4948-9B1F-C33AD5814B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img0.liveinternet.ru/images/attach/c/0/46/493/46493997_48.jpg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hyperlink" Target="http://img-fotki.yandex.ru/get/5806/naspaselov-home.0/0_5f34f_5f491324_X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newzz.in.ua/uploads/posts/2010-05/1275156497_06a00b9df21cd5440f42f1dd826d46d5.jpg" TargetMode="External"/><Relationship Id="rId11" Type="http://schemas.openxmlformats.org/officeDocument/2006/relationships/image" Target="../media/image5.jpeg"/><Relationship Id="rId5" Type="http://schemas.openxmlformats.org/officeDocument/2006/relationships/image" Target="../media/image2.jpeg"/><Relationship Id="rId10" Type="http://schemas.openxmlformats.org/officeDocument/2006/relationships/hyperlink" Target="http://img-fotki.yandex.ru/get/5109/aleks196973.60/0_5c6c2_8b1a180c_XL" TargetMode="External"/><Relationship Id="rId4" Type="http://schemas.openxmlformats.org/officeDocument/2006/relationships/hyperlink" Target="http://img1.liveinternet.ru/images/attach/c/0/36/501/36501679_bfoto_ru_166.jpg" TargetMode="External"/><Relationship Id="rId9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gif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acing.3dn.ru/_nw/0/91769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klopp.ru/uploads/posts/2008-02/1203407730_str1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tem-school21.ucoz.ru/stend_BOB/Pioner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4.png"/><Relationship Id="rId2" Type="http://schemas.openxmlformats.org/officeDocument/2006/relationships/hyperlink" Target="http://patriot.townnet.ru/up_img/weterany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0.liveinternet.ru/images/attach/b/2/24/500/24500432_pobeda01_copy.gif" TargetMode="External"/><Relationship Id="rId5" Type="http://schemas.openxmlformats.org/officeDocument/2006/relationships/image" Target="../media/image33.jpeg"/><Relationship Id="rId4" Type="http://schemas.openxmlformats.org/officeDocument/2006/relationships/hyperlink" Target="http://stat18.privet.ru/lr/0a12a7390cad4ab1d5a3118a9f1877fa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fr.rian.ru/images/18776/11/187761191.jpg" TargetMode="External"/><Relationship Id="rId3" Type="http://schemas.openxmlformats.org/officeDocument/2006/relationships/image" Target="../media/image36.jpeg"/><Relationship Id="rId7" Type="http://schemas.openxmlformats.org/officeDocument/2006/relationships/image" Target="../media/image38.jpeg"/><Relationship Id="rId2" Type="http://schemas.openxmlformats.org/officeDocument/2006/relationships/hyperlink" Target="http://foto.rg.ru/gall/images/dfffcff2/a693219d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1.liveinternet.ru/images/attach/c/0/63/343/63343186_zd25.jpg" TargetMode="External"/><Relationship Id="rId11" Type="http://schemas.openxmlformats.org/officeDocument/2006/relationships/image" Target="../media/image40.jpeg"/><Relationship Id="rId5" Type="http://schemas.openxmlformats.org/officeDocument/2006/relationships/image" Target="../media/image37.jpeg"/><Relationship Id="rId10" Type="http://schemas.openxmlformats.org/officeDocument/2006/relationships/hyperlink" Target="http://www.reddem.ru/wp-content/uploads/2011/02/afgan.jpg" TargetMode="External"/><Relationship Id="rId4" Type="http://schemas.openxmlformats.org/officeDocument/2006/relationships/hyperlink" Target="http://www.praca.zelva.by/uploads/posts/2011-02/1297841209_nnnn.jpg" TargetMode="External"/><Relationship Id="rId9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img-fotki.yandex.ru/get/3805/levikina48.11/0_283ef_54cd5a1e_XL" TargetMode="External"/><Relationship Id="rId3" Type="http://schemas.openxmlformats.org/officeDocument/2006/relationships/image" Target="../media/image41.jpeg"/><Relationship Id="rId7" Type="http://schemas.openxmlformats.org/officeDocument/2006/relationships/image" Target="../media/image43.jpeg"/><Relationship Id="rId2" Type="http://schemas.openxmlformats.org/officeDocument/2006/relationships/hyperlink" Target="http://www.soldati-russian.ru/dd/ddd/5596028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atbit.net/uploads/posts/2010-12/1291204362_grozny-80.jpg" TargetMode="External"/><Relationship Id="rId5" Type="http://schemas.openxmlformats.org/officeDocument/2006/relationships/image" Target="../media/image42.jpeg"/><Relationship Id="rId4" Type="http://schemas.openxmlformats.org/officeDocument/2006/relationships/hyperlink" Target="http://s53.radikal.ru/i139/1106/96/98ad7995c462.jpg" TargetMode="External"/><Relationship Id="rId9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g0.liveinternet.ru/images/attach/b/3/18/639/18639641_1203719992_02.jp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55;&#1086;&#1083;&#1100;&#1079;&#1086;&#1074;&#1072;&#1090;&#1077;&#1083;&#1100;\&#1056;&#1072;&#1073;&#1086;&#1095;&#1080;&#1081;%20&#1089;&#1090;&#1086;&#1083;\23%20fevralya\Oficery(MD)%20(Trimmed).wma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khakassia.spravedlivo.ru/images/upload/img1203914112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E:\&#1057;&#1074;&#1077;&#1090;&#1080;&#1085;&#1099;%20&#1076;&#1086;&#1082;&#1091;&#1084;&#1077;&#1085;&#1090;&#1099;\&#1080;&#1089;&#1090;&#1086;&#1088;&#1080;&#1103;%20&#1089;&#1086;&#1079;&#1076;&#1072;&#1085;&#1080;&#1103;%20&#1088;&#1086;&#1089;&#1089;&#1080;&#1081;&#1089;&#1082;&#1086;&#1081;%20&#1072;&#1088;&#1084;&#1080;&#1080;\005.m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-main-pic" descr="Картинка 3 из 15446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365625"/>
            <a:ext cx="3168650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-main-pic" descr="Картинка 25 из 154469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501854">
            <a:off x="5853113" y="252413"/>
            <a:ext cx="2898775" cy="249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-main-pic" descr="Картинка 1 из 530431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825" y="188913"/>
            <a:ext cx="3619500" cy="297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5 из 530431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21263" y="3878263"/>
            <a:ext cx="4122737" cy="297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4 из 530431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68538" y="2205038"/>
            <a:ext cx="4770437" cy="266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351338" y="3068638"/>
            <a:ext cx="3076575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 b="1">
                <a:latin typeface="Calibri" pitchFamily="34" charset="0"/>
              </a:rPr>
              <a:t>УРОК </a:t>
            </a:r>
          </a:p>
          <a:p>
            <a:pPr algn="ctr"/>
            <a:r>
              <a:rPr lang="ru-RU" sz="4400" b="1">
                <a:latin typeface="Calibri" pitchFamily="34" charset="0"/>
              </a:rPr>
              <a:t> МУЖЕСТВА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-конечная звезда 8"/>
          <p:cNvSpPr/>
          <p:nvPr/>
        </p:nvSpPr>
        <p:spPr>
          <a:xfrm>
            <a:off x="214282" y="5072074"/>
            <a:ext cx="1643042" cy="1500174"/>
          </a:xfrm>
          <a:prstGeom prst="star5">
            <a:avLst/>
          </a:prstGeom>
          <a:gradFill>
            <a:gsLst>
              <a:gs pos="0">
                <a:srgbClr val="FFC0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  <a:ln w="6350" cmpd="sng">
            <a:solidFill>
              <a:srgbClr val="FF9900"/>
            </a:solidFill>
          </a:ln>
          <a:scene3d>
            <a:camera prst="orthographicFront">
              <a:rot lat="0" lon="0" rev="0"/>
            </a:camera>
            <a:lightRig rig="flood" dir="t"/>
          </a:scene3d>
          <a:sp3d prstMaterial="plastic"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5-конечная звезда 20"/>
          <p:cNvSpPr/>
          <p:nvPr/>
        </p:nvSpPr>
        <p:spPr>
          <a:xfrm>
            <a:off x="1428728" y="3429000"/>
            <a:ext cx="1643074" cy="1428760"/>
          </a:xfrm>
          <a:prstGeom prst="star5">
            <a:avLst/>
          </a:prstGeom>
          <a:gradFill>
            <a:gsLst>
              <a:gs pos="0">
                <a:srgbClr val="FFC0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  <a:ln w="6350" cmpd="sng">
            <a:solidFill>
              <a:srgbClr val="FF9900"/>
            </a:solidFill>
          </a:ln>
          <a:scene3d>
            <a:camera prst="orthographicFront">
              <a:rot lat="0" lon="0" rev="0"/>
            </a:camera>
            <a:lightRig rig="flood" dir="t"/>
          </a:scene3d>
          <a:sp3d prstMaterial="plastic"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5-конечная звезда 27"/>
          <p:cNvSpPr/>
          <p:nvPr/>
        </p:nvSpPr>
        <p:spPr>
          <a:xfrm>
            <a:off x="2928926" y="2285992"/>
            <a:ext cx="1571636" cy="1428760"/>
          </a:xfrm>
          <a:prstGeom prst="star5">
            <a:avLst>
              <a:gd name="adj" fmla="val 16716"/>
              <a:gd name="hf" fmla="val 105146"/>
              <a:gd name="vf" fmla="val 110557"/>
            </a:avLst>
          </a:prstGeom>
          <a:gradFill>
            <a:gsLst>
              <a:gs pos="0">
                <a:srgbClr val="FFC0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  <a:ln w="6350" cmpd="sng">
            <a:solidFill>
              <a:srgbClr val="FF9900"/>
            </a:solidFill>
          </a:ln>
          <a:scene3d>
            <a:camera prst="orthographicFront">
              <a:rot lat="0" lon="0" rev="0"/>
            </a:camera>
            <a:lightRig rig="flood" dir="t"/>
          </a:scene3d>
          <a:sp3d prstMaterial="plastic"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5-конечная звезда 21"/>
          <p:cNvSpPr/>
          <p:nvPr/>
        </p:nvSpPr>
        <p:spPr>
          <a:xfrm>
            <a:off x="4786314" y="1357298"/>
            <a:ext cx="1357322" cy="1285884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gradFill>
            <a:gsLst>
              <a:gs pos="0">
                <a:srgbClr val="FFC0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  <a:ln w="6350" cmpd="sng">
            <a:solidFill>
              <a:srgbClr val="FF9900"/>
            </a:solidFill>
          </a:ln>
          <a:scene3d>
            <a:camera prst="orthographicFront">
              <a:rot lat="0" lon="0" rev="0"/>
            </a:camera>
            <a:lightRig rig="flood" dir="t"/>
          </a:scene3d>
          <a:sp3d prstMaterial="plastic"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2500298" y="5572140"/>
            <a:ext cx="2327881" cy="830997"/>
          </a:xfrm>
          <a:prstGeom prst="rect">
            <a:avLst/>
          </a:prstGeom>
          <a:noFill/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wrap="none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День рождения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Красной Армии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86116" y="4286256"/>
            <a:ext cx="2327881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День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Красной Армии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857752" y="2928934"/>
            <a:ext cx="285752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День Советской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Армии и Военно-Морского Флота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357918" y="1857364"/>
            <a:ext cx="2786082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День защитника Отечества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57150" contourW="25400" prstMaterial="dkEdge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История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возникновения праздника</a:t>
            </a:r>
            <a:endParaRPr lang="ru-RU" sz="4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24"/>
          <p:cNvGrpSpPr>
            <a:grpSpLocks/>
          </p:cNvGrpSpPr>
          <p:nvPr/>
        </p:nvGrpSpPr>
        <p:grpSpPr bwMode="auto">
          <a:xfrm>
            <a:off x="0" y="857250"/>
            <a:ext cx="8501063" cy="5572125"/>
            <a:chOff x="285720" y="1571612"/>
            <a:chExt cx="8310234" cy="5286388"/>
          </a:xfrm>
        </p:grpSpPr>
        <p:grpSp>
          <p:nvGrpSpPr>
            <p:cNvPr id="26643" name="Группа 4"/>
            <p:cNvGrpSpPr>
              <a:grpSpLocks/>
            </p:cNvGrpSpPr>
            <p:nvPr/>
          </p:nvGrpSpPr>
          <p:grpSpPr bwMode="auto">
            <a:xfrm>
              <a:off x="285720" y="1571612"/>
              <a:ext cx="8310234" cy="3071834"/>
              <a:chOff x="214282" y="1714488"/>
              <a:chExt cx="8738830" cy="3155110"/>
            </a:xfrm>
          </p:grpSpPr>
          <p:pic>
            <p:nvPicPr>
              <p:cNvPr id="2" name="Рисунок 1" descr="74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357686" y="1714488"/>
                <a:ext cx="4595426" cy="3143272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pic>
            <p:nvPicPr>
              <p:cNvPr id="3" name="Рисунок 2" descr="73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14282" y="1714488"/>
                <a:ext cx="4214842" cy="3155110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</p:grpSp>
        <p:sp>
          <p:nvSpPr>
            <p:cNvPr id="24" name="Rectangle 3"/>
            <p:cNvSpPr txBox="1">
              <a:spLocks noChangeArrowheads="1"/>
            </p:cNvSpPr>
            <p:nvPr/>
          </p:nvSpPr>
          <p:spPr>
            <a:xfrm>
              <a:off x="357158" y="4643446"/>
              <a:ext cx="8215370" cy="2214554"/>
            </a:xfrm>
            <a:prstGeom prst="rect">
              <a:avLst/>
            </a:prstGeom>
          </p:spPr>
          <p:txBody>
            <a:bodyPr/>
            <a:lstStyle/>
            <a:p>
              <a:pPr marL="609600" indent="-609600" algn="ctr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ru-RU" sz="2800" b="1" i="1" dirty="0">
                  <a:ln w="1143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</a:rPr>
                <a:t>День рождения  Красной Армии</a:t>
              </a:r>
            </a:p>
            <a:p>
              <a:pPr marL="609600" indent="-609600" algn="ctr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ru-RU" sz="36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23 февраля 1918 г. – </a:t>
              </a:r>
            </a:p>
            <a:p>
              <a:pPr marL="609600" indent="-609600" algn="ctr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ru-RU" sz="36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День победы Красной Армии над кайзеровскими войсками.</a:t>
              </a:r>
              <a:endParaRPr lang="ru-RU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</p:grpSp>
      <p:grpSp>
        <p:nvGrpSpPr>
          <p:cNvPr id="10" name="Группа 26"/>
          <p:cNvGrpSpPr>
            <a:grpSpLocks/>
          </p:cNvGrpSpPr>
          <p:nvPr/>
        </p:nvGrpSpPr>
        <p:grpSpPr bwMode="auto">
          <a:xfrm>
            <a:off x="0" y="857250"/>
            <a:ext cx="8572500" cy="5429250"/>
            <a:chOff x="357158" y="1428736"/>
            <a:chExt cx="8403202" cy="5429264"/>
          </a:xfrm>
        </p:grpSpPr>
        <p:grpSp>
          <p:nvGrpSpPr>
            <p:cNvPr id="26639" name="Группа 10"/>
            <p:cNvGrpSpPr>
              <a:grpSpLocks/>
            </p:cNvGrpSpPr>
            <p:nvPr/>
          </p:nvGrpSpPr>
          <p:grpSpPr bwMode="auto">
            <a:xfrm>
              <a:off x="357158" y="1428736"/>
              <a:ext cx="8403202" cy="3214710"/>
              <a:chOff x="-1" y="1643050"/>
              <a:chExt cx="8620971" cy="3071834"/>
            </a:xfrm>
          </p:grpSpPr>
          <p:pic>
            <p:nvPicPr>
              <p:cNvPr id="8" name="Рисунок 7" descr="72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470647" y="1643050"/>
                <a:ext cx="4150323" cy="3071834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pic>
            <p:nvPicPr>
              <p:cNvPr id="9" name="Picture 2" descr="C:\Documents and Settings\Пользователь\Рабочий стол\23\75.g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-1" y="1643050"/>
                <a:ext cx="4541792" cy="3071834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</p:grpSp>
        <p:sp>
          <p:nvSpPr>
            <p:cNvPr id="26" name="TextBox 25"/>
            <p:cNvSpPr txBox="1"/>
            <p:nvPr/>
          </p:nvSpPr>
          <p:spPr>
            <a:xfrm>
              <a:off x="500324" y="4549769"/>
              <a:ext cx="7285887" cy="23082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Российский национальный праздник, отмечаемый 23 февраля, был установлен в 1922 году как День Красной Армии. </a:t>
              </a:r>
            </a:p>
          </p:txBody>
        </p:sp>
      </p:grpSp>
      <p:grpSp>
        <p:nvGrpSpPr>
          <p:cNvPr id="14" name="Группа 28"/>
          <p:cNvGrpSpPr>
            <a:grpSpLocks/>
          </p:cNvGrpSpPr>
          <p:nvPr/>
        </p:nvGrpSpPr>
        <p:grpSpPr bwMode="auto">
          <a:xfrm>
            <a:off x="0" y="857250"/>
            <a:ext cx="8651875" cy="5572125"/>
            <a:chOff x="285720" y="1285860"/>
            <a:chExt cx="8437590" cy="5572140"/>
          </a:xfrm>
        </p:grpSpPr>
        <p:grpSp>
          <p:nvGrpSpPr>
            <p:cNvPr id="26635" name="Группа 13"/>
            <p:cNvGrpSpPr>
              <a:grpSpLocks/>
            </p:cNvGrpSpPr>
            <p:nvPr/>
          </p:nvGrpSpPr>
          <p:grpSpPr bwMode="auto">
            <a:xfrm>
              <a:off x="285720" y="1285860"/>
              <a:ext cx="8437590" cy="3357586"/>
              <a:chOff x="214282" y="1643050"/>
              <a:chExt cx="8294714" cy="3214710"/>
            </a:xfrm>
          </p:grpSpPr>
          <p:pic>
            <p:nvPicPr>
              <p:cNvPr id="12" name="Picture 2" descr="C:\Documents and Settings\Пользователь\Рабочий стол\23\78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786182" y="1643050"/>
                <a:ext cx="4722814" cy="3206192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pic>
            <p:nvPicPr>
              <p:cNvPr id="13" name="Picture 3" descr="C:\Documents and Settings\Пользователь\Рабочий стол\23\79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14282" y="1643050"/>
                <a:ext cx="4677140" cy="3214710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</p:grpSp>
        <p:sp>
          <p:nvSpPr>
            <p:cNvPr id="28" name="TextBox 27"/>
            <p:cNvSpPr txBox="1"/>
            <p:nvPr/>
          </p:nvSpPr>
          <p:spPr>
            <a:xfrm>
              <a:off x="1285845" y="4549769"/>
              <a:ext cx="6000752" cy="23082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С 1949 до 1993г. этот праздник носил название «День Советской Армии и Военно-Морского флота».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57150" contourW="25400" prstMaterial="dkEdge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История</a:t>
            </a:r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возникновения праздника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Штриховая стрелка вправо 6"/>
          <p:cNvSpPr/>
          <p:nvPr/>
        </p:nvSpPr>
        <p:spPr>
          <a:xfrm>
            <a:off x="8572500" y="1000125"/>
            <a:ext cx="571500" cy="2786063"/>
          </a:xfrm>
          <a:prstGeom prst="stripedRightArrow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6" name="Группа 30"/>
          <p:cNvGrpSpPr>
            <a:grpSpLocks/>
          </p:cNvGrpSpPr>
          <p:nvPr/>
        </p:nvGrpSpPr>
        <p:grpSpPr bwMode="auto">
          <a:xfrm>
            <a:off x="0" y="857250"/>
            <a:ext cx="8643938" cy="5100638"/>
            <a:chOff x="285720" y="1171669"/>
            <a:chExt cx="8429684" cy="5100734"/>
          </a:xfrm>
        </p:grpSpPr>
        <p:grpSp>
          <p:nvGrpSpPr>
            <p:cNvPr id="26631" name="Группа 18"/>
            <p:cNvGrpSpPr>
              <a:grpSpLocks/>
            </p:cNvGrpSpPr>
            <p:nvPr/>
          </p:nvGrpSpPr>
          <p:grpSpPr bwMode="auto">
            <a:xfrm>
              <a:off x="285720" y="1171669"/>
              <a:ext cx="8429684" cy="3434274"/>
              <a:chOff x="214282" y="1524784"/>
              <a:chExt cx="8429684" cy="3761603"/>
            </a:xfrm>
          </p:grpSpPr>
          <p:pic>
            <p:nvPicPr>
              <p:cNvPr id="1026" name="Picture 2" descr="C:\Documents and Settings\Пользователь\Рабочий стол\23\43.jpg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14282" y="1571733"/>
                <a:ext cx="4424616" cy="3714165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1027" name="Picture 3" descr="C:\Documents and Settings\Пользователь\Рабочий стол\23\26.jpg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4357135" y="1524784"/>
                <a:ext cx="4286831" cy="375589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sp>
          <p:nvSpPr>
            <p:cNvPr id="30" name="TextBox 29"/>
            <p:cNvSpPr txBox="1"/>
            <p:nvPr/>
          </p:nvSpPr>
          <p:spPr>
            <a:xfrm>
              <a:off x="356935" y="5072230"/>
              <a:ext cx="8287254" cy="12001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Ныне этот праздник переименован в «День защитника Отечества».</a:t>
              </a:r>
              <a:r>
                <a:rPr lang="ru-RU" i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 </a:t>
              </a:r>
              <a:endParaRPr lang="ru-RU" dirty="0">
                <a:latin typeface="+mn-lt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1960563" y="254000"/>
            <a:ext cx="5715000" cy="1214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FFFFFF"/>
              </a:buClr>
              <a:buSzPct val="100000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</a:tabLst>
            </a:pPr>
            <a:r>
              <a:rPr lang="en-GB" sz="4000">
                <a:solidFill>
                  <a:srgbClr val="0000FF"/>
                </a:solidFill>
                <a:latin typeface="Arial Black" pitchFamily="34" charset="0"/>
              </a:rPr>
              <a:t>23 февраля 41-го </a:t>
            </a:r>
            <a:br>
              <a:rPr lang="en-GB" sz="4000">
                <a:solidFill>
                  <a:srgbClr val="0000FF"/>
                </a:solidFill>
                <a:latin typeface="Arial Black" pitchFamily="34" charset="0"/>
              </a:rPr>
            </a:br>
            <a:r>
              <a:rPr lang="en-GB" sz="4000">
                <a:solidFill>
                  <a:srgbClr val="0000FF"/>
                </a:solidFill>
                <a:latin typeface="Arial Black" pitchFamily="34" charset="0"/>
              </a:rPr>
              <a:t>на площадях пели :</a:t>
            </a:r>
            <a:r>
              <a:rPr lang="en-GB" sz="3600">
                <a:solidFill>
                  <a:srgbClr val="0000FF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-587375" y="1665288"/>
            <a:ext cx="5715000" cy="4694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23" tIns="40811" rIns="81623" bIns="40811"/>
          <a:lstStyle/>
          <a:p>
            <a:pPr marL="669925" lvl="1" indent="-255588" algn="ctr">
              <a:lnSpc>
                <a:spcPct val="118000"/>
              </a:lnSpc>
              <a:spcBef>
                <a:spcPts val="638"/>
              </a:spcBef>
              <a:buClr>
                <a:srgbClr val="FE1F08"/>
              </a:buClr>
              <a:buSzPct val="100000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</a:tabLst>
            </a:pPr>
            <a:r>
              <a:rPr lang="en-GB" sz="3300" b="1">
                <a:solidFill>
                  <a:srgbClr val="FFCCFF"/>
                </a:solidFill>
                <a:latin typeface="Arial Black" pitchFamily="34" charset="0"/>
              </a:rPr>
              <a:t>И если враг нашу радость живую </a:t>
            </a:r>
          </a:p>
          <a:p>
            <a:pPr marL="669925" lvl="1" indent="-255588" algn="ctr">
              <a:lnSpc>
                <a:spcPct val="118000"/>
              </a:lnSpc>
              <a:spcBef>
                <a:spcPts val="638"/>
              </a:spcBef>
              <a:buClr>
                <a:srgbClr val="FE1F08"/>
              </a:buClr>
              <a:buSzPct val="100000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</a:tabLst>
            </a:pPr>
            <a:r>
              <a:rPr lang="en-GB" sz="3300" b="1">
                <a:solidFill>
                  <a:srgbClr val="FFCCFF"/>
                </a:solidFill>
                <a:latin typeface="Arial Black" pitchFamily="34" charset="0"/>
              </a:rPr>
              <a:t>Отнять захочет в упорном бою, </a:t>
            </a:r>
            <a:br>
              <a:rPr lang="en-GB" sz="3300" b="1">
                <a:solidFill>
                  <a:srgbClr val="FFCCFF"/>
                </a:solidFill>
                <a:latin typeface="Arial Black" pitchFamily="34" charset="0"/>
              </a:rPr>
            </a:br>
            <a:r>
              <a:rPr lang="en-GB" sz="3300" b="1">
                <a:solidFill>
                  <a:srgbClr val="FFCCFF"/>
                </a:solidFill>
                <a:latin typeface="Arial Black" pitchFamily="34" charset="0"/>
              </a:rPr>
              <a:t>Тогда мы песню споем боевую </a:t>
            </a:r>
            <a:br>
              <a:rPr lang="en-GB" sz="3300" b="1">
                <a:solidFill>
                  <a:srgbClr val="FFCCFF"/>
                </a:solidFill>
                <a:latin typeface="Arial Black" pitchFamily="34" charset="0"/>
              </a:rPr>
            </a:br>
            <a:r>
              <a:rPr lang="en-GB" sz="3300" b="1">
                <a:solidFill>
                  <a:srgbClr val="FFCCFF"/>
                </a:solidFill>
                <a:latin typeface="Arial Black" pitchFamily="34" charset="0"/>
              </a:rPr>
              <a:t>И встанем грудью за Родину свою!</a:t>
            </a:r>
            <a:r>
              <a:rPr lang="en-GB" sz="3300">
                <a:solidFill>
                  <a:srgbClr val="FFCCFF"/>
                </a:solidFill>
                <a:latin typeface="Arial Black" pitchFamily="34" charset="0"/>
              </a:rPr>
              <a:t> </a:t>
            </a:r>
          </a:p>
        </p:txBody>
      </p:sp>
      <p:pic>
        <p:nvPicPr>
          <p:cNvPr id="27651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60975" y="1535113"/>
            <a:ext cx="3709988" cy="5322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652463" y="227013"/>
            <a:ext cx="8128000" cy="1111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FFFFFF"/>
              </a:buClr>
              <a:buSzPct val="100000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  <a:tab pos="6562725" algn="l"/>
                <a:tab pos="7219950" algn="l"/>
                <a:tab pos="7878763" algn="l"/>
              </a:tabLst>
            </a:pPr>
            <a:r>
              <a:rPr lang="en-GB" sz="3300">
                <a:solidFill>
                  <a:srgbClr val="008000"/>
                </a:solidFill>
                <a:latin typeface="Arial Black" pitchFamily="34" charset="0"/>
              </a:rPr>
              <a:t>Встать довелось ровно через четыре месяца.</a:t>
            </a:r>
          </a:p>
        </p:txBody>
      </p:sp>
      <p:pic>
        <p:nvPicPr>
          <p:cNvPr id="29698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1927225"/>
            <a:ext cx="3886200" cy="457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0" y="1339850"/>
            <a:ext cx="5387975" cy="4733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23" tIns="40811" rIns="81623" bIns="40811"/>
          <a:lstStyle/>
          <a:p>
            <a:pPr marL="669925" lvl="1" indent="-255588">
              <a:lnSpc>
                <a:spcPct val="118000"/>
              </a:lnSpc>
              <a:spcBef>
                <a:spcPts val="638"/>
              </a:spcBef>
              <a:buClr>
                <a:srgbClr val="FE1F08"/>
              </a:buClr>
              <a:buSzPct val="100000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</a:tabLst>
            </a:pPr>
            <a:r>
              <a:rPr lang="en-GB" sz="2500">
                <a:solidFill>
                  <a:srgbClr val="FF3399"/>
                </a:solidFill>
                <a:latin typeface="Arial Black" pitchFamily="34" charset="0"/>
              </a:rPr>
              <a:t>И зазвучала новая песня того же Лебедева-Кумача: </a:t>
            </a:r>
            <a:r>
              <a:rPr lang="en-GB" sz="250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en-GB" sz="2500">
                <a:solidFill>
                  <a:schemeClr val="bg1"/>
                </a:solidFill>
                <a:latin typeface="Arial Black" pitchFamily="34" charset="0"/>
              </a:rPr>
            </a:br>
            <a:endParaRPr lang="en-GB" sz="2500">
              <a:solidFill>
                <a:schemeClr val="bg1"/>
              </a:solidFill>
              <a:latin typeface="Arial Black" pitchFamily="34" charset="0"/>
            </a:endParaRPr>
          </a:p>
          <a:p>
            <a:pPr marL="669925" lvl="1" indent="-255588">
              <a:lnSpc>
                <a:spcPct val="118000"/>
              </a:lnSpc>
              <a:spcBef>
                <a:spcPts val="638"/>
              </a:spcBef>
              <a:buClr>
                <a:srgbClr val="FE1F08"/>
              </a:buClr>
              <a:buSzPct val="100000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</a:tabLst>
            </a:pPr>
            <a:r>
              <a:rPr lang="en-GB" sz="2500">
                <a:solidFill>
                  <a:schemeClr val="bg1"/>
                </a:solidFill>
                <a:latin typeface="Arial Black" pitchFamily="34" charset="0"/>
              </a:rPr>
              <a:t>   Вставай, страна огромная, </a:t>
            </a:r>
            <a:br>
              <a:rPr lang="en-GB" sz="2500">
                <a:solidFill>
                  <a:schemeClr val="bg1"/>
                </a:solidFill>
                <a:latin typeface="Arial Black" pitchFamily="34" charset="0"/>
              </a:rPr>
            </a:br>
            <a:r>
              <a:rPr lang="en-GB" sz="2500">
                <a:solidFill>
                  <a:schemeClr val="bg1"/>
                </a:solidFill>
                <a:latin typeface="Arial Black" pitchFamily="34" charset="0"/>
              </a:rPr>
              <a:t>Вставай на смертный бой </a:t>
            </a:r>
            <a:br>
              <a:rPr lang="en-GB" sz="2500">
                <a:solidFill>
                  <a:schemeClr val="bg1"/>
                </a:solidFill>
                <a:latin typeface="Arial Black" pitchFamily="34" charset="0"/>
              </a:rPr>
            </a:br>
            <a:r>
              <a:rPr lang="en-GB" sz="2500">
                <a:solidFill>
                  <a:schemeClr val="bg1"/>
                </a:solidFill>
                <a:latin typeface="Arial Black" pitchFamily="34" charset="0"/>
              </a:rPr>
              <a:t>С фашистской силой темною, </a:t>
            </a:r>
            <a:br>
              <a:rPr lang="en-GB" sz="2500">
                <a:solidFill>
                  <a:schemeClr val="bg1"/>
                </a:solidFill>
                <a:latin typeface="Arial Black" pitchFamily="34" charset="0"/>
              </a:rPr>
            </a:br>
            <a:r>
              <a:rPr lang="en-GB" sz="2500">
                <a:solidFill>
                  <a:schemeClr val="bg1"/>
                </a:solidFill>
                <a:latin typeface="Arial Black" pitchFamily="34" charset="0"/>
              </a:rPr>
              <a:t>С проклятою</a:t>
            </a:r>
            <a:r>
              <a:rPr lang="en-GB" sz="3300">
                <a:solidFill>
                  <a:schemeClr val="bg1"/>
                </a:solidFill>
                <a:latin typeface="Arial Black" pitchFamily="34" charset="0"/>
              </a:rPr>
              <a:t> ордой!</a:t>
            </a:r>
            <a:r>
              <a:rPr lang="en-GB" sz="3300">
                <a:solidFill>
                  <a:srgbClr val="E6FF00"/>
                </a:solidFill>
                <a:latin typeface="Arial Black" pitchFamily="34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 descr="0535"/>
          <p:cNvPicPr>
            <a:picLocks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549275"/>
            <a:ext cx="3816350" cy="3028950"/>
          </a:xfrm>
        </p:spPr>
      </p:pic>
      <p:pic>
        <p:nvPicPr>
          <p:cNvPr id="38916" name="Picture 4" descr="0536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87900" y="620713"/>
            <a:ext cx="4000500" cy="3000375"/>
          </a:xfrm>
        </p:spPr>
      </p:pic>
      <p:pic>
        <p:nvPicPr>
          <p:cNvPr id="38917" name="Picture 5" descr="0540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611188" y="3716338"/>
            <a:ext cx="3810000" cy="2857500"/>
          </a:xfrm>
        </p:spPr>
      </p:pic>
      <p:pic>
        <p:nvPicPr>
          <p:cNvPr id="38918" name="Picture 6" descr="0541"/>
          <p:cNvPicPr>
            <a:picLocks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4648200" y="3733800"/>
            <a:ext cx="3962400" cy="2895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1 из 368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260350"/>
            <a:ext cx="8569325" cy="62642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Картинка 68 из 4436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48139">
            <a:off x="5557838" y="400050"/>
            <a:ext cx="3455987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6 из 44368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230539">
            <a:off x="128588" y="95250"/>
            <a:ext cx="4103687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60 из 44368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19250" y="3357563"/>
            <a:ext cx="507682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C:\Users\Teacher\Desktop\9 мая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33375"/>
            <a:ext cx="8207375" cy="616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21 из 4604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64010">
            <a:off x="241300" y="1452563"/>
            <a:ext cx="3205163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-main-pic" descr="Картинка 7 из 3863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441202">
            <a:off x="6000750" y="4165600"/>
            <a:ext cx="3433763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-main-pic" descr="Картинка 33 из 46045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144366">
            <a:off x="5775325" y="1570038"/>
            <a:ext cx="3097213" cy="218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53 из 46045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1306466">
            <a:off x="-117475" y="4451350"/>
            <a:ext cx="3198813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65 из 46045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987675" y="3357563"/>
            <a:ext cx="3024188" cy="24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76600" y="115888"/>
            <a:ext cx="45862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0066FF"/>
                </a:solidFill>
                <a:latin typeface="Calibri" pitchFamily="34" charset="0"/>
              </a:rPr>
              <a:t>АФГАНИСТАН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25 из 1971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88913"/>
            <a:ext cx="3959225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-main-pic" descr="Картинка 7 из 19718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4221163"/>
            <a:ext cx="4122737" cy="250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-main-pic" descr="Картинка 3 из 19718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8263" y="4160838"/>
            <a:ext cx="3816350" cy="269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1 из 19623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87900" y="115888"/>
            <a:ext cx="4230688" cy="255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47813" y="3068638"/>
            <a:ext cx="61372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rgbClr val="6600CC"/>
                </a:solidFill>
                <a:latin typeface="Calibri" pitchFamily="34" charset="0"/>
              </a:rPr>
              <a:t>ЧЕЧЕНСКИЕ   ВОЙНЫ…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b="1" dirty="0">
                <a:solidFill>
                  <a:srgbClr val="006600"/>
                </a:solidFill>
              </a:rPr>
              <a:t>«С родной земли умри – не сходи».</a:t>
            </a:r>
            <a:r>
              <a:rPr lang="ru-RU" dirty="0">
                <a:solidFill>
                  <a:srgbClr val="006600"/>
                </a:solidFill>
              </a:rPr>
              <a:t/>
            </a:r>
            <a:br>
              <a:rPr lang="ru-RU" dirty="0">
                <a:solidFill>
                  <a:srgbClr val="006600"/>
                </a:solidFill>
              </a:rPr>
            </a:br>
            <a:endParaRPr lang="ru-RU" dirty="0">
              <a:solidFill>
                <a:srgbClr val="006600"/>
              </a:solidFill>
            </a:endParaRPr>
          </a:p>
        </p:txBody>
      </p:sp>
      <p:pic>
        <p:nvPicPr>
          <p:cNvPr id="4" name="i-main-pic" descr="Картинка 59 из 217220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43063" y="1690688"/>
            <a:ext cx="5857875" cy="4343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4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Rectangle 3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sz="2800" smtClean="0">
                <a:solidFill>
                  <a:srgbClr val="FF0000"/>
                </a:solidFill>
              </a:rPr>
              <a:t>«Вечен ваш подвиг в сердцах</a:t>
            </a:r>
            <a:r>
              <a:rPr lang="ru-RU" sz="4000" smtClean="0">
                <a:solidFill>
                  <a:srgbClr val="FF0000"/>
                </a:solidFill>
              </a:rPr>
              <a:t> </a:t>
            </a:r>
            <a:r>
              <a:rPr lang="ru-RU" sz="2800" smtClean="0">
                <a:solidFill>
                  <a:srgbClr val="FF0000"/>
                </a:solidFill>
              </a:rPr>
              <a:t>поколений</a:t>
            </a:r>
            <a:r>
              <a:rPr lang="ru-RU" sz="4000" smtClean="0">
                <a:solidFill>
                  <a:srgbClr val="FF0000"/>
                </a:solidFill>
              </a:rPr>
              <a:t> </a:t>
            </a:r>
            <a:r>
              <a:rPr lang="ru-RU" sz="2800" smtClean="0">
                <a:solidFill>
                  <a:srgbClr val="FF0000"/>
                </a:solidFill>
              </a:rPr>
              <a:t>грядущих…»</a:t>
            </a:r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4643438" y="3933825"/>
            <a:ext cx="4038600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8914" name="TextBox 2"/>
          <p:cNvSpPr txBox="1">
            <a:spLocks noChangeArrowheads="1"/>
          </p:cNvSpPr>
          <p:nvPr/>
        </p:nvSpPr>
        <p:spPr bwMode="auto">
          <a:xfrm>
            <a:off x="323850" y="260350"/>
            <a:ext cx="84804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00FF00"/>
                </a:solidFill>
                <a:latin typeface="Calibri" pitchFamily="34" charset="0"/>
              </a:rPr>
              <a:t>РОССИЯ НАЧАНАЛАСЬ НЕ С МЕЧА,</a:t>
            </a:r>
          </a:p>
          <a:p>
            <a:r>
              <a:rPr lang="ru-RU" sz="4400" b="1">
                <a:solidFill>
                  <a:srgbClr val="00FF00"/>
                </a:solidFill>
                <a:latin typeface="Calibri" pitchFamily="34" charset="0"/>
              </a:rPr>
              <a:t>И ПОТОМУ ОНА НЕПОБЕДИМА!!!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Teacher\Desktop\солда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765175"/>
            <a:ext cx="3808413" cy="572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 descr="C:\Users\Teacher\Desktop\23 ф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1341438"/>
            <a:ext cx="464978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14290"/>
            <a:ext cx="8429652" cy="58436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857224" y="5534561"/>
            <a:ext cx="7704353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57150">
                  <a:solidFill>
                    <a:schemeClr val="bg1"/>
                  </a:solidFill>
                </a:ln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Во все века Российские мужи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57150">
                  <a:solidFill>
                    <a:schemeClr val="bg1"/>
                  </a:solidFill>
                </a:ln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Своим геройством в войнах побеждали,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8662" y="5534561"/>
            <a:ext cx="7429552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57150">
                  <a:solidFill>
                    <a:schemeClr val="bg1"/>
                  </a:solidFill>
                </a:ln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Все -  офицеры, конюхи, пажи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57150">
                  <a:solidFill>
                    <a:schemeClr val="bg1"/>
                  </a:solidFill>
                </a:ln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За честь России жизни отдавали.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4348" y="5534561"/>
            <a:ext cx="8429652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57150">
                  <a:solidFill>
                    <a:schemeClr val="bg1"/>
                  </a:solidFill>
                </a:ln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И в Вас Российский дух не ослабел,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57150">
                  <a:solidFill>
                    <a:schemeClr val="bg1"/>
                  </a:solidFill>
                </a:ln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Мы видим в Вас героев прошлых, славных.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2910" y="5534561"/>
            <a:ext cx="8501090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57150">
                  <a:solidFill>
                    <a:schemeClr val="bg1"/>
                  </a:solidFill>
                </a:ln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Вы совершите много  нужных дел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57150">
                  <a:solidFill>
                    <a:schemeClr val="bg1"/>
                  </a:solidFill>
                </a:ln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Для милых женщин и для всей державы!</a:t>
            </a:r>
          </a:p>
        </p:txBody>
      </p:sp>
      <p:pic>
        <p:nvPicPr>
          <p:cNvPr id="9" name="Oficery(MD) (Trimmed)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57188" y="62150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8" showWhenStopped="0">
                <p:cTn id="4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4575" y="2679700"/>
            <a:ext cx="7445375" cy="4014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06375" y="163513"/>
            <a:ext cx="8774113" cy="228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18000"/>
              </a:lnSpc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  <a:tab pos="6562725" algn="l"/>
                <a:tab pos="7219950" algn="l"/>
                <a:tab pos="7878763" algn="l"/>
                <a:tab pos="8532813" algn="l"/>
              </a:tabLst>
            </a:pPr>
            <a:r>
              <a:rPr lang="en-GB" sz="3300">
                <a:solidFill>
                  <a:srgbClr val="008000"/>
                </a:solidFill>
                <a:latin typeface="Arial Black" pitchFamily="34" charset="0"/>
              </a:rPr>
              <a:t>23 февраля - день воинской славы России, которую российские войска обрели на полях сражений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73075" y="981075"/>
            <a:ext cx="8077200" cy="1152525"/>
          </a:xfrm>
        </p:spPr>
        <p:txBody>
          <a:bodyPr/>
          <a:lstStyle/>
          <a:p>
            <a:r>
              <a:rPr lang="ru-RU" smtClean="0"/>
              <a:t>Александр Невский</a:t>
            </a:r>
          </a:p>
        </p:txBody>
      </p:sp>
      <p:sp>
        <p:nvSpPr>
          <p:cNvPr id="2048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2441575"/>
            <a:ext cx="3952875" cy="350202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06925" y="2441575"/>
            <a:ext cx="3952875" cy="3502025"/>
          </a:xfrm>
        </p:spPr>
        <p:txBody>
          <a:bodyPr rtlCol="0">
            <a:normAutofit lnSpcReduction="1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/>
              <a:t>Ему приписывают изречение «Не в силе Бог, а в правде». Слова эти можно считать девизом его жизни. Когда силы были, он обрушивался на врага всей своей мощью. Когда их не было, он проявлял терпение, выдержку, смирял гордыню и ехал к врагу на поклон, чтобы тот не уничтожил Русь, притом, что у него не было никаких гарантий собственной безопасности. </a:t>
            </a:r>
          </a:p>
        </p:txBody>
      </p:sp>
      <p:pic>
        <p:nvPicPr>
          <p:cNvPr id="10246" name="Picture 6" descr="александр Невск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989138"/>
            <a:ext cx="3887787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660066"/>
                </a:solidFill>
              </a:rPr>
              <a:t>Полтавская битва</a:t>
            </a:r>
          </a:p>
        </p:txBody>
      </p:sp>
      <p:pic>
        <p:nvPicPr>
          <p:cNvPr id="31748" name="Picture 4" descr="Полтавское сражение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51050" y="2492375"/>
            <a:ext cx="4899025" cy="36401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8077200" cy="4841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00FF"/>
                </a:solidFill>
              </a:rPr>
              <a:t>Александр Васильевич Суворов</a:t>
            </a:r>
          </a:p>
        </p:txBody>
      </p:sp>
      <p:pic>
        <p:nvPicPr>
          <p:cNvPr id="19459" name="005.mpg">
            <a:hlinkClick r:id="" action="ppaction://media"/>
          </p:cNvPr>
          <p:cNvPicPr>
            <a:picLocks noRot="1" noChangeAspect="1" noChangeArrowheads="1"/>
          </p:cNvPicPr>
          <p:nvPr>
            <p:ph idx="4294967295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611188" y="1484313"/>
            <a:ext cx="8153400" cy="48244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459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73075" y="1216025"/>
            <a:ext cx="8077200" cy="4841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/>
              <a:t>Красноармейцы</a:t>
            </a:r>
          </a:p>
        </p:txBody>
      </p:sp>
      <p:sp>
        <p:nvSpPr>
          <p:cNvPr id="23554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2441575"/>
            <a:ext cx="3952875" cy="350202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06925" y="2441575"/>
            <a:ext cx="3952875" cy="350202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/>
              <a:t>   После Октябрьской революции 1917 г. старая русская армия прекратила свое существование. Была создана Красная Армия, из десятков тысяч добровольцев. </a:t>
            </a:r>
          </a:p>
        </p:txBody>
      </p:sp>
      <p:pic>
        <p:nvPicPr>
          <p:cNvPr id="21508" name="Picture 4" descr="будёнове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989138"/>
            <a:ext cx="3816350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2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5445125"/>
            <a:ext cx="262255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1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077200" cy="557213"/>
          </a:xfrm>
        </p:spPr>
        <p:txBody>
          <a:bodyPr/>
          <a:lstStyle/>
          <a:p>
            <a:r>
              <a:rPr lang="ru-RU" b="1" smtClean="0">
                <a:solidFill>
                  <a:srgbClr val="000099"/>
                </a:solidFill>
              </a:rPr>
              <a:t>Герои Гражданской войны</a:t>
            </a:r>
          </a:p>
        </p:txBody>
      </p:sp>
      <p:pic>
        <p:nvPicPr>
          <p:cNvPr id="22532" name="Picture 4" descr="Будёны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989138"/>
            <a:ext cx="3455988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Котовски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1989138"/>
            <a:ext cx="3455987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8"/>
          <p:cNvSpPr txBox="1">
            <a:spLocks noChangeArrowheads="1"/>
          </p:cNvSpPr>
          <p:nvPr/>
        </p:nvSpPr>
        <p:spPr bwMode="auto">
          <a:xfrm>
            <a:off x="1274763" y="56515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Calibri" pitchFamily="34" charset="0"/>
            </a:endParaRP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4787900" y="5630863"/>
            <a:ext cx="36718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alibri" pitchFamily="34" charset="0"/>
              </a:rPr>
              <a:t>Котовский Г. И.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1095375" y="5661025"/>
            <a:ext cx="33321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alibri" pitchFamily="34" charset="0"/>
              </a:rPr>
              <a:t>Будёный С. 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7" grpId="0"/>
      <p:bldP spid="2253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230</Words>
  <Application>Microsoft Office PowerPoint</Application>
  <PresentationFormat>Экран (4:3)</PresentationFormat>
  <Paragraphs>31</Paragraphs>
  <Slides>22</Slides>
  <Notes>4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Calibri</vt:lpstr>
      <vt:lpstr>Arial</vt:lpstr>
      <vt:lpstr>Arial Black</vt:lpstr>
      <vt:lpstr>Тема Office</vt:lpstr>
      <vt:lpstr>Тема Office</vt:lpstr>
      <vt:lpstr>Слайд 1</vt:lpstr>
      <vt:lpstr> «С родной земли умри – не сходи». </vt:lpstr>
      <vt:lpstr>Слайд 3</vt:lpstr>
      <vt:lpstr>Слайд 4</vt:lpstr>
      <vt:lpstr>Александр Невский</vt:lpstr>
      <vt:lpstr>Полтавская битва</vt:lpstr>
      <vt:lpstr>Александр Васильевич Суворов</vt:lpstr>
      <vt:lpstr>Красноармейцы</vt:lpstr>
      <vt:lpstr>Герои Гражданской войны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«Вечен ваш подвиг в сердцах поколений грядущих…»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Teacher</dc:creator>
  <cp:lastModifiedBy>Виктор</cp:lastModifiedBy>
  <cp:revision>18</cp:revision>
  <dcterms:created xsi:type="dcterms:W3CDTF">2012-01-30T06:45:44Z</dcterms:created>
  <dcterms:modified xsi:type="dcterms:W3CDTF">2012-06-09T05:50:08Z</dcterms:modified>
</cp:coreProperties>
</file>