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gif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6;&#1090;&#1082;&#1088;&#1099;&#1074;&#1072;&#1096;&#1082;&#1072;\&#1053;&#1086;&#1074;&#1072;&#1103;%20&#1087;&#1072;&#1087;&#1082;&#1072;\Main_theme_Pankov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</a:t>
            </a:r>
            <a:r>
              <a:rPr lang="ru-RU" sz="2400" b="1" dirty="0" smtClean="0">
                <a:solidFill>
                  <a:srgbClr val="FFCC00"/>
                </a:solidFill>
              </a:rPr>
              <a:t> </a:t>
            </a:r>
            <a:r>
              <a:rPr lang="ru-RU" sz="2400" b="1" dirty="0" smtClean="0">
                <a:solidFill>
                  <a:srgbClr val="FFCC00"/>
                </a:solidFill>
              </a:rPr>
              <a:t/>
            </a:r>
            <a:br>
              <a:rPr lang="ru-RU" sz="2400" b="1" dirty="0" smtClean="0">
                <a:solidFill>
                  <a:srgbClr val="FFCC00"/>
                </a:solidFill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 начальных классов</a:t>
            </a:r>
            <a:r>
              <a:rPr lang="ru-RU" sz="2400" b="1" dirty="0" smtClean="0">
                <a:solidFill>
                  <a:srgbClr val="FFCC00"/>
                </a:solidFill>
              </a:rPr>
              <a:t/>
            </a:r>
            <a:br>
              <a:rPr lang="ru-RU" sz="2400" b="1" dirty="0" smtClean="0">
                <a:solidFill>
                  <a:srgbClr val="FFCC00"/>
                </a:solidFill>
              </a:rPr>
            </a:br>
            <a:r>
              <a:rPr lang="ru-RU" sz="1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специальной </a:t>
            </a:r>
            <a:r>
              <a:rPr lang="ru-RU" sz="1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(коррекционной)  </a:t>
            </a:r>
            <a:r>
              <a:rPr lang="ru-RU" sz="1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школы – интерната </a:t>
            </a:r>
            <a:br>
              <a:rPr lang="ru-RU" sz="1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детей сирот и детей, оставшихся без попечения родителей </a:t>
            </a:r>
            <a:br>
              <a:rPr lang="ru-RU" sz="1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ограниченными возможностями здоровья</a:t>
            </a:r>
            <a:br>
              <a:rPr lang="ru-RU" sz="1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Г.Саянска</a:t>
            </a:r>
            <a:r>
              <a:rPr lang="ru-RU" sz="1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FFCC00"/>
                </a:solidFill>
              </a:rPr>
              <a:t/>
            </a:r>
            <a:br>
              <a:rPr lang="ru-RU" sz="2400" b="1" dirty="0" smtClean="0">
                <a:solidFill>
                  <a:srgbClr val="FFCC00"/>
                </a:solidFill>
              </a:rPr>
            </a:br>
            <a:r>
              <a:rPr lang="ru-RU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Петровой Светланы Гавриловны</a:t>
            </a:r>
            <a:r>
              <a:rPr lang="ru-RU" sz="2400" b="1" dirty="0" smtClean="0">
                <a:solidFill>
                  <a:srgbClr val="FFCC00"/>
                </a:solidFill>
              </a:rPr>
              <a:t/>
            </a:r>
            <a:br>
              <a:rPr lang="ru-RU" sz="2400" b="1" dirty="0" smtClean="0">
                <a:solidFill>
                  <a:srgbClr val="FFCC00"/>
                </a:solidFill>
              </a:rPr>
            </a:br>
            <a:r>
              <a:rPr lang="ru-RU" sz="2400" b="1" dirty="0" smtClean="0">
                <a:solidFill>
                  <a:srgbClr val="FFCC00"/>
                </a:solidFill>
              </a:rPr>
              <a:t/>
            </a:r>
            <a:br>
              <a:rPr lang="ru-RU" sz="2400" b="1" dirty="0" smtClean="0">
                <a:solidFill>
                  <a:srgbClr val="FFCC00"/>
                </a:solidFill>
              </a:rPr>
            </a:br>
            <a:endParaRPr lang="ru-RU" sz="1600" dirty="0"/>
          </a:p>
        </p:txBody>
      </p:sp>
      <p:pic>
        <p:nvPicPr>
          <p:cNvPr id="5" name="Picture 2" descr="C:\Documents and Settings\Admin\Рабочий стол\6 гр. на конкурс\_MG_6865.T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3" y="3214686"/>
            <a:ext cx="4627089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Блок-схема: процесс 14"/>
          <p:cNvSpPr/>
          <p:nvPr/>
        </p:nvSpPr>
        <p:spPr>
          <a:xfrm>
            <a:off x="611560" y="2204864"/>
            <a:ext cx="2520280" cy="1440160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611560" y="3717032"/>
            <a:ext cx="2520280" cy="1440160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611560" y="5301208"/>
            <a:ext cx="2520280" cy="1440160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611560" y="692696"/>
            <a:ext cx="2520280" cy="1440160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6" descr="C:\Documents and Settings\Admin\Рабочий стол\сканер\Копия (5) Изображение 007.jpg"/>
          <p:cNvPicPr>
            <a:picLocks noChangeAspect="1" noChangeArrowheads="1"/>
          </p:cNvPicPr>
          <p:nvPr/>
        </p:nvPicPr>
        <p:blipFill>
          <a:blip r:embed="rId2" cstate="print"/>
          <a:srcRect l="7393" t="18217" b="36242"/>
          <a:stretch>
            <a:fillRect/>
          </a:stretch>
        </p:blipFill>
        <p:spPr bwMode="auto">
          <a:xfrm>
            <a:off x="4932040" y="1340768"/>
            <a:ext cx="3968463" cy="15841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F:\Фото, видео, музыка\[002670].jpg"/>
          <p:cNvPicPr>
            <a:picLocks noChangeAspect="1" noChangeArrowheads="1"/>
          </p:cNvPicPr>
          <p:nvPr/>
        </p:nvPicPr>
        <p:blipFill>
          <a:blip r:embed="rId3" cstate="print"/>
          <a:srcRect t="7032" b="15610"/>
          <a:stretch>
            <a:fillRect/>
          </a:stretch>
        </p:blipFill>
        <p:spPr bwMode="auto">
          <a:xfrm>
            <a:off x="4932040" y="3789040"/>
            <a:ext cx="4022684" cy="16134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 descr="C:\Documents and Settings\Admin\Рабочий стол\сканер\Изображение 009.jpg"/>
          <p:cNvPicPr>
            <a:picLocks noChangeAspect="1" noChangeArrowheads="1"/>
          </p:cNvPicPr>
          <p:nvPr/>
        </p:nvPicPr>
        <p:blipFill>
          <a:blip r:embed="rId4" cstate="print"/>
          <a:srcRect l="4039" t="56484" r="7100" b="31732"/>
          <a:stretch>
            <a:fillRect/>
          </a:stretch>
        </p:blipFill>
        <p:spPr bwMode="auto">
          <a:xfrm>
            <a:off x="755576" y="3861048"/>
            <a:ext cx="2160240" cy="11521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4" descr="C:\Documents and Settings\Admin\Рабочий стол\сканер\Изображение 009.jpg"/>
          <p:cNvPicPr>
            <a:picLocks noChangeAspect="1" noChangeArrowheads="1"/>
          </p:cNvPicPr>
          <p:nvPr/>
        </p:nvPicPr>
        <p:blipFill>
          <a:blip r:embed="rId4" cstate="print"/>
          <a:srcRect t="32790" r="7100" b="56497"/>
          <a:stretch>
            <a:fillRect/>
          </a:stretch>
        </p:blipFill>
        <p:spPr bwMode="auto">
          <a:xfrm>
            <a:off x="755575" y="2348880"/>
            <a:ext cx="2153039" cy="10801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4" descr="C:\Documents and Settings\Admin\Рабочий стол\сканер\Изображение 009.jpg"/>
          <p:cNvPicPr>
            <a:picLocks noChangeAspect="1" noChangeArrowheads="1"/>
          </p:cNvPicPr>
          <p:nvPr/>
        </p:nvPicPr>
        <p:blipFill>
          <a:blip r:embed="rId4" cstate="print"/>
          <a:srcRect l="4039" t="10417" r="7100" b="78870"/>
          <a:stretch>
            <a:fillRect/>
          </a:stretch>
        </p:blipFill>
        <p:spPr bwMode="auto">
          <a:xfrm>
            <a:off x="755576" y="908720"/>
            <a:ext cx="2217847" cy="10081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4" descr="C:\Documents and Settings\Admin\Рабочий стол\сканер\Изображение 009.jpg"/>
          <p:cNvPicPr>
            <a:picLocks noChangeAspect="1" noChangeArrowheads="1"/>
          </p:cNvPicPr>
          <p:nvPr/>
        </p:nvPicPr>
        <p:blipFill>
          <a:blip r:embed="rId4" cstate="print"/>
          <a:srcRect l="8078" t="79277" b="10010"/>
          <a:stretch>
            <a:fillRect/>
          </a:stretch>
        </p:blipFill>
        <p:spPr bwMode="auto">
          <a:xfrm>
            <a:off x="755576" y="5445224"/>
            <a:ext cx="2130371" cy="11521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TextBox 12"/>
          <p:cNvSpPr txBox="1"/>
          <p:nvPr/>
        </p:nvSpPr>
        <p:spPr>
          <a:xfrm>
            <a:off x="107504" y="116632"/>
            <a:ext cx="4049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Ребусы с характером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86380" y="142852"/>
            <a:ext cx="349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Расшифруй слова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788024" y="0"/>
            <a:ext cx="0" cy="6858000"/>
          </a:xfrm>
          <a:prstGeom prst="line">
            <a:avLst/>
          </a:prstGeom>
          <a:ln w="38100">
            <a:solidFill>
              <a:srgbClr val="FF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43240" y="1285860"/>
            <a:ext cx="519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0430" y="1285860"/>
            <a:ext cx="72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рог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71934" y="1285860"/>
            <a:ext cx="598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ий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31840" y="2924944"/>
            <a:ext cx="771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79912" y="2924944"/>
            <a:ext cx="694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55976" y="2924944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03848" y="436510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47864" y="4365104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убы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47864" y="436510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83968" y="4365104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3848" y="5877272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H="1">
            <a:off x="3419872" y="5877272"/>
            <a:ext cx="864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мел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H="1">
            <a:off x="4067944" y="5877272"/>
            <a:ext cx="864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ый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96136" y="3068960"/>
            <a:ext cx="2258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огромный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24128" y="5589240"/>
            <a:ext cx="1893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чумазый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9512" y="260648"/>
            <a:ext cx="8820472" cy="64807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КАКОЙ?</a:t>
            </a:r>
            <a:endParaRPr lang="ru-RU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14282" y="214290"/>
            <a:ext cx="8820472" cy="64807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КАКАЯ?</a:t>
            </a:r>
            <a:endParaRPr lang="ru-RU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14282" y="214290"/>
            <a:ext cx="8820472" cy="64807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КАКОЕ?</a:t>
            </a:r>
            <a:endParaRPr lang="ru-RU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14282" y="214290"/>
            <a:ext cx="8820472" cy="64807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</a:t>
            </a:r>
            <a:r>
              <a:rPr lang="ru-RU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0.0276 0.0039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7" grpId="1"/>
      <p:bldP spid="28" grpId="0"/>
      <p:bldP spid="29" grpId="0"/>
      <p:bldP spid="30" grpId="0"/>
      <p:bldP spid="31" grpId="0"/>
      <p:bldP spid="32" grpId="0"/>
      <p:bldP spid="34" grpId="0"/>
      <p:bldP spid="35" grpId="0"/>
      <p:bldP spid="36" grpId="0" animBg="1"/>
      <p:bldP spid="33" grpId="0" animBg="1"/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619672" y="620688"/>
            <a:ext cx="914400" cy="914400"/>
          </a:xfrm>
          <a:prstGeom prst="ellipse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619672" y="4365104"/>
            <a:ext cx="914400" cy="9144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876256" y="476672"/>
            <a:ext cx="914400" cy="9144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948264" y="4365104"/>
            <a:ext cx="914400" cy="914400"/>
          </a:xfrm>
          <a:prstGeom prst="ellipse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8 0.01067  0.017 0.02133  0.021 0.03467  C 0.025 0.04933  0.027 0.06667  0.029 0.084  C 0.031 0.10133  0.029 0.116  0.027 0.132  C 0.025 0.14667  0.022 0.16267  0.015 0.176  C 0.009 0.18933  -0.001 0.2  -0.012 0.208  C -0.022 0.216  -0.034 0.22133  -0.046 0.224  C -0.058 0.22667  -0.07 0.22667  -0.081 0.224  C -0.093 0.22133  -0.104 0.21467  -0.113 0.204  C -0.122 0.19467  -0.13 0.18267  -0.134 0.168  C -0.139 0.15467  -0.141 0.136  -0.141 0.12133  C -0.142 0.10667  -0.141 0.08933  -0.136 0.07467  C -0.131 0.06133  -0.122 0.05067  -0.11 0.04533  C -0.098 0.04133  -0.086 0.04667  -0.078 0.056  C -0.071 0.06533  -0.066 0.08  -0.065 0.09733  C -0.065 0.11467  -0.066 0.13067  -0.071 0.144  C -0.076 0.15733  -0.075 0.16  -0.095 0.17733  C -0.113 0.196  -0.131 0.19067  -0.142 0.192  C -0.153 0.192  -0.162 0.18667  -0.173 0.18133  C -0.185 0.17467  -0.195 0.16267  -0.202 0.152  C -0.209 0.14133  -0.212 0.128  -0.216 0.10667  C -0.219 0.08533  -0.219 0.07467  -0.219 0.05867  C -0.219 0.04267  -0.219 0.02667  -0.219 0.01067  E" pathEditMode="relative" ptsTypes="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8 0.01067  0.017 0.02133  0.021 0.03467  C 0.025 0.04933  0.027 0.06667  0.029 0.084  C 0.031 0.10133  0.029 0.116  0.027 0.132  C 0.025 0.14667  0.022 0.16267  0.015 0.176  C 0.009 0.18933  -0.001 0.2  -0.012 0.208  C -0.022 0.216  -0.034 0.22133  -0.046 0.224  C -0.058 0.22667  -0.07 0.22667  -0.081 0.224  C -0.093 0.22133  -0.104 0.21467  -0.113 0.204  C -0.122 0.19467  -0.13 0.18267  -0.134 0.168  C -0.139 0.15467  -0.141 0.136  -0.141 0.12133  C -0.142 0.10667  -0.141 0.08933  -0.136 0.07467  C -0.131 0.06133  -0.122 0.05067  -0.11 0.04533  C -0.098 0.04133  -0.086 0.04667  -0.078 0.056  C -0.071 0.06533  -0.066 0.08  -0.065 0.09733  C -0.065 0.11467  -0.066 0.13067  -0.071 0.144  C -0.076 0.15733  -0.075 0.16  -0.095 0.17733  C -0.113 0.196  -0.131 0.19067  -0.142 0.192  C -0.153 0.192  -0.162 0.18667  -0.173 0.18133  C -0.185 0.17467  -0.195 0.16267  -0.202 0.152  C -0.209 0.14133  -0.212 0.128  -0.216 0.10667  C -0.219 0.08533  -0.219 0.07467  -0.219 0.05867  C -0.219 0.04267  -0.219 0.02667  -0.219 0.01067  E" pathEditMode="relative" ptsTypes="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8 0.01067  -0.017 0.02133  -0.021 0.03467  C -0.025 0.04933  -0.027 0.06667  -0.029 0.084  C -0.031 0.10133  -0.029 0.116  -0.027 0.132  C -0.025 0.14667  -0.022 0.16267  -0.015 0.176  C -0.009 0.18933  0.001 0.2  0.012 0.208  C 0.022 0.216  0.034 0.22133  0.046 0.224  C 0.058 0.22667  0.07 0.22667  0.081 0.224  C 0.093 0.22133  0.104 0.21467  0.113 0.204  C 0.122 0.19467  0.13 0.18267  0.134 0.168  C 0.139 0.15467  0.141 0.136  0.141 0.12133  C 0.142 0.10667  0.141 0.08933  0.136 0.07467  C 0.131 0.06133  0.122 0.05067  0.11 0.04533  C 0.098 0.04133  0.086 0.04667  0.078 0.056  C 0.071 0.06533  0.066 0.08  0.065 0.09733  C 0.065 0.11467  0.066 0.13067  0.071 0.144  C 0.076 0.15733  0.075 0.16  0.095 0.17733  C 0.113 0.196  0.131 0.19067  0.142 0.192  C 0.153 0.192  0.162 0.18667  0.173 0.18133  C 0.185 0.17467  0.195 0.16267  0.202 0.152  C 0.209 0.14133  0.212 0.128  0.216 0.10667  C 0.219 0.08533  0.219 0.07467  0.219 0.05867  C 0.219 0.04267  0.219 0.02667  0.219 0.01067  E" pathEditMode="relative" ptsTypes="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8 0.01067  -0.017 0.02133  -0.021 0.03467  C -0.025 0.04933  -0.027 0.06667  -0.029 0.084  C -0.031 0.10133  -0.029 0.116  -0.027 0.132  C -0.025 0.14667  -0.022 0.16267  -0.015 0.176  C -0.009 0.18933  0.001 0.2  0.012 0.208  C 0.022 0.216  0.034 0.22133  0.046 0.224  C 0.058 0.22667  0.07 0.22667  0.081 0.224  C 0.093 0.22133  0.104 0.21467  0.113 0.204  C 0.122 0.19467  0.13 0.18267  0.134 0.168  C 0.139 0.15467  0.141 0.136  0.141 0.12133  C 0.142 0.10667  0.141 0.08933  0.136 0.07467  C 0.131 0.06133  0.122 0.05067  0.11 0.04533  C 0.098 0.04133  0.086 0.04667  0.078 0.056  C 0.071 0.06533  0.066 0.08  0.065 0.09733  C 0.065 0.11467  0.066 0.13067  0.071 0.144  C 0.076 0.15733  0.075 0.16  0.095 0.17733  C 0.113 0.196  0.131 0.19067  0.142 0.192  C 0.153 0.192  0.162 0.18667  0.173 0.18133  C 0.185 0.17467  0.195 0.16267  0.202 0.152  C 0.209 0.14133  0.212 0.128  0.216 0.10667  C 0.219 0.08533  0.219 0.07467  0.219 0.05867  C 0.219 0.04267  0.219 0.02667  0.219 0.01067  E" pathEditMode="relative" ptsTypes="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469 0.21018 " pathEditMode="relative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25 -0.19931 " pathEditMode="relative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19688 0.18889 " pathEditMode="relative" ptsTypes="AA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22327 -0.2136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-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Documents and Settings\Admin\Мои документы\Downloads\6286949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868203"/>
            <a:ext cx="1728192" cy="2417845"/>
          </a:xfrm>
          <a:prstGeom prst="rect">
            <a:avLst/>
          </a:prstGeom>
          <a:noFill/>
        </p:spPr>
      </p:pic>
      <p:pic>
        <p:nvPicPr>
          <p:cNvPr id="24578" name="Picture 2" descr="C:\Documents and Settings\Admin\Мои документы\Downloads\Копия 6286949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908719"/>
            <a:ext cx="1512168" cy="2318145"/>
          </a:xfrm>
          <a:prstGeom prst="rect">
            <a:avLst/>
          </a:prstGeom>
          <a:noFill/>
        </p:spPr>
      </p:pic>
      <p:pic>
        <p:nvPicPr>
          <p:cNvPr id="24581" name="Picture 5" descr="C:\Documents and Settings\Admin\Мои документы\Downloads\Копия (2) 6286949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CF9"/>
              </a:clrFrom>
              <a:clrTo>
                <a:srgbClr val="FFFC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484784"/>
            <a:ext cx="1516152" cy="1334641"/>
          </a:xfrm>
          <a:prstGeom prst="rect">
            <a:avLst/>
          </a:prstGeom>
          <a:noFill/>
        </p:spPr>
      </p:pic>
      <p:pic>
        <p:nvPicPr>
          <p:cNvPr id="24582" name="Picture 6" descr="C:\Documents and Settings\Admin\Мои документы\Downloads\Копия (3) 6286949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30" t="20478" r="44833" b="19793"/>
          <a:stretch>
            <a:fillRect/>
          </a:stretch>
        </p:blipFill>
        <p:spPr bwMode="auto">
          <a:xfrm>
            <a:off x="323528" y="908719"/>
            <a:ext cx="1584176" cy="2310257"/>
          </a:xfrm>
          <a:prstGeom prst="rect">
            <a:avLst/>
          </a:prstGeom>
          <a:noFill/>
        </p:spPr>
      </p:pic>
      <p:pic>
        <p:nvPicPr>
          <p:cNvPr id="24583" name="Picture 7" descr="C:\Documents and Settings\Admin\Мои документы\Downloads\8f94259d512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58" r="18835"/>
          <a:stretch>
            <a:fillRect/>
          </a:stretch>
        </p:blipFill>
        <p:spPr bwMode="auto">
          <a:xfrm>
            <a:off x="7020272" y="836712"/>
            <a:ext cx="1656184" cy="2570348"/>
          </a:xfrm>
          <a:prstGeom prst="rect">
            <a:avLst/>
          </a:prstGeom>
          <a:noFill/>
        </p:spPr>
      </p:pic>
      <p:pic>
        <p:nvPicPr>
          <p:cNvPr id="13" name="Picture 9" descr="C:\Documents and Settings\Admin\Рабочий стол\сканер\Копия (2) Изображение.jpg"/>
          <p:cNvPicPr>
            <a:picLocks noChangeAspect="1" noChangeArrowheads="1"/>
          </p:cNvPicPr>
          <p:nvPr/>
        </p:nvPicPr>
        <p:blipFill>
          <a:blip r:embed="rId7" cstate="print"/>
          <a:srcRect t="41322"/>
          <a:stretch>
            <a:fillRect/>
          </a:stretch>
        </p:blipFill>
        <p:spPr bwMode="auto">
          <a:xfrm>
            <a:off x="142844" y="3429000"/>
            <a:ext cx="8836227" cy="278608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115616" y="332656"/>
            <a:ext cx="7287572" cy="46166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>
                <a:ln>
                  <a:solidFill>
                    <a:srgbClr val="FFC00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Запиши черты характера героев сказки.</a:t>
            </a:r>
            <a:endParaRPr lang="ru-RU" sz="2400" dirty="0">
              <a:ln>
                <a:solidFill>
                  <a:srgbClr val="FFC000"/>
                </a:solidFill>
              </a:ln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14678" y="3571876"/>
            <a:ext cx="3143272" cy="5000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3357554" y="3643314"/>
            <a:ext cx="2857520" cy="5715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786182" y="4643446"/>
            <a:ext cx="2500330" cy="10001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428992" y="5143512"/>
            <a:ext cx="2928958" cy="5715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3786182" y="4572008"/>
            <a:ext cx="2500330" cy="6429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сканер\Копия (3) Изображение 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0EDE8"/>
              </a:clrFrom>
              <a:clrTo>
                <a:srgbClr val="F0EDE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2643182"/>
            <a:ext cx="4194176" cy="1020205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сканер\Копия (4) Изображение 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EDEDEB"/>
              </a:clrFrom>
              <a:clrTo>
                <a:srgbClr val="EDED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4293096"/>
            <a:ext cx="4489817" cy="1207606"/>
          </a:xfrm>
          <a:prstGeom prst="rect">
            <a:avLst/>
          </a:prstGeom>
          <a:noFill/>
        </p:spPr>
      </p:pic>
      <p:pic>
        <p:nvPicPr>
          <p:cNvPr id="16385" name="Picture 1" descr="C:\Documents and Settings\Admin\Мои документы\Downloads\lapin_nei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4664"/>
            <a:ext cx="4203700" cy="6146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F:\Фото, видео, музыка\[000930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85728"/>
            <a:ext cx="3731056" cy="1584176"/>
          </a:xfrm>
          <a:prstGeom prst="rect">
            <a:avLst/>
          </a:prstGeom>
          <a:ln w="762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5786446" y="1928802"/>
            <a:ext cx="657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12" y="1928802"/>
            <a:ext cx="500066" cy="704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2264" y="1928802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Запомни!</a:t>
            </a:r>
          </a:p>
          <a:p>
            <a:pPr algn="ctr">
              <a:buNone/>
            </a:pPr>
            <a:endParaRPr lang="ru-RU" sz="4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r>
              <a:rPr lang="ru-RU" sz="2400" dirty="0" smtClean="0"/>
              <a:t>    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1027" name="Picture 3" descr="E:\картинки\65455655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86322"/>
            <a:ext cx="9144000" cy="20716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1785926"/>
            <a:ext cx="8568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Название признаков- это слова, которые отвечают на вопросы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КАКОЙ? КАКАЯ? КАКОЕ? КАКИЕ?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2971792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Вспомни слова к картинкам.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-142908" y="3429000"/>
            <a:ext cx="642942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 l="10465" t="13010" r="2325" b="58079"/>
          <a:stretch>
            <a:fillRect/>
          </a:stretch>
        </p:blipFill>
        <p:spPr bwMode="auto">
          <a:xfrm>
            <a:off x="428596" y="1142984"/>
            <a:ext cx="205384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 l="6977" t="66496"/>
          <a:stretch>
            <a:fillRect/>
          </a:stretch>
        </p:blipFill>
        <p:spPr bwMode="auto">
          <a:xfrm>
            <a:off x="500034" y="3071810"/>
            <a:ext cx="1904999" cy="165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3" descr="F:\Фото, видео, музыка\[000560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929198"/>
            <a:ext cx="1911350" cy="1571636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785786" y="2214554"/>
            <a:ext cx="1064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Propisi" pitchFamily="2" charset="0"/>
              </a:rPr>
              <a:t>белые</a:t>
            </a:r>
            <a:endParaRPr lang="ru-RU" sz="4000" b="1" dirty="0">
              <a:solidFill>
                <a:srgbClr val="000099"/>
              </a:solidFill>
              <a:latin typeface="Propisi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4348" y="3857628"/>
            <a:ext cx="1478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Propisi" pitchFamily="2" charset="0"/>
              </a:rPr>
              <a:t>золотое</a:t>
            </a:r>
            <a:endParaRPr lang="ru-RU" sz="4000" b="1" dirty="0">
              <a:solidFill>
                <a:srgbClr val="000099"/>
              </a:solidFill>
              <a:latin typeface="Propisi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348" y="5857892"/>
            <a:ext cx="1340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Propisi" pitchFamily="2" charset="0"/>
              </a:rPr>
              <a:t>добрый</a:t>
            </a:r>
            <a:endParaRPr lang="ru-RU" sz="4000" b="1" dirty="0">
              <a:solidFill>
                <a:srgbClr val="000099"/>
              </a:solidFill>
              <a:latin typeface="Propisi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357554" y="142852"/>
            <a:ext cx="532924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 pitchFamily="18" charset="0"/>
                <a:ea typeface="+mj-ea"/>
                <a:cs typeface="+mj-cs"/>
              </a:rPr>
              <a:t>Котёнок играл клубком и запутал нитки. Распутай нитки и прочитай слово.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  <p:pic>
        <p:nvPicPr>
          <p:cNvPr id="31" name="Picture 2" descr="E:\открывашка\учебник\Служба по надзору и контролю 01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009" r="27924" b="20191"/>
          <a:stretch>
            <a:fillRect/>
          </a:stretch>
        </p:blipFill>
        <p:spPr bwMode="auto">
          <a:xfrm>
            <a:off x="3357554" y="2143116"/>
            <a:ext cx="5142059" cy="2714644"/>
          </a:xfrm>
          <a:prstGeom prst="rect">
            <a:avLst/>
          </a:prstGeom>
          <a:noFill/>
        </p:spPr>
      </p:pic>
      <p:pic>
        <p:nvPicPr>
          <p:cNvPr id="32" name="Picture 2" descr="F:\Фото, видео, музыка\[000096]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44181" y="2571744"/>
            <a:ext cx="1199819" cy="169452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4643438" y="3000372"/>
            <a:ext cx="394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Georgia" pitchFamily="18" charset="0"/>
              </a:rPr>
              <a:t>с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29322" y="3643314"/>
            <a:ext cx="474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Georgia" pitchFamily="18" charset="0"/>
              </a:rPr>
              <a:t>П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43504" y="4071942"/>
            <a:ext cx="460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А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8" y="2643182"/>
            <a:ext cx="417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Georgia" pitchFamily="18" charset="0"/>
              </a:rPr>
              <a:t>с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72264" y="4214818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И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58148" y="4214818"/>
            <a:ext cx="385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Б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86644" y="3214686"/>
            <a:ext cx="41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О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1619672" y="476672"/>
            <a:ext cx="6049962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Рефлексия</a:t>
            </a:r>
            <a:endParaRPr lang="ru-RU" sz="3600" b="1" kern="10" dirty="0">
              <a:ln w="25400">
                <a:solidFill>
                  <a:schemeClr val="tx1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403648" y="1340768"/>
            <a:ext cx="7005637" cy="5794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i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Оцени свою работу на уроке.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2143108" y="2786058"/>
            <a:ext cx="6572296" cy="915987"/>
          </a:xfrm>
          <a:prstGeom prst="rec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i="1" dirty="0">
                <a:latin typeface="Bookman Old Style" pitchFamily="18" charset="0"/>
              </a:rPr>
              <a:t>Вы считаете, что урок прошёл для вас плодотворно, с пользой. Вы научились и можете помочь другим.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2195736" y="4293096"/>
            <a:ext cx="6591329" cy="646331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i="1" dirty="0">
                <a:latin typeface="Bookman Old Style" pitchFamily="18" charset="0"/>
              </a:rPr>
              <a:t>Вы считаете, что научились </a:t>
            </a:r>
            <a:r>
              <a:rPr lang="ru-RU" b="1" i="1" dirty="0" smtClean="0">
                <a:latin typeface="Bookman Old Style" pitchFamily="18" charset="0"/>
              </a:rPr>
              <a:t>различать слова-признаки, </a:t>
            </a:r>
            <a:r>
              <a:rPr lang="ru-RU" b="1" i="1" dirty="0">
                <a:latin typeface="Bookman Old Style" pitchFamily="18" charset="0"/>
              </a:rPr>
              <a:t>но вам ещё нужна помощь.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2214546" y="5786454"/>
            <a:ext cx="6643734" cy="366712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i="1" dirty="0">
                <a:latin typeface="Bookman Old Style" pitchFamily="18" charset="0"/>
              </a:rPr>
              <a:t>Вы считаете, что было трудно на уроке.</a:t>
            </a:r>
          </a:p>
        </p:txBody>
      </p:sp>
      <p:pic>
        <p:nvPicPr>
          <p:cNvPr id="14" name="Picture 6" descr="C:\Documents and Settings\Admin\Мои документы\Downloads\Копия Копия buratin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57364"/>
            <a:ext cx="1214414" cy="1856229"/>
          </a:xfrm>
          <a:prstGeom prst="rect">
            <a:avLst/>
          </a:prstGeom>
          <a:noFill/>
        </p:spPr>
      </p:pic>
      <p:pic>
        <p:nvPicPr>
          <p:cNvPr id="15" name="Picture 5" descr="C:\Documents and Settings\Admin\Мои документы\Downloads\buratin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72074"/>
            <a:ext cx="1285884" cy="1606184"/>
          </a:xfrm>
          <a:prstGeom prst="rect">
            <a:avLst/>
          </a:prstGeom>
          <a:noFill/>
        </p:spPr>
      </p:pic>
      <p:pic>
        <p:nvPicPr>
          <p:cNvPr id="3074" name="Picture 2" descr="F:\Фото, видео, музыка\[000008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857628"/>
            <a:ext cx="1195382" cy="129499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77700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До новых встреч!</a:t>
            </a:r>
            <a:endParaRPr lang="ru-RU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Picture 2" descr="F:\фотки\Новый рисунок (1).png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</a:blip>
          <a:srcRect t="1947"/>
          <a:stretch>
            <a:fillRect/>
          </a:stretch>
        </p:blipFill>
        <p:spPr bwMode="auto">
          <a:xfrm>
            <a:off x="1785918" y="2214554"/>
            <a:ext cx="5357850" cy="40471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14348" y="357166"/>
            <a:ext cx="7564437" cy="78581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Использованные источники: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214422"/>
            <a:ext cx="885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А.К. Аксёнова, Н.Г. </a:t>
            </a:r>
            <a:r>
              <a:rPr lang="ru-RU" dirty="0" err="1" smtClean="0"/>
              <a:t>Галунчикова</a:t>
            </a:r>
            <a:r>
              <a:rPr lang="ru-RU" dirty="0" smtClean="0"/>
              <a:t>. Русский язык  учебник для 4 класс специальных (коррекционных) образовательных учреждений </a:t>
            </a:r>
            <a:r>
              <a:rPr lang="en-US" dirty="0" smtClean="0"/>
              <a:t>VIII</a:t>
            </a:r>
            <a:r>
              <a:rPr lang="ru-RU" dirty="0" smtClean="0"/>
              <a:t> </a:t>
            </a:r>
            <a:r>
              <a:rPr lang="ru-RU" dirty="0" err="1" smtClean="0"/>
              <a:t>вида.-М</a:t>
            </a:r>
            <a:r>
              <a:rPr lang="ru-RU" dirty="0" smtClean="0"/>
              <a:t>.</a:t>
            </a:r>
            <a:r>
              <a:rPr lang="ru-RU" dirty="0" smtClean="0"/>
              <a:t>:  Просвещение, 2002г.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А.К. Аксёнова, Н.Г. </a:t>
            </a:r>
            <a:r>
              <a:rPr lang="ru-RU" dirty="0" err="1" smtClean="0"/>
              <a:t>Галунчикова</a:t>
            </a:r>
            <a:r>
              <a:rPr lang="ru-RU" dirty="0" smtClean="0"/>
              <a:t>., Э.В. Якубовская. </a:t>
            </a:r>
            <a:r>
              <a:rPr lang="ru-RU" dirty="0" smtClean="0"/>
              <a:t>Читай, думай, пиши (часть2)</a:t>
            </a:r>
          </a:p>
          <a:p>
            <a:r>
              <a:rPr lang="ru-RU" dirty="0" smtClean="0"/>
              <a:t>рабочая тетрадь по русскому языку для учащихся 4 класса специальных</a:t>
            </a:r>
          </a:p>
          <a:p>
            <a:r>
              <a:rPr lang="ru-RU" dirty="0" smtClean="0"/>
              <a:t> (коррекционных) образовательных учреждений </a:t>
            </a:r>
            <a:r>
              <a:rPr lang="en-US" dirty="0" smtClean="0"/>
              <a:t>VIII</a:t>
            </a:r>
            <a:r>
              <a:rPr lang="ru-RU" dirty="0" err="1" smtClean="0"/>
              <a:t>вида.-М</a:t>
            </a:r>
            <a:r>
              <a:rPr lang="ru-RU" dirty="0" smtClean="0"/>
              <a:t>.: Просвещение, 2006г.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636" y="142852"/>
            <a:ext cx="2828916" cy="93978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Запомни картинки и слова к ним.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000108"/>
            <a:ext cx="6286544" cy="4500594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Propisi" pitchFamily="2" charset="0"/>
              </a:rPr>
              <a:t>Двадцать восьмое января.</a:t>
            </a: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Propisi" pitchFamily="2" charset="0"/>
              </a:rPr>
              <a:t>Классная  работа</a:t>
            </a:r>
            <a:r>
              <a:rPr lang="ru-RU" sz="5400" dirty="0" smtClean="0">
                <a:solidFill>
                  <a:schemeClr val="bg1"/>
                </a:solidFill>
                <a:latin typeface="Propisi" pitchFamily="2" charset="0"/>
              </a:rPr>
              <a:t>.</a:t>
            </a:r>
            <a:endParaRPr lang="ru-RU" sz="5400" dirty="0">
              <a:solidFill>
                <a:schemeClr val="bg1"/>
              </a:solidFill>
              <a:latin typeface="Propisi" pitchFamily="2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42844" y="2786058"/>
            <a:ext cx="6286544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42844" y="3071810"/>
            <a:ext cx="6286544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42844" y="3643314"/>
            <a:ext cx="6286544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42844" y="3857628"/>
            <a:ext cx="6286544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6977" t="66496"/>
          <a:stretch>
            <a:fillRect/>
          </a:stretch>
        </p:blipFill>
        <p:spPr bwMode="auto">
          <a:xfrm>
            <a:off x="6715140" y="3000372"/>
            <a:ext cx="1904999" cy="165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10465" t="13010" r="2325" b="58079"/>
          <a:stretch>
            <a:fillRect/>
          </a:stretch>
        </p:blipFill>
        <p:spPr bwMode="auto">
          <a:xfrm>
            <a:off x="6643702" y="1071546"/>
            <a:ext cx="205384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072330" y="2143116"/>
            <a:ext cx="1064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Propisi" pitchFamily="2" charset="0"/>
              </a:rPr>
              <a:t>белые</a:t>
            </a:r>
            <a:endParaRPr lang="ru-RU" sz="4000" b="1" dirty="0">
              <a:solidFill>
                <a:srgbClr val="000099"/>
              </a:solidFill>
              <a:latin typeface="Propisi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29454" y="3786190"/>
            <a:ext cx="1478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Propisi" pitchFamily="2" charset="0"/>
              </a:rPr>
              <a:t>золотое</a:t>
            </a:r>
            <a:endParaRPr lang="ru-RU" sz="4000" b="1" dirty="0">
              <a:solidFill>
                <a:srgbClr val="000099"/>
              </a:solidFill>
              <a:latin typeface="Propisi" pitchFamily="2" charset="0"/>
            </a:endParaRPr>
          </a:p>
        </p:txBody>
      </p:sp>
      <p:pic>
        <p:nvPicPr>
          <p:cNvPr id="4099" name="Picture 3" descr="F:\Фото, видео, музыка\[000560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786322"/>
            <a:ext cx="1911350" cy="157163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072330" y="5715016"/>
            <a:ext cx="1340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Propisi" pitchFamily="2" charset="0"/>
              </a:rPr>
              <a:t>добрый</a:t>
            </a:r>
            <a:endParaRPr lang="ru-RU" sz="4000" b="1" dirty="0">
              <a:solidFill>
                <a:srgbClr val="000099"/>
              </a:solidFill>
              <a:latin typeface="Propisi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сканер\Изображение 01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clrChange>
              <a:clrFrom>
                <a:srgbClr val="F5F3F6"/>
              </a:clrFrom>
              <a:clrTo>
                <a:srgbClr val="F5F3F6">
                  <a:alpha val="0"/>
                </a:srgbClr>
              </a:clrTo>
            </a:clrChange>
            <a:lum bright="-10000" contrast="-10000"/>
          </a:blip>
          <a:srcRect r="1694" b="-582"/>
          <a:stretch>
            <a:fillRect/>
          </a:stretch>
        </p:blipFill>
        <p:spPr bwMode="auto">
          <a:xfrm>
            <a:off x="1214414" y="428604"/>
            <a:ext cx="6500858" cy="14287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14546" y="100010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т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4678" y="100010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е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48" y="100010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380" y="100010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т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7950" y="100010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р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4464843" y="964389"/>
            <a:ext cx="214314" cy="142876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214678" y="1571612"/>
            <a:ext cx="571504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2" name="Picture 4" descr="http://img-novosib.fotki.yandex.ru/get/5809/119528728.a3e/0_96547_ecfbb19c_XL"/>
          <p:cNvPicPr>
            <a:picLocks noChangeAspect="1" noChangeArrowheads="1"/>
          </p:cNvPicPr>
          <p:nvPr/>
        </p:nvPicPr>
        <p:blipFill>
          <a:blip r:embed="rId3" cstate="print"/>
          <a:srcRect l="16800" r="17681" b="2954"/>
          <a:stretch>
            <a:fillRect/>
          </a:stretch>
        </p:blipFill>
        <p:spPr bwMode="auto">
          <a:xfrm>
            <a:off x="2285984" y="2165083"/>
            <a:ext cx="4248472" cy="4692917"/>
          </a:xfrm>
          <a:prstGeom prst="rect">
            <a:avLst/>
          </a:prstGeom>
          <a:noFill/>
        </p:spPr>
      </p:pic>
      <p:pic>
        <p:nvPicPr>
          <p:cNvPr id="27653" name="Picture 5" descr="C:\Documents and Settings\Admin\Мои документы\Downloads\buratin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077072"/>
            <a:ext cx="2135253" cy="2667124"/>
          </a:xfrm>
          <a:prstGeom prst="rect">
            <a:avLst/>
          </a:prstGeom>
          <a:noFill/>
        </p:spPr>
      </p:pic>
      <p:pic>
        <p:nvPicPr>
          <p:cNvPr id="27654" name="Picture 6" descr="C:\Documents and Settings\Admin\Мои документы\Downloads\Копия Копия buratin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149080"/>
            <a:ext cx="1616931" cy="2471475"/>
          </a:xfrm>
          <a:prstGeom prst="rect">
            <a:avLst/>
          </a:prstGeom>
          <a:noFill/>
        </p:spPr>
      </p:pic>
      <p:pic>
        <p:nvPicPr>
          <p:cNvPr id="1026" name="Picture 2" descr="F:\сканер\Копия (6) Изображение 01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357158" y="2071678"/>
            <a:ext cx="1714512" cy="1458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6500826" y="2285992"/>
            <a:ext cx="1505958" cy="1323439"/>
          </a:xfrm>
          <a:prstGeom prst="rect">
            <a:avLst/>
          </a:prstGeom>
          <a:solidFill>
            <a:srgbClr val="FFCC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учитель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класс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билет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театр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7752" y="1857364"/>
            <a:ext cx="4030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Составьте предложение с этими словами.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Сказочные предметы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3010" name="Picture 2" descr="C:\Documents and Settings\Admin\Мои документы\Downloads\NCE5175F4EA9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349" t="5076" r="21989" b="11161"/>
          <a:stretch>
            <a:fillRect/>
          </a:stretch>
        </p:blipFill>
        <p:spPr bwMode="auto">
          <a:xfrm>
            <a:off x="357158" y="3929066"/>
            <a:ext cx="2592288" cy="2410212"/>
          </a:xfrm>
          <a:prstGeom prst="rect">
            <a:avLst/>
          </a:prstGeom>
          <a:noFill/>
        </p:spPr>
      </p:pic>
      <p:pic>
        <p:nvPicPr>
          <p:cNvPr id="43011" name="Picture 3" descr="C:\Documents and Settings\Admin\Мои документы\Downloads\zolotoy_kluch-600x19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929198"/>
            <a:ext cx="2857500" cy="904875"/>
          </a:xfrm>
          <a:prstGeom prst="rect">
            <a:avLst/>
          </a:prstGeom>
          <a:noFill/>
        </p:spPr>
      </p:pic>
      <p:pic>
        <p:nvPicPr>
          <p:cNvPr id="43012" name="Picture 4" descr="C:\Documents and Settings\Admin\Мои документы\Downloads\0_907f9_c8047f9c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4000504"/>
            <a:ext cx="1472642" cy="118258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4" y="1428736"/>
            <a:ext cx="48577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Ключик (какой?)  золотой .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Рыбка   (какая?)         …   .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Яичко (какое?)           …    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in_theme_Panko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839200" y="6357958"/>
            <a:ext cx="304800" cy="304800"/>
          </a:xfrm>
          <a:prstGeom prst="rect">
            <a:avLst/>
          </a:prstGeom>
        </p:spPr>
      </p:pic>
      <p:sp>
        <p:nvSpPr>
          <p:cNvPr id="12" name="Лента лицом вниз 11"/>
          <p:cNvSpPr/>
          <p:nvPr/>
        </p:nvSpPr>
        <p:spPr>
          <a:xfrm>
            <a:off x="428564" y="500042"/>
            <a:ext cx="8715436" cy="2000264"/>
          </a:xfrm>
          <a:prstGeom prst="ribbon">
            <a:avLst>
              <a:gd name="adj1" fmla="val 33333"/>
              <a:gd name="adj2" fmla="val 7079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Слова-признаки, отвечающие на вопросы </a:t>
            </a:r>
          </a:p>
          <a:p>
            <a:pPr algn="ctr"/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какой? какая? какое? какие?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000232" y="3357562"/>
          <a:ext cx="4786347" cy="3200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95449"/>
                <a:gridCol w="1595449"/>
                <a:gridCol w="1595449"/>
              </a:tblGrid>
              <a:tr h="55721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</a:t>
                      </a:r>
                      <a:endParaRPr lang="ru-RU" sz="3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3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ropis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Ψ</a:t>
                      </a:r>
                      <a:endParaRPr lang="ru-RU" sz="3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5721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3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ropis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?</a:t>
                      </a:r>
                      <a:endParaRPr lang="ru-RU" sz="3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3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ropisi" pitchFamily="2" charset="0"/>
                      </a:endParaRPr>
                    </a:p>
                  </a:txBody>
                  <a:tcPr/>
                </a:tc>
              </a:tr>
              <a:tr h="55721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∆</a:t>
                      </a:r>
                      <a:endParaRPr lang="ru-RU" sz="3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</a:t>
                      </a:r>
                      <a:endParaRPr lang="ru-RU" sz="3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ropis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9.</a:t>
                      </a:r>
                      <a:endParaRPr lang="ru-RU" sz="3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5721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3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ropis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‡</a:t>
                      </a:r>
                      <a:endParaRPr lang="ru-RU" sz="3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3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ropisi" pitchFamily="2" charset="0"/>
                      </a:endParaRPr>
                    </a:p>
                  </a:txBody>
                  <a:tcPr/>
                </a:tc>
              </a:tr>
              <a:tr h="55721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↑</a:t>
                      </a:r>
                      <a:endParaRPr lang="ru-RU" sz="3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3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ropis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3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ropisi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9" name="Picture 5" descr="F:\Фото, видео, музыка\[000465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708920"/>
            <a:ext cx="1963026" cy="4104509"/>
          </a:xfrm>
          <a:prstGeom prst="rect">
            <a:avLst/>
          </a:prstGeom>
          <a:noFill/>
        </p:spPr>
      </p:pic>
      <p:pic>
        <p:nvPicPr>
          <p:cNvPr id="1030" name="Picture 6" descr="F:\Фото, видео, музыка\Копия [000465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2500306"/>
            <a:ext cx="2271714" cy="409118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Угадай по признакам  предметы 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сказки «Гуси-лебеди»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C:\Documents and Settings\Admin\Мои документы\Downloads\1289645429_gusi-lebed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3553745" cy="40939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5929322" y="2143116"/>
            <a:ext cx="2836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(какой?) горячий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0760" y="3214686"/>
            <a:ext cx="2915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(какое?) румяное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7884" y="4357694"/>
            <a:ext cx="3091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(какая?) молочная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144" y="5733256"/>
            <a:ext cx="3271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(какие?) кисельные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Admin\Мои документы\Downloads\a7b1d6a46b5f0532e833f2a8932ea6d3_b6bf9b2d26e79396581bd092d2ccd29e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1928802"/>
            <a:ext cx="1285884" cy="934275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Мои документы\Downloads\tainionvir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4071942"/>
            <a:ext cx="1468760" cy="1101570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Мои документы\Downloads\08_531_3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5429264"/>
            <a:ext cx="1477035" cy="970782"/>
          </a:xfrm>
          <a:prstGeom prst="rect">
            <a:avLst/>
          </a:prstGeom>
          <a:noFill/>
        </p:spPr>
      </p:pic>
      <p:pic>
        <p:nvPicPr>
          <p:cNvPr id="13" name="Picture 2" descr="C:\Documents and Settings\Admin\Мои документы\Downloads\i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2857496"/>
            <a:ext cx="1071570" cy="11481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Запомни!</a:t>
            </a:r>
          </a:p>
          <a:p>
            <a:pPr algn="ctr">
              <a:buNone/>
            </a:pPr>
            <a:endParaRPr lang="ru-RU" sz="4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r>
              <a:rPr lang="ru-RU" sz="2400" dirty="0" smtClean="0"/>
              <a:t>    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1027" name="Picture 3" descr="E:\картинки\65455655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86322"/>
            <a:ext cx="9144000" cy="20716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1785926"/>
            <a:ext cx="8568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Название признаков- это слова, которые отвечают на вопросы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КАКОЙ? КАКАЯ? КАКОЕ? КАКИЕ?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Admin\Мои документы\Downloads\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714620"/>
            <a:ext cx="1970162" cy="21108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23728" y="285293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КАКОЙ ?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Подберите к каждому слову ряд признаков 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26200" y="5085184"/>
            <a:ext cx="521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Зелёная , овальная , сочная.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23928" y="1124744"/>
            <a:ext cx="496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Белый, сладкий, твёрдый.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66202" y="3000372"/>
            <a:ext cx="50777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Круглое, румяное, сладкое.</a:t>
            </a:r>
            <a:endParaRPr lang="ru-RU" sz="3200" b="1" dirty="0">
              <a:solidFill>
                <a:srgbClr val="000099"/>
              </a:solidFill>
            </a:endParaRPr>
          </a:p>
        </p:txBody>
      </p:sp>
      <p:pic>
        <p:nvPicPr>
          <p:cNvPr id="45061" name="Picture 5" descr="C:\Documents and Settings\Admin\Мои документы\Downloads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857760"/>
            <a:ext cx="1728192" cy="1728192"/>
          </a:xfrm>
          <a:prstGeom prst="rect">
            <a:avLst/>
          </a:prstGeom>
          <a:noFill/>
        </p:spPr>
      </p:pic>
      <p:pic>
        <p:nvPicPr>
          <p:cNvPr id="1026" name="Picture 2" descr="F:\Фото, видео, музыка\[000540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620688"/>
            <a:ext cx="876300" cy="141922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1785926"/>
            <a:ext cx="1500198" cy="62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2051720" y="3645024"/>
            <a:ext cx="2069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КАКАЯ 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23728" y="4365104"/>
            <a:ext cx="1888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КАКОЕ ?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-1.38889E-6 -0.27292 " pathEditMode="relative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4861 L 0.00208 -0.104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1 -0.00185 L -0.02309 -0.4854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-0.00173 0.082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32 -0.02222 L 0.01163 0.572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  <p:bldP spid="19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Запомни!</a:t>
            </a:r>
          </a:p>
          <a:p>
            <a:pPr algn="ctr">
              <a:buNone/>
            </a:pPr>
            <a:endParaRPr lang="ru-RU" sz="4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r>
              <a:rPr lang="ru-RU" sz="2400" dirty="0" smtClean="0"/>
              <a:t>    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1027" name="Picture 3" descr="E:\картинки\65455655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86322"/>
            <a:ext cx="9144000" cy="20716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1785926"/>
            <a:ext cx="8568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Название признаков- это слова, которые отвечают на вопросы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КАКОЙ? КАКАЯ? КАКОЕ? КАКИЕ?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PresentationFormat>Экран (4:3)</PresentationFormat>
  <Paragraphs>113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 учителя начальных классов специальной  (коррекционной)  школы – интерната  для детей сирот и детей, оставшихся без попечения родителей  с ограниченными возможностями здоровья Г.Саянска  Петровой Светланы Гавриловны  </vt:lpstr>
      <vt:lpstr>Запомни картинки и слова к ним.</vt:lpstr>
      <vt:lpstr>Слайд 3</vt:lpstr>
      <vt:lpstr>Сказочные предметы</vt:lpstr>
      <vt:lpstr>Слайд 5</vt:lpstr>
      <vt:lpstr>Угадай по признакам  предметы  из сказки «Гуси-лебеди»</vt:lpstr>
      <vt:lpstr>Слайд 7</vt:lpstr>
      <vt:lpstr>Подберите к каждому слову ряд признаков .</vt:lpstr>
      <vt:lpstr>Слайд 9</vt:lpstr>
      <vt:lpstr>Слайд 10</vt:lpstr>
      <vt:lpstr>Слайд 11</vt:lpstr>
      <vt:lpstr>Слайд 12</vt:lpstr>
      <vt:lpstr>Слайд 13</vt:lpstr>
      <vt:lpstr>Слайд 14</vt:lpstr>
      <vt:lpstr>Вспомни слова к картинкам.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учителя начальных классов специальной  (коррекционной)  школы – интерната  для детей сирот и детей, оставшихся без попечения родителей  с ограниченными возможностями здоровья Г.Саянска  Петровой Светланы Гавриловны  </dc:title>
  <cp:lastModifiedBy>Admin</cp:lastModifiedBy>
  <cp:revision>1</cp:revision>
  <dcterms:modified xsi:type="dcterms:W3CDTF">2012-01-31T12:23:25Z</dcterms:modified>
</cp:coreProperties>
</file>